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5" r:id="rId7"/>
    <p:sldId id="261" r:id="rId8"/>
    <p:sldId id="268" r:id="rId9"/>
    <p:sldId id="264" r:id="rId10"/>
    <p:sldId id="266" r:id="rId11"/>
    <p:sldId id="263" r:id="rId12"/>
    <p:sldId id="262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88" d="100"/>
          <a:sy n="88" d="100"/>
        </p:scale>
        <p:origin x="-120" y="-4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5BE7-77C2-5948-A9D5-D469D221C8F0}" type="datetimeFigureOut">
              <a:rPr lang="en-US" smtClean="0"/>
              <a:t>9/16/16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2EBB-D2BA-B348-BC59-066221B7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6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5BE7-77C2-5948-A9D5-D469D221C8F0}" type="datetimeFigureOut">
              <a:rPr lang="en-US" smtClean="0"/>
              <a:t>9/16/16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2EBB-D2BA-B348-BC59-066221B7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4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5BE7-77C2-5948-A9D5-D469D221C8F0}" type="datetimeFigureOut">
              <a:rPr lang="en-US" smtClean="0"/>
              <a:t>9/16/16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2EBB-D2BA-B348-BC59-066221B7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8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5BE7-77C2-5948-A9D5-D469D221C8F0}" type="datetimeFigureOut">
              <a:rPr lang="en-US" smtClean="0"/>
              <a:t>9/16/16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2EBB-D2BA-B348-BC59-066221B7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0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5BE7-77C2-5948-A9D5-D469D221C8F0}" type="datetimeFigureOut">
              <a:rPr lang="en-US" smtClean="0"/>
              <a:t>9/16/16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2EBB-D2BA-B348-BC59-066221B7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2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5BE7-77C2-5948-A9D5-D469D221C8F0}" type="datetimeFigureOut">
              <a:rPr lang="en-US" smtClean="0"/>
              <a:t>9/16/16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2EBB-D2BA-B348-BC59-066221B7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5BE7-77C2-5948-A9D5-D469D221C8F0}" type="datetimeFigureOut">
              <a:rPr lang="en-US" smtClean="0"/>
              <a:t>9/16/16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2EBB-D2BA-B348-BC59-066221B7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7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5BE7-77C2-5948-A9D5-D469D221C8F0}" type="datetimeFigureOut">
              <a:rPr lang="en-US" smtClean="0"/>
              <a:t>9/16/16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2EBB-D2BA-B348-BC59-066221B7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6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5BE7-77C2-5948-A9D5-D469D221C8F0}" type="datetimeFigureOut">
              <a:rPr lang="en-US" smtClean="0"/>
              <a:t>9/16/16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2EBB-D2BA-B348-BC59-066221B7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2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5BE7-77C2-5948-A9D5-D469D221C8F0}" type="datetimeFigureOut">
              <a:rPr lang="en-US" smtClean="0"/>
              <a:t>9/16/16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2EBB-D2BA-B348-BC59-066221B7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4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5BE7-77C2-5948-A9D5-D469D221C8F0}" type="datetimeFigureOut">
              <a:rPr lang="en-US" smtClean="0"/>
              <a:t>9/16/16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62EBB-D2BA-B348-BC59-066221B7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3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95BE7-77C2-5948-A9D5-D469D221C8F0}" type="datetimeFigureOut">
              <a:rPr lang="en-US" smtClean="0"/>
              <a:t>9/16/16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62EBB-D2BA-B348-BC59-066221B7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70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Negative Interest Rate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Presenter: Xianzhe Zhou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99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Detrimental to people who depend on interest income</a:t>
            </a:r>
          </a:p>
          <a:p>
            <a:r>
              <a:rPr lang="en-US" dirty="0"/>
              <a:t>Public understanding(especially elderly</a:t>
            </a:r>
            <a:r>
              <a:rPr lang="en-US" dirty="0" smtClean="0"/>
              <a:t>)</a:t>
            </a:r>
          </a:p>
          <a:p>
            <a:r>
              <a:rPr lang="en-US" dirty="0" smtClean="0"/>
              <a:t>Systems have to put in place to enable a central bank to impose policies =&gt; permanent administrative costs</a:t>
            </a:r>
          </a:p>
          <a:p>
            <a:r>
              <a:rPr lang="en-US" dirty="0" smtClean="0"/>
              <a:t>System hard to implement</a:t>
            </a:r>
          </a:p>
          <a:p>
            <a:r>
              <a:rPr lang="en-US" dirty="0"/>
              <a:t>“Past Due” bills circulate like counterfeit </a:t>
            </a:r>
            <a:r>
              <a:rPr lang="en-US" dirty="0" smtClean="0"/>
              <a:t>currency</a:t>
            </a:r>
          </a:p>
          <a:p>
            <a:r>
              <a:rPr lang="en-US" dirty="0" smtClean="0"/>
              <a:t>Substitute for currency</a:t>
            </a:r>
          </a:p>
          <a:p>
            <a:r>
              <a:rPr lang="en-US" dirty="0" smtClean="0"/>
              <a:t>Legality</a:t>
            </a:r>
          </a:p>
        </p:txBody>
      </p:sp>
    </p:spTree>
    <p:extLst>
      <p:ext uri="{BB962C8B-B14F-4D97-AF65-F5344CB8AC3E}">
        <p14:creationId xmlns:p14="http://schemas.microsoft.com/office/powerpoint/2010/main" val="239765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2(2016)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 period, per dollar storage fee for reserve balances</a:t>
            </a:r>
          </a:p>
          <a:p>
            <a:endParaRPr lang="en-US" dirty="0"/>
          </a:p>
          <a:p>
            <a:r>
              <a:rPr lang="en-US" dirty="0" smtClean="0"/>
              <a:t>Abolish paper currency: discontinue the issuance of large denomination bills</a:t>
            </a:r>
          </a:p>
          <a:p>
            <a:endParaRPr lang="en-US" dirty="0"/>
          </a:p>
          <a:p>
            <a:r>
              <a:rPr lang="en-US" dirty="0" smtClean="0"/>
              <a:t>Discontinue par deposit/reserve price of paper currency(fluctuate price)</a:t>
            </a:r>
          </a:p>
          <a:p>
            <a:endParaRPr lang="en-US" dirty="0"/>
          </a:p>
          <a:p>
            <a:r>
              <a:rPr lang="en-US" dirty="0" smtClean="0"/>
              <a:t>Offer electronic currency: currency card with electronic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87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Detrimental to people who depend on interest income</a:t>
            </a:r>
          </a:p>
          <a:p>
            <a:r>
              <a:rPr lang="en-US" dirty="0" smtClean="0"/>
              <a:t>Expensive infrastructure</a:t>
            </a:r>
          </a:p>
          <a:p>
            <a:r>
              <a:rPr lang="en-US" dirty="0" smtClean="0"/>
              <a:t>Public resistance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2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Paper: Great Thorough Analysis</a:t>
            </a:r>
          </a:p>
          <a:p>
            <a:r>
              <a:rPr lang="en-US" dirty="0" smtClean="0"/>
              <a:t>Negative Interest Rate: Support, but use carefully and temporarily because of an aging society</a:t>
            </a:r>
          </a:p>
          <a:p>
            <a:r>
              <a:rPr lang="en-US" dirty="0" smtClean="0"/>
              <a:t>Implementation: deep negative interest rate is questionable</a:t>
            </a:r>
          </a:p>
          <a:p>
            <a:r>
              <a:rPr lang="en-US" dirty="0" smtClean="0"/>
              <a:t>Effectiveness of Negative Interest Rate: </a:t>
            </a:r>
            <a:endParaRPr lang="en-US" dirty="0"/>
          </a:p>
          <a:p>
            <a:r>
              <a:rPr lang="en-US" dirty="0" smtClean="0"/>
              <a:t>WSJ article: seemingly yes</a:t>
            </a:r>
          </a:p>
          <a:p>
            <a:r>
              <a:rPr lang="en-US" dirty="0" smtClean="0"/>
              <a:t>Should go beyond short term economic challenge and tackle social and political issue. Government should make reform progress and not simply rely on the central bank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8176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Overcoming the Zero </a:t>
            </a:r>
            <a:r>
              <a:rPr lang="en-US" dirty="0"/>
              <a:t>B</a:t>
            </a:r>
            <a:r>
              <a:rPr lang="en-US" dirty="0" smtClean="0"/>
              <a:t>ound on Interest </a:t>
            </a:r>
            <a:r>
              <a:rPr lang="en-US" dirty="0"/>
              <a:t>R</a:t>
            </a:r>
            <a:r>
              <a:rPr lang="en-US" dirty="0" smtClean="0"/>
              <a:t>ate </a:t>
            </a:r>
            <a:r>
              <a:rPr lang="en-US" dirty="0"/>
              <a:t>P</a:t>
            </a:r>
            <a:r>
              <a:rPr lang="en-US" dirty="0" smtClean="0"/>
              <a:t>olicy(2000) – Marvin </a:t>
            </a:r>
            <a:r>
              <a:rPr lang="en-US" dirty="0" err="1" smtClean="0"/>
              <a:t>Goodfriend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Case for Unencumbering Interest Rate Policy at the Zero Bound(2016) </a:t>
            </a:r>
            <a:r>
              <a:rPr lang="en-US" dirty="0"/>
              <a:t>– Marvin </a:t>
            </a:r>
            <a:r>
              <a:rPr lang="en-US" dirty="0" err="1" smtClean="0"/>
              <a:t>Goodfriend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Designing </a:t>
            </a:r>
            <a:r>
              <a:rPr lang="en-US" dirty="0"/>
              <a:t>Resilient Monetary Policy Frameworks for the </a:t>
            </a:r>
            <a:r>
              <a:rPr lang="en-US" dirty="0" smtClean="0"/>
              <a:t>Future – Federal Reserve Bank of </a:t>
            </a:r>
            <a:r>
              <a:rPr lang="en-US" dirty="0" err="1" smtClean="0"/>
              <a:t>Kansis</a:t>
            </a:r>
            <a:r>
              <a:rPr lang="en-US" dirty="0" smtClean="0"/>
              <a:t> City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5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to Overcome the Zero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Open Market Operation: Quantitative Easing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Money Transfer: Lowering Tax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Subsidize Lending in the Private Sector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FF00"/>
                </a:solidFill>
              </a:rPr>
              <a:t>Interest Rate Policy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034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behind Interest Rate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Natural Rate of Interest :</a:t>
            </a:r>
          </a:p>
          <a:p>
            <a:pPr marL="0" indent="0">
              <a:buNone/>
            </a:pPr>
            <a:endParaRPr lang="en-US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4000" dirty="0" smtClean="0"/>
              <a:t>Interest Rate at which people remain indifferent between current consumption and saving for future consumption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994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Real Interest Rate = Nominal Interest Rate - </a:t>
            </a:r>
            <a:r>
              <a:rPr lang="en-US" sz="4000" dirty="0" smtClean="0">
                <a:solidFill>
                  <a:srgbClr val="FFFF00"/>
                </a:solidFill>
              </a:rPr>
              <a:t>CPI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98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Negative Nominal Interest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lasting global factors putting downward pressure on the intertemporal terms of trade and the natural interest rate</a:t>
            </a:r>
          </a:p>
          <a:p>
            <a:endParaRPr lang="en-US" dirty="0"/>
          </a:p>
          <a:p>
            <a:r>
              <a:rPr lang="en-US" dirty="0" smtClean="0"/>
              <a:t>Plausible pessimism persists indefinitely =&gt; low inflation</a:t>
            </a:r>
          </a:p>
          <a:p>
            <a:endParaRPr lang="en-US" dirty="0"/>
          </a:p>
          <a:p>
            <a:r>
              <a:rPr lang="en-US" dirty="0" smtClean="0"/>
              <a:t>High amount of public debt(debt overhang)</a:t>
            </a:r>
          </a:p>
          <a:p>
            <a:endParaRPr lang="en-US" dirty="0"/>
          </a:p>
          <a:p>
            <a:r>
              <a:rPr lang="en-US" dirty="0" smtClean="0"/>
              <a:t>Limited leeway for cyclical “follow through” with more deeply negative nominal interest rate against recession and deflation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Zero Bound?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Net marginal service yield asymptotes to zero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Money is ”costless” to carry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=&gt;When nominal rate hits zero, people become indifferent holding money or bond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=&gt;Nominal interest rate can not be made more than the dollar value of the physical cost  of storing vault cash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85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Zero interest bound could encumber interest rate policy in a manner analogous to the gold standard and fixed exchange rate encumbrances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386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1(2000)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Impose a cost of carry(interest) on electronic bank reserves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Impose a carry tax on vault cash &amp; currency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25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457</Words>
  <Application>Microsoft Macintosh PowerPoint</Application>
  <PresentationFormat>Custom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Negative Interest Rate</vt:lpstr>
      <vt:lpstr>PowerPoint Presentation</vt:lpstr>
      <vt:lpstr>Options to Overcome the Zero Bound</vt:lpstr>
      <vt:lpstr>Mechanism behind Interest Rate Policy</vt:lpstr>
      <vt:lpstr>PowerPoint Presentation</vt:lpstr>
      <vt:lpstr>Why Negative Nominal Interest Rate</vt:lpstr>
      <vt:lpstr>Why Zero Bound?</vt:lpstr>
      <vt:lpstr>PowerPoint Presentation</vt:lpstr>
      <vt:lpstr>Paper 1(2000) Strategies</vt:lpstr>
      <vt:lpstr>Downsides</vt:lpstr>
      <vt:lpstr>Paper 2(2016) Strategies</vt:lpstr>
      <vt:lpstr>Downsides</vt:lpstr>
      <vt:lpstr>My Opinions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Negative Interest Rate</dc:title>
  <dc:creator>Zhou, Xianzhe</dc:creator>
  <cp:lastModifiedBy>Philip Dybvig</cp:lastModifiedBy>
  <cp:revision>20</cp:revision>
  <dcterms:created xsi:type="dcterms:W3CDTF">2016-09-09T13:51:21Z</dcterms:created>
  <dcterms:modified xsi:type="dcterms:W3CDTF">2016-09-16T21:45:37Z</dcterms:modified>
</cp:coreProperties>
</file>