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62" r:id="rId3"/>
    <p:sldId id="263" r:id="rId4"/>
    <p:sldId id="264" r:id="rId5"/>
    <p:sldId id="271" r:id="rId6"/>
    <p:sldId id="265" r:id="rId7"/>
    <p:sldId id="266" r:id="rId8"/>
    <p:sldId id="267" r:id="rId9"/>
    <p:sldId id="268" r:id="rId10"/>
    <p:sldId id="269" r:id="rId11"/>
    <p:sldId id="257" r:id="rId12"/>
    <p:sldId id="258" r:id="rId13"/>
    <p:sldId id="259" r:id="rId14"/>
    <p:sldId id="260" r:id="rId15"/>
    <p:sldId id="261"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7344"/>
  </p:normalViewPr>
  <p:slideViewPr>
    <p:cSldViewPr snapToGrid="0" snapToObjects="1">
      <p:cViewPr varScale="1">
        <p:scale>
          <a:sx n="75" d="100"/>
          <a:sy n="75" d="100"/>
        </p:scale>
        <p:origin x="142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818A50-F4F9-3543-BBDE-21E8BF8CFC18}" type="datetimeFigureOut">
              <a:rPr lang="en-US" smtClean="0"/>
              <a:t>10/5/16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6FAC8-94CF-E647-8917-E9693A402D8F}" type="slidenum">
              <a:rPr lang="en-US" smtClean="0"/>
              <a:t>‹#›</a:t>
            </a:fld>
            <a:endParaRPr lang="en-US"/>
          </a:p>
        </p:txBody>
      </p:sp>
    </p:spTree>
    <p:extLst>
      <p:ext uri="{BB962C8B-B14F-4D97-AF65-F5344CB8AC3E}">
        <p14:creationId xmlns:p14="http://schemas.microsoft.com/office/powerpoint/2010/main" val="1230933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added momentum as the fourth factor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measure performance using the standard four-factor </a:t>
            </a:r>
            <a:r>
              <a:rPr lang="en-US" sz="1200" kern="1200" dirty="0" err="1" smtClean="0">
                <a:solidFill>
                  <a:schemeClr val="tx1"/>
                </a:solidFill>
                <a:effectLst/>
                <a:latin typeface="+mn-lt"/>
                <a:ea typeface="+mn-ea"/>
                <a:cs typeface="+mn-cs"/>
              </a:rPr>
              <a:t>Carhart</a:t>
            </a:r>
            <a:r>
              <a:rPr lang="en-US" sz="1200" kern="1200" dirty="0" smtClean="0">
                <a:solidFill>
                  <a:schemeClr val="tx1"/>
                </a:solidFill>
                <a:effectLst/>
                <a:latin typeface="+mn-lt"/>
                <a:ea typeface="+mn-ea"/>
                <a:cs typeface="+mn-cs"/>
              </a:rPr>
              <a:t> (1997) model, then compare this with measurements using the four-factor model augmented by the APB “factor.” </a:t>
            </a:r>
            <a:endParaRPr lang="en-US" dirty="0" smtClean="0"/>
          </a:p>
          <a:p>
            <a:endParaRPr lang="en-US" dirty="0"/>
          </a:p>
        </p:txBody>
      </p:sp>
      <p:sp>
        <p:nvSpPr>
          <p:cNvPr id="4" name="Slide Number Placeholder 3"/>
          <p:cNvSpPr>
            <a:spLocks noGrp="1"/>
          </p:cNvSpPr>
          <p:nvPr>
            <p:ph type="sldNum" sz="quarter" idx="10"/>
          </p:nvPr>
        </p:nvSpPr>
        <p:spPr/>
        <p:txBody>
          <a:bodyPr/>
          <a:lstStyle/>
          <a:p>
            <a:fld id="{EFD6FAC8-94CF-E647-8917-E9693A402D8F}" type="slidenum">
              <a:rPr lang="en-US" smtClean="0"/>
              <a:t>3</a:t>
            </a:fld>
            <a:endParaRPr lang="en-US"/>
          </a:p>
        </p:txBody>
      </p:sp>
    </p:spTree>
    <p:extLst>
      <p:ext uri="{BB962C8B-B14F-4D97-AF65-F5344CB8AC3E}">
        <p14:creationId xmlns:p14="http://schemas.microsoft.com/office/powerpoint/2010/main" val="620237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Does our APB model improve the identification of skilled fund managers? And, if so, do these skilled managers use common strategies as a subgroup of a peer-group, or do they use strategies that are distinct from each other? Our out-of-sample tests are designed to determine the answers to these questions. </a:t>
            </a:r>
            <a:endParaRPr lang="en-US" dirty="0" smtClean="0"/>
          </a:p>
          <a:p>
            <a:endParaRPr lang="en-US" dirty="0"/>
          </a:p>
        </p:txBody>
      </p:sp>
      <p:sp>
        <p:nvSpPr>
          <p:cNvPr id="4" name="Slide Number Placeholder 3"/>
          <p:cNvSpPr>
            <a:spLocks noGrp="1"/>
          </p:cNvSpPr>
          <p:nvPr>
            <p:ph type="sldNum" sz="quarter" idx="10"/>
          </p:nvPr>
        </p:nvSpPr>
        <p:spPr/>
        <p:txBody>
          <a:bodyPr/>
          <a:lstStyle/>
          <a:p>
            <a:fld id="{EFD6FAC8-94CF-E647-8917-E9693A402D8F}" type="slidenum">
              <a:rPr lang="en-US" smtClean="0"/>
              <a:t>12</a:t>
            </a:fld>
            <a:endParaRPr lang="en-US"/>
          </a:p>
        </p:txBody>
      </p:sp>
    </p:spTree>
    <p:extLst>
      <p:ext uri="{BB962C8B-B14F-4D97-AF65-F5344CB8AC3E}">
        <p14:creationId xmlns:p14="http://schemas.microsoft.com/office/powerpoint/2010/main" val="213823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our above results indicate that our APB-augmented model identifies skilled managers better than the standard four-factor model, it is useful to consider whether retail investors can exploit our approach to select funds with superior net-of-expense alphas. While large investors may be able to negotiate lower expenses with skilled managers through institutional share</a:t>
            </a:r>
            <a:r>
              <a:rPr lang="zh-CN" alt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classes, retail investors have little power to do so.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FD6FAC8-94CF-E647-8917-E9693A402D8F}" type="slidenum">
              <a:rPr lang="en-US" smtClean="0"/>
              <a:t>14</a:t>
            </a:fld>
            <a:endParaRPr lang="en-US"/>
          </a:p>
        </p:txBody>
      </p:sp>
    </p:spTree>
    <p:extLst>
      <p:ext uri="{BB962C8B-B14F-4D97-AF65-F5344CB8AC3E}">
        <p14:creationId xmlns:p14="http://schemas.microsoft.com/office/powerpoint/2010/main" val="1597161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Pastor and </a:t>
            </a:r>
            <a:r>
              <a:rPr lang="en-US" sz="1200" kern="1200" dirty="0" err="1" smtClean="0">
                <a:solidFill>
                  <a:schemeClr val="tx1"/>
                </a:solidFill>
                <a:effectLst/>
                <a:latin typeface="+mn-lt"/>
                <a:ea typeface="+mn-ea"/>
                <a:cs typeface="+mn-cs"/>
              </a:rPr>
              <a:t>Stambaugh</a:t>
            </a:r>
            <a:r>
              <a:rPr lang="en-US" sz="1200" kern="1200" dirty="0" smtClean="0">
                <a:solidFill>
                  <a:schemeClr val="tx1"/>
                </a:solidFill>
                <a:effectLst/>
                <a:latin typeface="+mn-lt"/>
                <a:ea typeface="+mn-ea"/>
                <a:cs typeface="+mn-cs"/>
              </a:rPr>
              <a:t> (PS; 2002) find that the addition of a carefully chosen passive benchmark serves to improve the identification of skilled fund managers. To test whether our approach adds to the power of the PS approach, we implement the PS approach and compare results with our approach.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Specifically, we augment the four-factor model with the “best fit” passive market index. Then, we implement tests of performance persistence</a:t>
            </a:r>
            <a:r>
              <a:rPr lang="en-US" altLang="zh-CN" sz="1200" kern="1200" dirty="0" smtClean="0">
                <a:solidFill>
                  <a:schemeClr val="tx1"/>
                </a:solidFill>
                <a:effectLst/>
                <a:latin typeface="+mn-lt"/>
                <a:ea typeface="+mn-ea"/>
                <a:cs typeface="+mn-cs"/>
              </a:rPr>
              <a:t>.</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We</a:t>
            </a:r>
            <a:r>
              <a:rPr lang="zh-CN" alt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confirm</a:t>
            </a:r>
            <a:r>
              <a:rPr lang="en-US" altLang="zh-CN" sz="1200" kern="1200" dirty="0" smtClean="0">
                <a:solidFill>
                  <a:schemeClr val="tx1"/>
                </a:solidFill>
                <a:effectLst/>
                <a:latin typeface="+mn-lt"/>
                <a:ea typeface="+mn-ea"/>
                <a:cs typeface="+mn-cs"/>
              </a:rPr>
              <a:t>ed</a:t>
            </a:r>
            <a:r>
              <a:rPr lang="en-US" sz="1200" kern="1200" dirty="0" smtClean="0">
                <a:solidFill>
                  <a:schemeClr val="tx1"/>
                </a:solidFill>
                <a:effectLst/>
                <a:latin typeface="+mn-lt"/>
                <a:ea typeface="+mn-ea"/>
                <a:cs typeface="+mn-cs"/>
              </a:rPr>
              <a:t> the usefulness of the PS passive factor, relative to the standard four-factor model.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also possible that our APB factor is highly correlated with an “illiquidity factor,” since a number of papers have shown that liquidity is a priced factor (e.g., Pastor and </a:t>
            </a:r>
            <a:r>
              <a:rPr lang="en-US" sz="1200" kern="1200" dirty="0" err="1" smtClean="0">
                <a:solidFill>
                  <a:schemeClr val="tx1"/>
                </a:solidFill>
                <a:effectLst/>
                <a:latin typeface="+mn-lt"/>
                <a:ea typeface="+mn-ea"/>
                <a:cs typeface="+mn-cs"/>
              </a:rPr>
              <a:t>Stambaugh</a:t>
            </a:r>
            <a:r>
              <a:rPr lang="en-US" sz="1200" kern="1200" dirty="0" smtClean="0">
                <a:solidFill>
                  <a:schemeClr val="tx1"/>
                </a:solidFill>
                <a:effectLst/>
                <a:latin typeface="+mn-lt"/>
                <a:ea typeface="+mn-ea"/>
                <a:cs typeface="+mn-cs"/>
              </a:rPr>
              <a:t>, 2003, and </a:t>
            </a:r>
            <a:r>
              <a:rPr lang="en-US" sz="1200" kern="1200" dirty="0" err="1" smtClean="0">
                <a:solidFill>
                  <a:schemeClr val="tx1"/>
                </a:solidFill>
                <a:effectLst/>
                <a:latin typeface="+mn-lt"/>
                <a:ea typeface="+mn-ea"/>
                <a:cs typeface="+mn-cs"/>
              </a:rPr>
              <a:t>Sadka</a:t>
            </a:r>
            <a:r>
              <a:rPr lang="en-US" sz="1200" kern="1200" dirty="0" smtClean="0">
                <a:solidFill>
                  <a:schemeClr val="tx1"/>
                </a:solidFill>
                <a:effectLst/>
                <a:latin typeface="+mn-lt"/>
                <a:ea typeface="+mn-ea"/>
                <a:cs typeface="+mn-cs"/>
              </a:rPr>
              <a:t>, 2006). That is, perhaps funds within a group commonly overweight less liquid securities or sectors to achieve the associated risk-premium, and some fund managers simply use this strategy more aggressively than others to achieve higher “alphas” against the four-factor model. To address this possibility, we consider yet another form of augmented four-factor model–the model augmented with the Pastor and </a:t>
            </a:r>
            <a:r>
              <a:rPr lang="en-US" sz="1200" kern="1200" dirty="0" err="1" smtClean="0">
                <a:solidFill>
                  <a:schemeClr val="tx1"/>
                </a:solidFill>
                <a:effectLst/>
                <a:latin typeface="+mn-lt"/>
                <a:ea typeface="+mn-ea"/>
                <a:cs typeface="+mn-cs"/>
              </a:rPr>
              <a:t>Stambaugh</a:t>
            </a:r>
            <a:r>
              <a:rPr lang="en-US" sz="1200" kern="1200" dirty="0" smtClean="0">
                <a:solidFill>
                  <a:schemeClr val="tx1"/>
                </a:solidFill>
                <a:effectLst/>
                <a:latin typeface="+mn-lt"/>
                <a:ea typeface="+mn-ea"/>
                <a:cs typeface="+mn-cs"/>
              </a:rPr>
              <a:t> (2003) monthly liquidity factor, and we compare the success of this factor in locating skilled managers with our APB-augmented model.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Our paper, thus far, has formed equal-weighted APB benchmarks to augment the four-factor mode</a:t>
            </a:r>
            <a:r>
              <a:rPr lang="en-US" altLang="zh-CN" sz="1200" kern="1200" dirty="0" smtClean="0">
                <a:solidFill>
                  <a:schemeClr val="tx1"/>
                </a:solidFill>
                <a:effectLst/>
                <a:latin typeface="+mn-lt"/>
                <a:ea typeface="+mn-ea"/>
                <a:cs typeface="+mn-cs"/>
              </a:rPr>
              <a:t>l.</a:t>
            </a:r>
            <a:r>
              <a:rPr lang="zh-CN" alt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This approach has several advantages, as it aggregates the strategies of all fund managers equally. Indeed, it is likely that larger funds cannot implement common strategies to a greater (proportionate) degree than smaller funds, due to the di</a:t>
            </a:r>
            <a:r>
              <a:rPr lang="en-US" altLang="zh-CN" sz="1200" kern="1200" dirty="0" smtClean="0">
                <a:solidFill>
                  <a:schemeClr val="tx1"/>
                </a:solidFill>
                <a:effectLst/>
                <a:latin typeface="+mn-lt"/>
                <a:ea typeface="+mn-ea"/>
                <a:cs typeface="+mn-cs"/>
              </a:rPr>
              <a:t>ffi</a:t>
            </a:r>
            <a:r>
              <a:rPr lang="en-US" sz="1200" kern="1200" dirty="0" smtClean="0">
                <a:solidFill>
                  <a:schemeClr val="tx1"/>
                </a:solidFill>
                <a:effectLst/>
                <a:latin typeface="+mn-lt"/>
                <a:ea typeface="+mn-ea"/>
                <a:cs typeface="+mn-cs"/>
              </a:rPr>
              <a:t>culty in implementing large scale trades. However, a drawback of this approach is that an equal-weighted benchmark has the opportunity cost interpretation of an equal investment in each fund as an alternative to selecting funds based on some criteria. </a:t>
            </a:r>
            <a:r>
              <a:rPr lang="en-US" altLang="zh-CN" sz="1200" kern="1200" dirty="0" smtClean="0">
                <a:solidFill>
                  <a:schemeClr val="tx1"/>
                </a:solidFill>
                <a:effectLst/>
                <a:latin typeface="+mn-lt"/>
                <a:ea typeface="+mn-ea"/>
                <a:cs typeface="+mn-cs"/>
              </a:rPr>
              <a:t>For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our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robustness,</a:t>
            </a:r>
            <a:r>
              <a:rPr lang="zh-CN" alt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we rank by the VW-APB-augmented four-factor model, and measure out-of-sample performance with the same model. </a:t>
            </a:r>
            <a:r>
              <a:rPr lang="en-US" altLang="zh-CN" sz="1200"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results are qualitatively very similar to those using the equal-weighted APB factor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Section 4.2, we found evidence of significant across-group correlations of four-factor residuals. This finding suggests that there may be strategy commonalities across APB groups.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Since we find that some significant residual correlations remain, we run our baseline persistence tests using a multiple-APB model to see whether controlling a mutual fund for using a strategy common to funds across different peer groups improves the ability to identify truly skilled funds. We augment the standard four-factor model with all nine equal-weighted APB factors. The result shows that the loss in degrees-of-freedom (the regression </a:t>
            </a:r>
            <a:r>
              <a:rPr lang="en-US" sz="1200" kern="1200" dirty="0" err="1" smtClean="0">
                <a:solidFill>
                  <a:schemeClr val="tx1"/>
                </a:solidFill>
                <a:effectLst/>
                <a:latin typeface="+mn-lt"/>
                <a:ea typeface="+mn-ea"/>
                <a:cs typeface="+mn-cs"/>
              </a:rPr>
              <a:t>overfit</a:t>
            </a:r>
            <a:r>
              <a:rPr lang="en-US" sz="1200" kern="1200" dirty="0" smtClean="0">
                <a:solidFill>
                  <a:schemeClr val="tx1"/>
                </a:solidFill>
                <a:effectLst/>
                <a:latin typeface="+mn-lt"/>
                <a:ea typeface="+mn-ea"/>
                <a:cs typeface="+mn-cs"/>
              </a:rPr>
              <a:t>) from using multiple factors penalizes this model, and eliminates any advantage that it may have over the single-APB models.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Also,</a:t>
            </a:r>
            <a:r>
              <a:rPr lang="zh-CN" altLang="en-US" dirty="0" smtClean="0"/>
              <a:t> </a:t>
            </a:r>
            <a:r>
              <a:rPr lang="en-US" altLang="zh-CN" dirty="0" smtClean="0"/>
              <a:t>in</a:t>
            </a:r>
            <a:r>
              <a:rPr lang="zh-CN" altLang="en-US" dirty="0" smtClean="0"/>
              <a:t> </a:t>
            </a:r>
            <a:r>
              <a:rPr lang="en-US" altLang="zh-CN" dirty="0" smtClean="0"/>
              <a:t>the</a:t>
            </a:r>
            <a:r>
              <a:rPr lang="zh-CN" altLang="en-US" dirty="0" smtClean="0"/>
              <a:t> </a:t>
            </a:r>
            <a:r>
              <a:rPr lang="en-US" sz="1200" kern="1200" dirty="0" smtClean="0">
                <a:solidFill>
                  <a:schemeClr val="tx1"/>
                </a:solidFill>
                <a:effectLst/>
                <a:latin typeface="+mn-lt"/>
                <a:ea typeface="+mn-ea"/>
                <a:cs typeface="+mn-cs"/>
              </a:rPr>
              <a:t>Results for U.S</a:t>
            </a:r>
            <a:r>
              <a:rPr lang="zh-CN" alt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Domestic Bond Funds</a:t>
            </a:r>
            <a:r>
              <a:rPr lang="en-US" altLang="zh-CN" sz="1200" kern="1200" dirty="0" smtClean="0">
                <a:solidFill>
                  <a:schemeClr val="tx1"/>
                </a:solidFill>
                <a:effectLst/>
                <a:latin typeface="+mn-lt"/>
                <a:ea typeface="+mn-ea"/>
                <a:cs typeface="+mn-cs"/>
              </a:rPr>
              <a:t>,</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just</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like</a:t>
            </a:r>
            <a:r>
              <a:rPr lang="zh-CN" alt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equity funds, a portion (but not all) of skills of bond fund managers are common among top-quartile managers. we find </a:t>
            </a:r>
            <a:r>
              <a:rPr lang="en-US" sz="1200" kern="1200" dirty="0" err="1" smtClean="0">
                <a:solidFill>
                  <a:schemeClr val="tx1"/>
                </a:solidFill>
                <a:effectLst/>
                <a:latin typeface="+mn-lt"/>
                <a:ea typeface="+mn-ea"/>
                <a:cs typeface="+mn-cs"/>
              </a:rPr>
              <a:t>strong</a:t>
            </a:r>
            <a:r>
              <a:rPr lang="en-US" altLang="zh-CN" sz="1200" kern="1200" dirty="0" err="1" smtClean="0">
                <a:solidFill>
                  <a:schemeClr val="tx1"/>
                </a:solidFill>
                <a:effectLst/>
                <a:latin typeface="+mn-lt"/>
                <a:ea typeface="+mn-ea"/>
                <a:cs typeface="+mn-cs"/>
              </a:rPr>
              <a:t>e</a:t>
            </a:r>
            <a:r>
              <a:rPr lang="en-US" sz="1200" kern="1200" dirty="0" smtClean="0">
                <a:solidFill>
                  <a:schemeClr val="tx1"/>
                </a:solidFill>
                <a:effectLst/>
                <a:latin typeface="+mn-lt"/>
                <a:ea typeface="+mn-ea"/>
                <a:cs typeface="+mn-cs"/>
              </a:rPr>
              <a:t> evidence of persistence when we use the APB-augmented model to rank</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bond</a:t>
            </a:r>
            <a:r>
              <a:rPr lang="en-US" sz="1200" kern="1200" dirty="0" smtClean="0">
                <a:solidFill>
                  <a:schemeClr val="tx1"/>
                </a:solidFill>
                <a:effectLst/>
                <a:latin typeface="+mn-lt"/>
                <a:ea typeface="+mn-ea"/>
                <a:cs typeface="+mn-cs"/>
              </a:rPr>
              <a:t> funds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FD6FAC8-94CF-E647-8917-E9693A402D8F}" type="slidenum">
              <a:rPr lang="en-US" smtClean="0"/>
              <a:t>15</a:t>
            </a:fld>
            <a:endParaRPr lang="en-US"/>
          </a:p>
        </p:txBody>
      </p:sp>
    </p:spTree>
    <p:extLst>
      <p:ext uri="{BB962C8B-B14F-4D97-AF65-F5344CB8AC3E}">
        <p14:creationId xmlns:p14="http://schemas.microsoft.com/office/powerpoint/2010/main" val="1077602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contribution of this paper is to propose a conceptually simple and easily implementable way to control for common, unpriced idiosyncratic risks taken by mutual funds. We propose adding the active peer-group benchmark (APB) return, which is based on the endogenous selection of each fund in a group, in addition to the exogenously determined factors in the standard regressions estimating the fund loadings and Jensen’s ↵. This approach has intuitive support, since it represents the investment strategy that is always feasible for investors.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show that the APB substantially decreases the between-fund residual correlations within a group, when the APB is added to standard factor models. This result indicates that the APB successfully captures common idiosyncratic risk-taking within peer-groups. In addition, we find that a single APB performs about as well as a multiple APB, when added to standard models, which indicates that funds within one peer-group tend not to use strategies that are common to other peer-groups, at least not to the degree needed to compensate for the loss in degrees-of-freedom of adding more APB factors to a fund’s model. Finally, we demonstrate that the added APB benchmark significantly improves the identification of skilled (and unskilled) fund managers within several of the equity and bond fund peer-groups.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FD6FAC8-94CF-E647-8917-E9693A402D8F}" type="slidenum">
              <a:rPr lang="en-US" smtClean="0"/>
              <a:t>16</a:t>
            </a:fld>
            <a:endParaRPr lang="en-US"/>
          </a:p>
        </p:txBody>
      </p:sp>
    </p:spTree>
    <p:extLst>
      <p:ext uri="{BB962C8B-B14F-4D97-AF65-F5344CB8AC3E}">
        <p14:creationId xmlns:p14="http://schemas.microsoft.com/office/powerpoint/2010/main" val="182924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illustrate the usefulness of the APB as an additional “factor,” consider the common case where the asset-pricing model errors, ✏</a:t>
            </a:r>
            <a:r>
              <a:rPr lang="en-US" sz="1200" kern="1200" dirty="0" err="1" smtClean="0">
                <a:solidFill>
                  <a:schemeClr val="tx1"/>
                </a:solidFill>
                <a:effectLst/>
                <a:latin typeface="+mn-lt"/>
                <a:ea typeface="+mn-ea"/>
                <a:cs typeface="+mn-cs"/>
              </a:rPr>
              <a:t>i,t</a:t>
            </a:r>
            <a:r>
              <a:rPr lang="en-US" sz="1200" kern="1200" dirty="0" smtClean="0">
                <a:solidFill>
                  <a:schemeClr val="tx1"/>
                </a:solidFill>
                <a:effectLst/>
                <a:latin typeface="+mn-lt"/>
                <a:ea typeface="+mn-ea"/>
                <a:cs typeface="+mn-cs"/>
              </a:rPr>
              <a:t>, are correlated across funds in a peer-group due to some commonality in investment strategies of the fund managers. Under such a scenario, Pastor and </a:t>
            </a:r>
            <a:r>
              <a:rPr lang="en-US" sz="1200" kern="1200" dirty="0" err="1" smtClean="0">
                <a:solidFill>
                  <a:schemeClr val="tx1"/>
                </a:solidFill>
                <a:effectLst/>
                <a:latin typeface="+mn-lt"/>
                <a:ea typeface="+mn-ea"/>
                <a:cs typeface="+mn-cs"/>
              </a:rPr>
              <a:t>Stambaugh</a:t>
            </a:r>
            <a:r>
              <a:rPr lang="en-US" sz="1200" kern="1200" dirty="0" smtClean="0">
                <a:solidFill>
                  <a:schemeClr val="tx1"/>
                </a:solidFill>
                <a:effectLst/>
                <a:latin typeface="+mn-lt"/>
                <a:ea typeface="+mn-ea"/>
                <a:cs typeface="+mn-cs"/>
              </a:rPr>
              <a:t> (PS; 2002) suggest increasing the precision of </a:t>
            </a:r>
            <a:r>
              <a:rPr lang="en-US" altLang="zh-CN" sz="1200" kern="1200" dirty="0" err="1" smtClean="0">
                <a:solidFill>
                  <a:schemeClr val="tx1"/>
                </a:solidFill>
                <a:effectLst/>
                <a:latin typeface="+mn-lt"/>
                <a:ea typeface="+mn-ea"/>
                <a:cs typeface="+mn-cs"/>
              </a:rPr>
              <a:t>a;pha</a:t>
            </a:r>
            <a:r>
              <a:rPr lang="zh-CN" alt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by including the returns of carefully selected non-benchmark assets in the regression, regardless of whether these assets are priced by the benchmarks.12 For instance, if it is known that a group of fund managers tend to concentrate on technology stocks, one might add the Nasdaq 100 total return as the non-benchmark asset to the four-factor model. The increased precision in the alpha from the “augmented four-factor model” comes from the correlation between the random components of the passive asset (Nasdaq 100) returns and the (technology) fund returns. </a:t>
            </a:r>
            <a:endParaRPr lang="en-US" dirty="0" smtClean="0"/>
          </a:p>
          <a:p>
            <a:r>
              <a:rPr lang="en-US" sz="1200" kern="1200" dirty="0" smtClean="0">
                <a:solidFill>
                  <a:schemeClr val="tx1"/>
                </a:solidFill>
                <a:effectLst/>
                <a:latin typeface="+mn-lt"/>
                <a:ea typeface="+mn-ea"/>
                <a:cs typeface="+mn-cs"/>
              </a:rPr>
              <a:t>With our approach, it is easy to choose the non-benchmark asset. Specifically, the noise component of the APB and the individual fund return is likely to be positively correlated due to commonalities in idiosyncratic risk-taking, and the APB can be treated as a “zero skill” asset–that is, it can be viewed as a “passive” alternative for the investor.13 Consequently, the estimation of individual fund alphas may be improved by adding the APB to the standard set of benchmarks</a:t>
            </a:r>
          </a:p>
          <a:p>
            <a:r>
              <a:rPr lang="en-US" sz="1200" kern="1200" dirty="0" smtClean="0">
                <a:solidFill>
                  <a:schemeClr val="tx1"/>
                </a:solidFill>
                <a:effectLst/>
                <a:latin typeface="+mn-lt"/>
                <a:ea typeface="+mn-ea"/>
                <a:cs typeface="+mn-cs"/>
              </a:rPr>
              <a:t>We define, by </a:t>
            </a:r>
            <a:r>
              <a:rPr lang="en-US" sz="1200" kern="1200" dirty="0" err="1" smtClean="0">
                <a:solidFill>
                  <a:schemeClr val="tx1"/>
                </a:solidFill>
                <a:effectLst/>
                <a:latin typeface="+mn-lt"/>
                <a:ea typeface="+mn-ea"/>
                <a:cs typeface="+mn-cs"/>
              </a:rPr>
              <a:t>rAPBi,t</a:t>
            </a:r>
            <a:r>
              <a:rPr lang="en-US" sz="1200" kern="1200" dirty="0" smtClean="0">
                <a:solidFill>
                  <a:schemeClr val="tx1"/>
                </a:solidFill>
                <a:effectLst/>
                <a:latin typeface="+mn-lt"/>
                <a:ea typeface="+mn-ea"/>
                <a:cs typeface="+mn-cs"/>
              </a:rPr>
              <a:t>, the average gross excess return of the active peer-group of funds to which fund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endParaRPr lang="en-US" dirty="0" smtClean="0"/>
          </a:p>
          <a:p>
            <a:r>
              <a:rPr lang="en-US" sz="1200" kern="1200" dirty="0" smtClean="0">
                <a:solidFill>
                  <a:schemeClr val="tx1"/>
                </a:solidFill>
                <a:effectLst/>
                <a:latin typeface="+mn-lt"/>
                <a:ea typeface="+mn-ea"/>
                <a:cs typeface="+mn-cs"/>
              </a:rPr>
              <a:t>belongs:</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as</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equation(2)</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shows,</a:t>
            </a:r>
            <a:r>
              <a:rPr lang="zh-CN" alt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where </a:t>
            </a:r>
            <a:r>
              <a:rPr lang="en-US" sz="1200" kern="1200" dirty="0" err="1" smtClean="0">
                <a:solidFill>
                  <a:schemeClr val="tx1"/>
                </a:solidFill>
                <a:effectLst/>
                <a:latin typeface="+mn-lt"/>
                <a:ea typeface="+mn-ea"/>
                <a:cs typeface="+mn-cs"/>
              </a:rPr>
              <a:t>NAPBi</a:t>
            </a:r>
            <a:r>
              <a:rPr lang="en-US" sz="1200" kern="1200" dirty="0" smtClean="0">
                <a:solidFill>
                  <a:schemeClr val="tx1"/>
                </a:solidFill>
                <a:effectLst/>
                <a:latin typeface="+mn-lt"/>
                <a:ea typeface="+mn-ea"/>
                <a:cs typeface="+mn-cs"/>
              </a:rPr>
              <a:t> equals the number of funds in the APB to which fund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belongs. </a:t>
            </a:r>
            <a:r>
              <a:rPr lang="en-US" altLang="zh-CN" sz="1200" kern="1200" dirty="0" smtClean="0">
                <a:solidFill>
                  <a:schemeClr val="tx1"/>
                </a:solidFill>
                <a:effectLst/>
                <a:latin typeface="+mn-lt"/>
                <a:ea typeface="+mn-ea"/>
                <a:cs typeface="+mn-cs"/>
              </a:rPr>
              <a:t>And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we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propose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adding</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the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APB</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as</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fifth</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factor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to</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create</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an</a:t>
            </a:r>
            <a:r>
              <a:rPr lang="zh-CN" altLang="en-US" sz="1200" kern="1200" dirty="0" smtClean="0">
                <a:solidFill>
                  <a:schemeClr val="tx1"/>
                </a:solidFill>
                <a:effectLst/>
                <a:latin typeface="+mn-lt"/>
                <a:ea typeface="+mn-ea"/>
                <a:cs typeface="+mn-cs"/>
              </a:rPr>
              <a:t> </a:t>
            </a:r>
            <a:r>
              <a:rPr lang="en-US" altLang="zh-CN" sz="1200" kern="1200" dirty="0" err="1" smtClean="0">
                <a:solidFill>
                  <a:schemeClr val="tx1"/>
                </a:solidFill>
                <a:effectLst/>
                <a:latin typeface="+mn-lt"/>
                <a:ea typeface="+mn-ea"/>
                <a:cs typeface="+mn-cs"/>
              </a:rPr>
              <a:t>apb</a:t>
            </a:r>
            <a:r>
              <a:rPr lang="en-US" altLang="zh-CN" sz="1200" kern="1200" dirty="0" smtClean="0">
                <a:solidFill>
                  <a:schemeClr val="tx1"/>
                </a:solidFill>
                <a:effectLst/>
                <a:latin typeface="+mn-lt"/>
                <a:ea typeface="+mn-ea"/>
                <a:cs typeface="+mn-cs"/>
              </a:rPr>
              <a:t>-augmented</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four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factor</a:t>
            </a:r>
            <a:r>
              <a:rPr lang="zh-CN" altLang="en-US" sz="1200" kern="1200" dirty="0" smtClean="0">
                <a:solidFill>
                  <a:schemeClr val="tx1"/>
                </a:solidFill>
                <a:effectLst/>
                <a:latin typeface="+mn-lt"/>
                <a:ea typeface="+mn-ea"/>
                <a:cs typeface="+mn-cs"/>
              </a:rPr>
              <a:t> </a:t>
            </a:r>
            <a:r>
              <a:rPr lang="en-US" altLang="zh-CN" sz="1200" kern="1200" dirty="0" smtClean="0">
                <a:solidFill>
                  <a:schemeClr val="tx1"/>
                </a:solidFill>
                <a:effectLst/>
                <a:latin typeface="+mn-lt"/>
                <a:ea typeface="+mn-ea"/>
                <a:cs typeface="+mn-cs"/>
              </a:rPr>
              <a:t>model.</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The</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original</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four-factor</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model</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is</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shown</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as</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equation(7).</a:t>
            </a:r>
            <a:r>
              <a:rPr lang="zh-CN" alt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Next, we discuss a simple </a:t>
            </a:r>
            <a:endParaRPr lang="en-US" dirty="0" smtClean="0"/>
          </a:p>
          <a:p>
            <a:r>
              <a:rPr lang="en-US" sz="1200" kern="1200" dirty="0" smtClean="0">
                <a:solidFill>
                  <a:schemeClr val="tx1"/>
                </a:solidFill>
                <a:effectLst/>
                <a:latin typeface="+mn-lt"/>
                <a:ea typeface="+mn-ea"/>
                <a:cs typeface="+mn-cs"/>
              </a:rPr>
              <a:t>model to illustrate the potential advantages of adding the APB to the traditional estimation of a model ↵. </a:t>
            </a:r>
            <a:endParaRPr lang="en-US" dirty="0" smtClean="0"/>
          </a:p>
          <a:p>
            <a:endParaRPr lang="en-US" sz="1200" kern="1200" dirty="0" smtClean="0">
              <a:solidFill>
                <a:schemeClr val="tx1"/>
              </a:solidFill>
              <a:effectLst/>
              <a:latin typeface="+mn-lt"/>
              <a:ea typeface="+mn-ea"/>
              <a:cs typeface="+mn-cs"/>
            </a:endParaRPr>
          </a:p>
          <a:p>
            <a:r>
              <a:rPr lang="en-US" altLang="zh-CN" dirty="0" smtClean="0"/>
              <a:t>First,</a:t>
            </a:r>
            <a:r>
              <a:rPr lang="zh-CN" altLang="en-US" dirty="0" smtClean="0"/>
              <a:t> </a:t>
            </a:r>
            <a:r>
              <a:rPr lang="en-US" altLang="zh-CN" dirty="0" smtClean="0"/>
              <a:t>let</a:t>
            </a:r>
            <a:r>
              <a:rPr lang="zh-CN" altLang="en-US" baseline="0" dirty="0" smtClean="0"/>
              <a:t> </a:t>
            </a:r>
            <a:r>
              <a:rPr lang="en-US" altLang="zh-CN" baseline="0" dirty="0" smtClean="0"/>
              <a:t>us</a:t>
            </a:r>
            <a:r>
              <a:rPr lang="zh-CN" altLang="en-US" baseline="0" dirty="0" smtClean="0"/>
              <a:t> </a:t>
            </a:r>
            <a:r>
              <a:rPr lang="en-US" altLang="zh-CN" baseline="0" dirty="0" smtClean="0"/>
              <a:t>take</a:t>
            </a:r>
            <a:r>
              <a:rPr lang="zh-CN" altLang="en-US" baseline="0" dirty="0" smtClean="0"/>
              <a:t> </a:t>
            </a:r>
            <a:r>
              <a:rPr lang="en-US" altLang="zh-CN" baseline="0" dirty="0" smtClean="0"/>
              <a:t>a</a:t>
            </a:r>
            <a:r>
              <a:rPr lang="zh-CN" altLang="en-US" baseline="0" dirty="0" smtClean="0"/>
              <a:t> </a:t>
            </a:r>
            <a:r>
              <a:rPr lang="en-US" altLang="zh-CN" baseline="0" dirty="0" smtClean="0"/>
              <a:t>look</a:t>
            </a:r>
            <a:r>
              <a:rPr lang="zh-CN" altLang="en-US" baseline="0" dirty="0" smtClean="0"/>
              <a:t> </a:t>
            </a:r>
            <a:r>
              <a:rPr lang="en-US" altLang="zh-CN" baseline="0" dirty="0" smtClean="0"/>
              <a:t>at</a:t>
            </a:r>
            <a:r>
              <a:rPr lang="zh-CN" altLang="en-US" baseline="0" dirty="0" smtClean="0"/>
              <a:t> </a:t>
            </a:r>
            <a:r>
              <a:rPr lang="en-US" altLang="zh-CN" baseline="0" dirty="0" smtClean="0"/>
              <a:t>the</a:t>
            </a:r>
            <a:r>
              <a:rPr lang="zh-CN" altLang="en-US" baseline="0" dirty="0" smtClean="0"/>
              <a:t> </a:t>
            </a:r>
            <a:r>
              <a:rPr lang="en-US" altLang="zh-CN" baseline="0" dirty="0" smtClean="0"/>
              <a:t>baseline</a:t>
            </a:r>
            <a:r>
              <a:rPr lang="zh-CN" altLang="en-US" baseline="0" dirty="0" smtClean="0"/>
              <a:t> </a:t>
            </a:r>
            <a:r>
              <a:rPr lang="en-US" altLang="zh-CN" baseline="0" dirty="0" smtClean="0"/>
              <a:t>model/</a:t>
            </a:r>
            <a:r>
              <a:rPr lang="zh-CN" altLang="en-US" baseline="0" dirty="0" smtClean="0"/>
              <a:t>幻灯片切下一页</a:t>
            </a:r>
            <a:endParaRPr lang="en-US" altLang="zh-CN" baseline="0" dirty="0" smtClean="0"/>
          </a:p>
          <a:p>
            <a:r>
              <a:rPr lang="zh-CN" altLang="en-US" dirty="0" smtClean="0"/>
              <a:t>念</a:t>
            </a:r>
            <a:r>
              <a:rPr lang="en-US" altLang="zh-CN" dirty="0" smtClean="0"/>
              <a:t>10</a:t>
            </a:r>
            <a:r>
              <a:rPr lang="zh-CN" altLang="en-US" dirty="0" smtClean="0"/>
              <a:t>、</a:t>
            </a:r>
            <a:r>
              <a:rPr lang="en-US" altLang="zh-CN" dirty="0" smtClean="0"/>
              <a:t>11</a:t>
            </a:r>
            <a:r>
              <a:rPr lang="zh-CN" altLang="en-US" dirty="0" smtClean="0"/>
              <a:t>页</a:t>
            </a:r>
            <a:endParaRPr lang="en-US" altLang="zh-CN" dirty="0" smtClean="0"/>
          </a:p>
          <a:p>
            <a:r>
              <a:rPr lang="zh-CN" altLang="en-US" dirty="0" smtClean="0"/>
              <a:t>然后</a:t>
            </a:r>
            <a:r>
              <a:rPr lang="en-US" altLang="zh-CN" dirty="0" smtClean="0"/>
              <a:t>that</a:t>
            </a:r>
            <a:r>
              <a:rPr lang="zh-CN" altLang="en-US" dirty="0" smtClean="0"/>
              <a:t> </a:t>
            </a:r>
            <a:r>
              <a:rPr lang="en-US" altLang="zh-CN" dirty="0" smtClean="0"/>
              <a:t>is</a:t>
            </a:r>
            <a:r>
              <a:rPr lang="zh-CN" altLang="en-US" dirty="0" smtClean="0"/>
              <a:t> </a:t>
            </a:r>
            <a:r>
              <a:rPr lang="en-US" altLang="zh-CN" dirty="0" smtClean="0"/>
              <a:t>pretty</a:t>
            </a:r>
            <a:r>
              <a:rPr lang="zh-CN" altLang="en-US" dirty="0" smtClean="0"/>
              <a:t> </a:t>
            </a:r>
            <a:r>
              <a:rPr lang="en-US" altLang="zh-CN" dirty="0" smtClean="0"/>
              <a:t>much</a:t>
            </a:r>
            <a:r>
              <a:rPr lang="zh-CN" altLang="en-US" dirty="0" smtClean="0"/>
              <a:t> </a:t>
            </a:r>
            <a:r>
              <a:rPr lang="en-US" altLang="zh-CN" dirty="0" smtClean="0"/>
              <a:t>about</a:t>
            </a:r>
            <a:r>
              <a:rPr lang="zh-CN" altLang="en-US" dirty="0" smtClean="0"/>
              <a:t> </a:t>
            </a:r>
            <a:r>
              <a:rPr lang="en-US" altLang="zh-CN" dirty="0" smtClean="0"/>
              <a:t>the</a:t>
            </a:r>
            <a:r>
              <a:rPr lang="zh-CN" altLang="en-US" dirty="0" smtClean="0"/>
              <a:t> </a:t>
            </a:r>
            <a:r>
              <a:rPr lang="en-US" altLang="zh-CN" dirty="0" smtClean="0"/>
              <a:t>APB-adjusted</a:t>
            </a:r>
            <a:r>
              <a:rPr lang="zh-CN" altLang="en-US" baseline="0" dirty="0" smtClean="0"/>
              <a:t> </a:t>
            </a:r>
            <a:r>
              <a:rPr lang="en-US" altLang="zh-CN" baseline="0" dirty="0" smtClean="0"/>
              <a:t>alpha</a:t>
            </a:r>
            <a:r>
              <a:rPr lang="zh-CN" altLang="en-US" baseline="0" dirty="0" smtClean="0"/>
              <a:t> </a:t>
            </a:r>
            <a:r>
              <a:rPr lang="en-US" altLang="zh-CN" baseline="0" dirty="0" smtClean="0"/>
              <a:t>model</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FD6FAC8-94CF-E647-8917-E9693A402D8F}" type="slidenum">
              <a:rPr lang="en-US" smtClean="0"/>
              <a:t>4</a:t>
            </a:fld>
            <a:endParaRPr lang="en-US"/>
          </a:p>
        </p:txBody>
      </p:sp>
    </p:spTree>
    <p:extLst>
      <p:ext uri="{BB962C8B-B14F-4D97-AF65-F5344CB8AC3E}">
        <p14:creationId xmlns:p14="http://schemas.microsoft.com/office/powerpoint/2010/main" val="1924041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FD6FAC8-94CF-E647-8917-E9693A402D8F}" type="slidenum">
              <a:rPr lang="en-US" smtClean="0"/>
              <a:t>5</a:t>
            </a:fld>
            <a:endParaRPr lang="en-US"/>
          </a:p>
        </p:txBody>
      </p:sp>
    </p:spTree>
    <p:extLst>
      <p:ext uri="{BB962C8B-B14F-4D97-AF65-F5344CB8AC3E}">
        <p14:creationId xmlns:p14="http://schemas.microsoft.com/office/powerpoint/2010/main" val="511502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Mutual fund advisors choose and disclose a passive benchmark against which to compare each fund’s performance, in their prospectus and in other public disclosures (e.g., websites and newspaper advertisements). While this revealed preference may be a good indication of their chosen peer-group, the free choice also induces some substantial principal-agent problems. mutual fund managers are incentivized to choose easy-to-beat benchmarks.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help minimize the perils of this self-choice agency issue, we assign objective passive benchmarks to each equity mutual fund, each calendar quarter, using the “best fit” benchmark assigned by </a:t>
            </a:r>
            <a:r>
              <a:rPr lang="en-US" sz="1200" kern="1200" dirty="0" err="1" smtClean="0">
                <a:solidFill>
                  <a:schemeClr val="tx1"/>
                </a:solidFill>
                <a:effectLst/>
                <a:latin typeface="+mn-lt"/>
                <a:ea typeface="+mn-ea"/>
                <a:cs typeface="+mn-cs"/>
              </a:rPr>
              <a:t>Cremers</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Petajisto</a:t>
            </a:r>
            <a:r>
              <a:rPr lang="en-US" sz="1200" kern="1200" dirty="0" smtClean="0">
                <a:solidFill>
                  <a:schemeClr val="tx1"/>
                </a:solidFill>
                <a:effectLst/>
                <a:latin typeface="+mn-lt"/>
                <a:ea typeface="+mn-ea"/>
                <a:cs typeface="+mn-cs"/>
              </a:rPr>
              <a:t> (CP; 2009) in the first step of computing the CP “active share” measure</a:t>
            </a:r>
            <a:r>
              <a:rPr lang="en-US" altLang="zh-CN"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FD6FAC8-94CF-E647-8917-E9693A402D8F}" type="slidenum">
              <a:rPr lang="en-US" smtClean="0"/>
              <a:t>6</a:t>
            </a:fld>
            <a:endParaRPr lang="en-US"/>
          </a:p>
        </p:txBody>
      </p:sp>
    </p:spTree>
    <p:extLst>
      <p:ext uri="{BB962C8B-B14F-4D97-AF65-F5344CB8AC3E}">
        <p14:creationId xmlns:p14="http://schemas.microsoft.com/office/powerpoint/2010/main" val="1962097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D6FAC8-94CF-E647-8917-E9693A402D8F}" type="slidenum">
              <a:rPr lang="en-US" smtClean="0"/>
              <a:t>7</a:t>
            </a:fld>
            <a:endParaRPr lang="en-US"/>
          </a:p>
        </p:txBody>
      </p:sp>
    </p:spTree>
    <p:extLst>
      <p:ext uri="{BB962C8B-B14F-4D97-AF65-F5344CB8AC3E}">
        <p14:creationId xmlns:p14="http://schemas.microsoft.com/office/powerpoint/2010/main" val="1320528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first ask a very simple question: do fund groups, on average, exhibit abnormal returns after controlling for the four standard risk factors? To address this question, we run four factor regressions of the APB, for each group of funds, over three-year periods</a:t>
            </a:r>
            <a:r>
              <a:rPr lang="en-US" altLang="zh-CN"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Since individual fund performance may be time-varying, these time-varying APB alphas may be due to commonalities in time-varying true fund performance within an APB group. However, time-varying estimated APB alphas may also be due to common estimation error in three-year alphas. Whether common noise or common time-varying skills (or both), the large number of statistically significant three-year alphas indicates a significant amount of commonality in residuals among funds within each group, which can be controlled through the augmented model of Equation (8).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FD6FAC8-94CF-E647-8917-E9693A402D8F}" type="slidenum">
              <a:rPr lang="en-US" smtClean="0"/>
              <a:t>8</a:t>
            </a:fld>
            <a:endParaRPr lang="en-US"/>
          </a:p>
        </p:txBody>
      </p:sp>
    </p:spTree>
    <p:extLst>
      <p:ext uri="{BB962C8B-B14F-4D97-AF65-F5344CB8AC3E}">
        <p14:creationId xmlns:p14="http://schemas.microsoft.com/office/powerpoint/2010/main" val="83240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may be commonality in idiosyncratic risk-taking among funds belonging to d</a:t>
            </a:r>
            <a:r>
              <a:rPr lang="en-US" altLang="zh-CN" sz="1200" kern="1200" dirty="0" smtClean="0">
                <a:solidFill>
                  <a:schemeClr val="tx1"/>
                </a:solidFill>
                <a:effectLst/>
                <a:latin typeface="+mn-lt"/>
                <a:ea typeface="+mn-ea"/>
                <a:cs typeface="+mn-cs"/>
              </a:rPr>
              <a:t>iff</a:t>
            </a:r>
            <a:r>
              <a:rPr lang="en-US" sz="1200" kern="1200" dirty="0" smtClean="0">
                <a:solidFill>
                  <a:schemeClr val="tx1"/>
                </a:solidFill>
                <a:effectLst/>
                <a:latin typeface="+mn-lt"/>
                <a:ea typeface="+mn-ea"/>
                <a:cs typeface="+mn-cs"/>
              </a:rPr>
              <a:t>erent APB groups. </a:t>
            </a:r>
            <a:endParaRPr lang="en-US" dirty="0" smtClean="0"/>
          </a:p>
          <a:p>
            <a:r>
              <a:rPr lang="en-US" sz="1200" kern="1200" dirty="0" smtClean="0">
                <a:solidFill>
                  <a:schemeClr val="tx1"/>
                </a:solidFill>
                <a:effectLst/>
                <a:latin typeface="+mn-lt"/>
                <a:ea typeface="+mn-ea"/>
                <a:cs typeface="+mn-cs"/>
              </a:rPr>
              <a:t>Accordingly, we compute across-group correlations between equal-weighted APB residuals from the four- factor regression.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Results</a:t>
            </a:r>
            <a:r>
              <a:rPr lang="zh-CN" altLang="en-US" dirty="0" smtClean="0"/>
              <a:t> </a:t>
            </a:r>
            <a:r>
              <a:rPr lang="en-US" altLang="zh-CN" dirty="0" smtClean="0"/>
              <a:t>suggest</a:t>
            </a:r>
            <a:r>
              <a:rPr lang="zh-CN" altLang="en-US" dirty="0" smtClean="0"/>
              <a:t> </a:t>
            </a:r>
            <a:r>
              <a:rPr lang="en-US" altLang="zh-CN" dirty="0" smtClean="0"/>
              <a:t>that</a:t>
            </a:r>
            <a:r>
              <a:rPr lang="zh-CN" altLang="en-US" dirty="0" smtClean="0"/>
              <a:t> </a:t>
            </a:r>
            <a:r>
              <a:rPr lang="en-US" altLang="zh-CN" dirty="0" smtClean="0"/>
              <a:t>while</a:t>
            </a:r>
            <a:r>
              <a:rPr lang="zh-CN" altLang="en-US" dirty="0" smtClean="0"/>
              <a:t> </a:t>
            </a:r>
            <a:r>
              <a:rPr lang="en-US" altLang="zh-CN" dirty="0" smtClean="0"/>
              <a:t>the indexes do indeed appear to exhibit </a:t>
            </a:r>
            <a:r>
              <a:rPr lang="en-US" altLang="zh-CN" dirty="0" err="1" smtClean="0"/>
              <a:t>unmodeled</a:t>
            </a:r>
            <a:r>
              <a:rPr lang="en-US" altLang="zh-CN" dirty="0" smtClean="0"/>
              <a:t> commonalities when using the four-factor model, there appears to be some </a:t>
            </a:r>
            <a:r>
              <a:rPr lang="en-US" altLang="zh-CN" dirty="0" err="1" smtClean="0"/>
              <a:t>unmodeled</a:t>
            </a:r>
            <a:r>
              <a:rPr lang="en-US" altLang="zh-CN" dirty="0" smtClean="0"/>
              <a:t> commonalities between APB groups as well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These results suggest that we may need to include multiple APB “factors” as additions to the four-factor model for each mutual fund. Therefore, in our robustness tests in Section 4.6, we implement a multiple APB factor augmented model; as we shall see, this multiple APB model demonstrates some usefulness in picking active funds with superior out-of-sample performance. For our main results, however, we use more parsimonious single-APB augmented models, as this model performs somewhat better, out-of-sample, than the more complicated multiple-APB model </a:t>
            </a:r>
            <a:endParaRPr lang="en-US" dirty="0" smtClean="0"/>
          </a:p>
          <a:p>
            <a:endParaRPr lang="en-US" dirty="0"/>
          </a:p>
        </p:txBody>
      </p:sp>
      <p:sp>
        <p:nvSpPr>
          <p:cNvPr id="4" name="Slide Number Placeholder 3"/>
          <p:cNvSpPr>
            <a:spLocks noGrp="1"/>
          </p:cNvSpPr>
          <p:nvPr>
            <p:ph type="sldNum" sz="quarter" idx="10"/>
          </p:nvPr>
        </p:nvSpPr>
        <p:spPr/>
        <p:txBody>
          <a:bodyPr/>
          <a:lstStyle/>
          <a:p>
            <a:fld id="{EFD6FAC8-94CF-E647-8917-E9693A402D8F}" type="slidenum">
              <a:rPr lang="en-US" smtClean="0"/>
              <a:t>9</a:t>
            </a:fld>
            <a:endParaRPr lang="en-US"/>
          </a:p>
        </p:txBody>
      </p:sp>
    </p:spTree>
    <p:extLst>
      <p:ext uri="{BB962C8B-B14F-4D97-AF65-F5344CB8AC3E}">
        <p14:creationId xmlns:p14="http://schemas.microsoft.com/office/powerpoint/2010/main" val="654277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D6FAC8-94CF-E647-8917-E9693A402D8F}" type="slidenum">
              <a:rPr lang="en-US" smtClean="0"/>
              <a:t>10</a:t>
            </a:fld>
            <a:endParaRPr lang="en-US"/>
          </a:p>
        </p:txBody>
      </p:sp>
    </p:spTree>
    <p:extLst>
      <p:ext uri="{BB962C8B-B14F-4D97-AF65-F5344CB8AC3E}">
        <p14:creationId xmlns:p14="http://schemas.microsoft.com/office/powerpoint/2010/main" val="249167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this section, we demonstrate the influence of active peer-group benchmarks on alpha estimation. </a:t>
            </a:r>
            <a:r>
              <a:rPr lang="en-US" dirty="0" smtClean="0"/>
              <a:t>Our goal is the determine whether the addition of the APB results in a sharper separation of funds into those with positive and negative alphas, relative to the baseline four-factor model.</a:t>
            </a:r>
            <a:r>
              <a:rPr lang="zh-CN" altLang="en-US" baseline="0" dirty="0" smtClean="0"/>
              <a:t> </a:t>
            </a:r>
            <a:r>
              <a:rPr lang="en-US" altLang="zh-CN" sz="1200" kern="1200" dirty="0" smtClean="0">
                <a:solidFill>
                  <a:schemeClr val="tx1"/>
                </a:solidFill>
                <a:effectLst/>
                <a:latin typeface="+mn-lt"/>
                <a:ea typeface="+mn-ea"/>
                <a:cs typeface="+mn-cs"/>
              </a:rPr>
              <a:t>We</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calculate</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the</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t-statistics</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of</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alpha</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in</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different</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models.</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results of this section</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show</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that</a:t>
            </a:r>
            <a:r>
              <a:rPr lang="en-US" sz="1200" kern="1200" dirty="0" smtClean="0">
                <a:solidFill>
                  <a:schemeClr val="tx1"/>
                </a:solidFill>
                <a:effectLst/>
                <a:latin typeface="+mn-lt"/>
                <a:ea typeface="+mn-ea"/>
                <a:cs typeface="+mn-cs"/>
              </a:rPr>
              <a:t> a significant percentage of funds appear to have both significantly positive and significantly negative alphas, using the APB-augmented model. However, a good deal of these funds lose their significant alphas when we control for the alphas earned by the common strategy (using the alpha-adjustment model). Indeed, among most peer-groups, the fraction of positive and significant alphas decrease, while the fraction of negative and significant alphas increase, indicating that common strategy alphas (controlled by the alpha-adjustment model) are generally positive. This result brings the possibility that we may capture superior alphas through a passive strategy of investing in an entire group of funds, rather than attempting to choose the best of the peer-group.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FD6FAC8-94CF-E647-8917-E9693A402D8F}" type="slidenum">
              <a:rPr lang="en-US" smtClean="0"/>
              <a:t>11</a:t>
            </a:fld>
            <a:endParaRPr lang="en-US"/>
          </a:p>
        </p:txBody>
      </p:sp>
    </p:spTree>
    <p:extLst>
      <p:ext uri="{BB962C8B-B14F-4D97-AF65-F5344CB8AC3E}">
        <p14:creationId xmlns:p14="http://schemas.microsoft.com/office/powerpoint/2010/main" val="1628526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10/4/16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10/4/16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10/4/16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10/4/16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t>Mutual Fund Performance Evaluation with </a:t>
            </a:r>
            <a:r>
              <a:rPr lang="en-US" sz="3600" dirty="0" smtClean="0"/>
              <a:t/>
            </a:r>
            <a:br>
              <a:rPr lang="en-US" sz="3600" dirty="0" smtClean="0"/>
            </a:br>
            <a:r>
              <a:rPr lang="en-US" sz="3600" dirty="0" smtClean="0"/>
              <a:t>Active Peer</a:t>
            </a:r>
            <a:r>
              <a:rPr lang="zh-CN" altLang="en-US" sz="3600" dirty="0" smtClean="0"/>
              <a:t> </a:t>
            </a:r>
            <a:r>
              <a:rPr lang="en-US" sz="3600" dirty="0" smtClean="0"/>
              <a:t>Benchmarks</a:t>
            </a:r>
            <a:endParaRPr lang="en-US" sz="3600" dirty="0"/>
          </a:p>
        </p:txBody>
      </p:sp>
      <p:sp>
        <p:nvSpPr>
          <p:cNvPr id="3" name="Subtitle 2"/>
          <p:cNvSpPr>
            <a:spLocks noGrp="1"/>
          </p:cNvSpPr>
          <p:nvPr>
            <p:ph type="subTitle" idx="1"/>
          </p:nvPr>
        </p:nvSpPr>
        <p:spPr/>
        <p:txBody>
          <a:bodyPr/>
          <a:lstStyle/>
          <a:p>
            <a:r>
              <a:rPr lang="en-US" dirty="0"/>
              <a:t>David </a:t>
            </a:r>
            <a:r>
              <a:rPr lang="en-US" dirty="0" err="1"/>
              <a:t>Huntera</a:t>
            </a:r>
            <a:r>
              <a:rPr lang="en-US" dirty="0"/>
              <a:t>, Eugene </a:t>
            </a:r>
            <a:r>
              <a:rPr lang="en-US" dirty="0" err="1"/>
              <a:t>Kandelb</a:t>
            </a:r>
            <a:r>
              <a:rPr lang="en-US" dirty="0"/>
              <a:t>, Shmuel </a:t>
            </a:r>
            <a:r>
              <a:rPr lang="en-US" dirty="0" err="1"/>
              <a:t>Kandelc</a:t>
            </a:r>
            <a:r>
              <a:rPr lang="en-US" dirty="0"/>
              <a:t>, Russ </a:t>
            </a:r>
            <a:r>
              <a:rPr lang="en-US" dirty="0" err="1"/>
              <a:t>Wermersd</a:t>
            </a:r>
            <a:endParaRPr lang="en-US" dirty="0"/>
          </a:p>
        </p:txBody>
      </p:sp>
      <p:sp>
        <p:nvSpPr>
          <p:cNvPr id="4" name="Subtitle 2"/>
          <p:cNvSpPr txBox="1">
            <a:spLocks/>
          </p:cNvSpPr>
          <p:nvPr/>
        </p:nvSpPr>
        <p:spPr>
          <a:xfrm>
            <a:off x="7766098" y="4513383"/>
            <a:ext cx="3288754"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altLang="zh-CN" dirty="0" smtClean="0">
                <a:solidFill>
                  <a:schemeClr val="accent1">
                    <a:lumMod val="60000"/>
                    <a:lumOff val="40000"/>
                  </a:schemeClr>
                </a:solidFill>
              </a:rPr>
              <a:t>PRESENTER:</a:t>
            </a:r>
            <a:r>
              <a:rPr lang="zh-CN" altLang="en-US" dirty="0" smtClean="0">
                <a:solidFill>
                  <a:schemeClr val="accent1">
                    <a:lumMod val="60000"/>
                    <a:lumOff val="40000"/>
                  </a:schemeClr>
                </a:solidFill>
              </a:rPr>
              <a:t> </a:t>
            </a:r>
            <a:r>
              <a:rPr lang="en-US" altLang="zh-CN" dirty="0" smtClean="0">
                <a:solidFill>
                  <a:schemeClr val="accent1">
                    <a:lumMod val="60000"/>
                    <a:lumOff val="40000"/>
                  </a:schemeClr>
                </a:solidFill>
              </a:rPr>
              <a:t>RANZI</a:t>
            </a:r>
            <a:r>
              <a:rPr lang="zh-CN" altLang="en-US" dirty="0" smtClean="0">
                <a:solidFill>
                  <a:schemeClr val="accent1">
                    <a:lumMod val="60000"/>
                    <a:lumOff val="40000"/>
                  </a:schemeClr>
                </a:solidFill>
              </a:rPr>
              <a:t> </a:t>
            </a:r>
            <a:r>
              <a:rPr lang="en-US" altLang="zh-CN" dirty="0" smtClean="0">
                <a:solidFill>
                  <a:schemeClr val="accent1">
                    <a:lumMod val="60000"/>
                    <a:lumOff val="40000"/>
                  </a:schemeClr>
                </a:solidFill>
              </a:rPr>
              <a:t>ZHENG</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1209182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4.3</a:t>
            </a:r>
            <a:r>
              <a:rPr lang="zh-CN" altLang="en-US" dirty="0" smtClean="0"/>
              <a:t> </a:t>
            </a:r>
            <a:r>
              <a:rPr lang="en-US" dirty="0" smtClean="0"/>
              <a:t>Correlation </a:t>
            </a:r>
            <a:r>
              <a:rPr lang="en-US" dirty="0"/>
              <a:t>Between Individual Equity Fund Residuals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If the four-factor model captures systematic variation in returns properly, then the individual fund residuals will exhibit commonalities with each other only due to their loading on similar idiosyncratic factors. </a:t>
            </a:r>
            <a:endParaRPr lang="en-US" dirty="0"/>
          </a:p>
          <a:p>
            <a:r>
              <a:rPr lang="en-US" altLang="zh-CN" dirty="0"/>
              <a:t>T</a:t>
            </a:r>
            <a:r>
              <a:rPr lang="en-US" dirty="0" smtClean="0"/>
              <a:t>he </a:t>
            </a:r>
            <a:r>
              <a:rPr lang="en-US" dirty="0"/>
              <a:t>results </a:t>
            </a:r>
            <a:r>
              <a:rPr lang="en-US" dirty="0" smtClean="0"/>
              <a:t>present </a:t>
            </a:r>
            <a:r>
              <a:rPr lang="en-US" dirty="0"/>
              <a:t>evidence that supports that (1) standard factors leave a significant degree of unexplained covariation among funds within a group and across groups, and (2) a significant part of this covariation within a group can be controlled by adding the APB to the four-factor </a:t>
            </a:r>
            <a:r>
              <a:rPr lang="en-US" dirty="0" smtClean="0"/>
              <a:t>model. </a:t>
            </a:r>
            <a:r>
              <a:rPr lang="en-US" dirty="0"/>
              <a:t>This provides strong support for the use of our augmented model of Equation (8). </a:t>
            </a:r>
            <a:endParaRPr lang="en-US" dirty="0"/>
          </a:p>
          <a:p>
            <a:endParaRPr lang="en-US" dirty="0"/>
          </a:p>
        </p:txBody>
      </p:sp>
    </p:spTree>
    <p:extLst>
      <p:ext uri="{BB962C8B-B14F-4D97-AF65-F5344CB8AC3E}">
        <p14:creationId xmlns:p14="http://schemas.microsoft.com/office/powerpoint/2010/main" val="115105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4.4</a:t>
            </a:r>
            <a:r>
              <a:rPr lang="zh-CN" altLang="en-US" dirty="0" smtClean="0"/>
              <a:t> </a:t>
            </a:r>
            <a:r>
              <a:rPr lang="en-US" dirty="0" smtClean="0"/>
              <a:t>Alpha </a:t>
            </a:r>
            <a:r>
              <a:rPr lang="en-US" dirty="0"/>
              <a:t>Estimation Diagnostics</a:t>
            </a:r>
          </a:p>
        </p:txBody>
      </p:sp>
      <p:sp>
        <p:nvSpPr>
          <p:cNvPr id="3" name="Content Placeholder 2"/>
          <p:cNvSpPr>
            <a:spLocks noGrp="1"/>
          </p:cNvSpPr>
          <p:nvPr>
            <p:ph idx="1"/>
          </p:nvPr>
        </p:nvSpPr>
        <p:spPr/>
        <p:txBody>
          <a:bodyPr>
            <a:normAutofit fontScale="92500" lnSpcReduction="20000"/>
          </a:bodyPr>
          <a:lstStyle/>
          <a:p>
            <a:r>
              <a:rPr lang="en-US" altLang="zh-CN" dirty="0"/>
              <a:t>W</a:t>
            </a:r>
            <a:r>
              <a:rPr lang="en-US" dirty="0" smtClean="0"/>
              <a:t>e </a:t>
            </a:r>
            <a:r>
              <a:rPr lang="en-US" dirty="0"/>
              <a:t>demonstrate the influence of active peer-group benchmarks on alpha </a:t>
            </a:r>
            <a:r>
              <a:rPr lang="en-US" dirty="0" smtClean="0"/>
              <a:t>estimation</a:t>
            </a:r>
          </a:p>
          <a:p>
            <a:r>
              <a:rPr lang="en-US" dirty="0"/>
              <a:t>Our goal </a:t>
            </a:r>
            <a:r>
              <a:rPr lang="en-US" dirty="0" smtClean="0"/>
              <a:t>is </a:t>
            </a:r>
            <a:r>
              <a:rPr lang="en-US" dirty="0"/>
              <a:t>the determine whether the addition of the APB results in a sharper separation of funds into those with positive and negative alphas, relative to the baseline four-factor model</a:t>
            </a:r>
            <a:r>
              <a:rPr lang="en-US" dirty="0" smtClean="0"/>
              <a:t>.</a:t>
            </a:r>
          </a:p>
          <a:p>
            <a:r>
              <a:rPr lang="en-US" altLang="zh-CN" dirty="0" smtClean="0"/>
              <a:t>A</a:t>
            </a:r>
            <a:r>
              <a:rPr lang="en-US" dirty="0" smtClean="0"/>
              <a:t> </a:t>
            </a:r>
            <a:r>
              <a:rPr lang="en-US" dirty="0"/>
              <a:t>significant percentage of funds appear to have both significantly positive and significantly negative alphas, using the APB-augmented model</a:t>
            </a:r>
            <a:r>
              <a:rPr lang="en-US" dirty="0" smtClean="0"/>
              <a:t>.</a:t>
            </a:r>
          </a:p>
          <a:p>
            <a:r>
              <a:rPr lang="en-US" altLang="zh-CN" dirty="0" smtClean="0"/>
              <a:t>It</a:t>
            </a:r>
            <a:r>
              <a:rPr lang="zh-CN" altLang="en-US" dirty="0" smtClean="0"/>
              <a:t> </a:t>
            </a:r>
            <a:r>
              <a:rPr lang="en-US" dirty="0" smtClean="0"/>
              <a:t>brings </a:t>
            </a:r>
            <a:r>
              <a:rPr lang="en-US" dirty="0"/>
              <a:t>the possibility that we may capture superior alphas through a passive strategy of investing in an entire group of funds, rather than attempting to choose the best of the peer-group. Thus, a remaining important question is whether the above-noted alphas persist, and, if so, whether they are due to common strategies among a peer-group of funds or to idiosyncratic strategies of only a few funds in a peer-group.</a:t>
            </a:r>
          </a:p>
        </p:txBody>
      </p:sp>
    </p:spTree>
    <p:extLst>
      <p:ext uri="{BB962C8B-B14F-4D97-AF65-F5344CB8AC3E}">
        <p14:creationId xmlns:p14="http://schemas.microsoft.com/office/powerpoint/2010/main" val="1986745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4.5.1</a:t>
            </a:r>
            <a:r>
              <a:rPr lang="zh-CN" altLang="en-US" dirty="0" smtClean="0"/>
              <a:t> </a:t>
            </a:r>
            <a:r>
              <a:rPr lang="en-US" altLang="zh-CN" dirty="0" smtClean="0"/>
              <a:t>Pre-expense</a:t>
            </a:r>
            <a:r>
              <a:rPr lang="zh-CN" altLang="en-US" dirty="0" smtClean="0"/>
              <a:t> </a:t>
            </a:r>
            <a:r>
              <a:rPr lang="en-US" altLang="zh-CN" dirty="0" smtClean="0"/>
              <a:t>alpha</a:t>
            </a:r>
            <a:endParaRPr lang="en-US" dirty="0"/>
          </a:p>
        </p:txBody>
      </p:sp>
      <p:sp>
        <p:nvSpPr>
          <p:cNvPr id="3" name="Content Placeholder 2"/>
          <p:cNvSpPr>
            <a:spLocks noGrp="1"/>
          </p:cNvSpPr>
          <p:nvPr>
            <p:ph idx="1"/>
          </p:nvPr>
        </p:nvSpPr>
        <p:spPr/>
        <p:txBody>
          <a:bodyPr>
            <a:normAutofit/>
          </a:bodyPr>
          <a:lstStyle/>
          <a:p>
            <a:r>
              <a:rPr lang="en-US" altLang="zh-CN" dirty="0" smtClean="0"/>
              <a:t>O</a:t>
            </a:r>
            <a:r>
              <a:rPr lang="en-US" dirty="0" smtClean="0"/>
              <a:t>ut-of-sample </a:t>
            </a:r>
            <a:r>
              <a:rPr lang="en-US" dirty="0"/>
              <a:t>tests are </a:t>
            </a:r>
            <a:r>
              <a:rPr lang="en-US" dirty="0" smtClean="0"/>
              <a:t>designed</a:t>
            </a:r>
            <a:r>
              <a:rPr lang="zh-CN" altLang="en-US" dirty="0" smtClean="0"/>
              <a:t> </a:t>
            </a:r>
            <a:r>
              <a:rPr lang="en-US" altLang="zh-CN" dirty="0" smtClean="0"/>
              <a:t>to</a:t>
            </a:r>
            <a:r>
              <a:rPr lang="zh-CN" altLang="en-US" dirty="0" smtClean="0"/>
              <a:t> </a:t>
            </a:r>
            <a:r>
              <a:rPr lang="en-US" altLang="zh-CN" dirty="0"/>
              <a:t>test</a:t>
            </a:r>
            <a:r>
              <a:rPr lang="zh-CN" altLang="en-US" dirty="0"/>
              <a:t> </a:t>
            </a:r>
            <a:r>
              <a:rPr lang="en-US" altLang="zh-CN" dirty="0"/>
              <a:t>whether</a:t>
            </a:r>
            <a:r>
              <a:rPr lang="zh-CN" altLang="en-US" dirty="0"/>
              <a:t> </a:t>
            </a:r>
            <a:r>
              <a:rPr lang="en-US" dirty="0"/>
              <a:t>APB model improve the identification of skilled fund managers</a:t>
            </a:r>
            <a:r>
              <a:rPr lang="zh-CN" altLang="en-US" dirty="0"/>
              <a:t> </a:t>
            </a:r>
            <a:r>
              <a:rPr lang="en-US" altLang="zh-CN" dirty="0"/>
              <a:t>and</a:t>
            </a:r>
            <a:r>
              <a:rPr lang="zh-CN" altLang="en-US" dirty="0"/>
              <a:t> </a:t>
            </a:r>
            <a:r>
              <a:rPr lang="en-US" altLang="zh-CN" dirty="0"/>
              <a:t>whether</a:t>
            </a:r>
            <a:r>
              <a:rPr lang="zh-CN" altLang="en-US" dirty="0"/>
              <a:t> </a:t>
            </a:r>
            <a:r>
              <a:rPr lang="en-US" altLang="zh-CN" dirty="0"/>
              <a:t>they</a:t>
            </a:r>
            <a:r>
              <a:rPr lang="zh-CN" altLang="en-US" dirty="0"/>
              <a:t> </a:t>
            </a:r>
            <a:r>
              <a:rPr lang="en-US" dirty="0"/>
              <a:t>use common strategies </a:t>
            </a:r>
            <a:r>
              <a:rPr lang="en-US" altLang="zh-CN" dirty="0"/>
              <a:t>or</a:t>
            </a:r>
            <a:r>
              <a:rPr lang="zh-CN" altLang="en-US" dirty="0"/>
              <a:t> </a:t>
            </a:r>
            <a:r>
              <a:rPr lang="en-US" altLang="zh-CN" dirty="0"/>
              <a:t>distinct</a:t>
            </a:r>
            <a:r>
              <a:rPr lang="zh-CN" altLang="en-US" dirty="0"/>
              <a:t> </a:t>
            </a:r>
            <a:r>
              <a:rPr lang="en-US" altLang="zh-CN" dirty="0"/>
              <a:t>strategies</a:t>
            </a:r>
            <a:endParaRPr lang="en-US" dirty="0" smtClean="0"/>
          </a:p>
          <a:p>
            <a:r>
              <a:rPr lang="en-US" altLang="zh-CN" dirty="0"/>
              <a:t>E</a:t>
            </a:r>
            <a:r>
              <a:rPr lang="en-US" dirty="0" smtClean="0"/>
              <a:t>xplore </a:t>
            </a:r>
            <a:r>
              <a:rPr lang="en-US" dirty="0"/>
              <a:t>the persistence in alphas for funds ranked on the t-statistic for their trailing three-year APB-augmented four-factor model </a:t>
            </a:r>
            <a:r>
              <a:rPr lang="en-US" dirty="0" smtClean="0"/>
              <a:t>alpha</a:t>
            </a:r>
          </a:p>
          <a:p>
            <a:r>
              <a:rPr lang="en-US" altLang="zh-CN" dirty="0" smtClean="0"/>
              <a:t>Using</a:t>
            </a:r>
            <a:r>
              <a:rPr lang="zh-CN" altLang="en-US" dirty="0" smtClean="0"/>
              <a:t> </a:t>
            </a:r>
            <a:r>
              <a:rPr lang="en-US" altLang="zh-CN" dirty="0" smtClean="0"/>
              <a:t>APB</a:t>
            </a:r>
            <a:r>
              <a:rPr lang="zh-CN" altLang="en-US" dirty="0" smtClean="0"/>
              <a:t> </a:t>
            </a:r>
            <a:r>
              <a:rPr lang="en-US" altLang="zh-CN" dirty="0" smtClean="0"/>
              <a:t>models,</a:t>
            </a:r>
            <a:r>
              <a:rPr lang="zh-CN" altLang="en-US" dirty="0" smtClean="0"/>
              <a:t> </a:t>
            </a:r>
            <a:r>
              <a:rPr lang="en-US" altLang="zh-CN" dirty="0" smtClean="0"/>
              <a:t>both</a:t>
            </a:r>
            <a:r>
              <a:rPr lang="zh-CN" altLang="en-US" dirty="0" smtClean="0"/>
              <a:t> </a:t>
            </a:r>
            <a:r>
              <a:rPr lang="en-US" altLang="zh-CN" dirty="0" smtClean="0"/>
              <a:t>8</a:t>
            </a:r>
            <a:r>
              <a:rPr lang="zh-CN" altLang="en-US" dirty="0" smtClean="0"/>
              <a:t> </a:t>
            </a:r>
            <a:r>
              <a:rPr lang="en-US" altLang="zh-CN" dirty="0" smtClean="0"/>
              <a:t>and</a:t>
            </a:r>
            <a:r>
              <a:rPr lang="zh-CN" altLang="en-US" dirty="0" smtClean="0"/>
              <a:t> </a:t>
            </a:r>
            <a:r>
              <a:rPr lang="en-US" altLang="zh-CN" dirty="0" smtClean="0"/>
              <a:t>9</a:t>
            </a:r>
            <a:r>
              <a:rPr lang="zh-CN" altLang="en-US" dirty="0" smtClean="0"/>
              <a:t> </a:t>
            </a:r>
            <a:r>
              <a:rPr lang="en-US" altLang="zh-CN" dirty="0" smtClean="0"/>
              <a:t>reflects</a:t>
            </a:r>
            <a:r>
              <a:rPr lang="zh-CN" altLang="en-US" dirty="0" smtClean="0"/>
              <a:t> </a:t>
            </a:r>
            <a:r>
              <a:rPr lang="en-US" altLang="zh-CN" dirty="0" smtClean="0"/>
              <a:t>evidence</a:t>
            </a:r>
            <a:r>
              <a:rPr lang="zh-CN" altLang="en-US" dirty="0" smtClean="0"/>
              <a:t> </a:t>
            </a:r>
            <a:r>
              <a:rPr lang="en-US" altLang="zh-CN" dirty="0" smtClean="0"/>
              <a:t>of</a:t>
            </a:r>
            <a:r>
              <a:rPr lang="zh-CN" altLang="en-US" dirty="0" smtClean="0"/>
              <a:t> </a:t>
            </a:r>
            <a:r>
              <a:rPr lang="en-US" altLang="zh-CN" dirty="0" smtClean="0"/>
              <a:t>persistent(pre-expense)</a:t>
            </a:r>
            <a:r>
              <a:rPr lang="zh-CN" altLang="en-US" dirty="0" smtClean="0"/>
              <a:t> </a:t>
            </a:r>
            <a:r>
              <a:rPr lang="en-US" altLang="zh-CN" dirty="0" smtClean="0"/>
              <a:t>alphas</a:t>
            </a:r>
          </a:p>
          <a:p>
            <a:r>
              <a:rPr lang="en-US" altLang="zh-CN" dirty="0" smtClean="0"/>
              <a:t>Whether</a:t>
            </a:r>
            <a:r>
              <a:rPr lang="zh-CN" altLang="en-US" dirty="0" smtClean="0"/>
              <a:t> </a:t>
            </a:r>
            <a:r>
              <a:rPr lang="en-US" altLang="zh-CN" dirty="0" smtClean="0"/>
              <a:t>this</a:t>
            </a:r>
            <a:r>
              <a:rPr lang="zh-CN" altLang="en-US" dirty="0" smtClean="0"/>
              <a:t> </a:t>
            </a:r>
            <a:r>
              <a:rPr lang="en-US" altLang="zh-CN" dirty="0" smtClean="0"/>
              <a:t>model</a:t>
            </a:r>
            <a:r>
              <a:rPr lang="zh-CN" altLang="en-US" dirty="0" smtClean="0"/>
              <a:t> </a:t>
            </a:r>
            <a:r>
              <a:rPr lang="en-US" altLang="zh-CN" dirty="0" smtClean="0"/>
              <a:t>produce</a:t>
            </a:r>
            <a:r>
              <a:rPr lang="zh-CN" altLang="en-US" dirty="0" smtClean="0"/>
              <a:t> </a:t>
            </a:r>
            <a:r>
              <a:rPr lang="en-US" altLang="zh-CN" dirty="0" smtClean="0"/>
              <a:t>significantly</a:t>
            </a:r>
            <a:r>
              <a:rPr lang="zh-CN" altLang="en-US" dirty="0" smtClean="0"/>
              <a:t> </a:t>
            </a:r>
            <a:r>
              <a:rPr lang="en-US" altLang="zh-CN" dirty="0" smtClean="0"/>
              <a:t>different</a:t>
            </a:r>
            <a:r>
              <a:rPr lang="zh-CN" altLang="en-US" dirty="0" smtClean="0"/>
              <a:t> </a:t>
            </a:r>
            <a:r>
              <a:rPr lang="en-US" altLang="zh-CN" dirty="0" smtClean="0"/>
              <a:t>results</a:t>
            </a:r>
            <a:r>
              <a:rPr lang="zh-CN" altLang="en-US" dirty="0" smtClean="0"/>
              <a:t> </a:t>
            </a:r>
            <a:r>
              <a:rPr lang="en-US" altLang="zh-CN" dirty="0" smtClean="0"/>
              <a:t>from</a:t>
            </a:r>
            <a:r>
              <a:rPr lang="zh-CN" altLang="en-US" dirty="0" smtClean="0"/>
              <a:t> </a:t>
            </a:r>
            <a:r>
              <a:rPr lang="en-US" altLang="zh-CN" dirty="0" smtClean="0"/>
              <a:t>standard</a:t>
            </a:r>
            <a:r>
              <a:rPr lang="zh-CN" altLang="en-US" dirty="0" smtClean="0"/>
              <a:t> </a:t>
            </a:r>
            <a:r>
              <a:rPr lang="en-US" altLang="zh-CN" dirty="0" smtClean="0"/>
              <a:t>four-factor</a:t>
            </a:r>
            <a:r>
              <a:rPr lang="zh-CN" altLang="en-US" dirty="0" smtClean="0"/>
              <a:t> </a:t>
            </a:r>
            <a:r>
              <a:rPr lang="en-US" altLang="zh-CN" dirty="0" smtClean="0"/>
              <a:t>model</a:t>
            </a:r>
            <a:endParaRPr lang="en-US" dirty="0"/>
          </a:p>
        </p:txBody>
      </p:sp>
    </p:spTree>
    <p:extLst>
      <p:ext uri="{BB962C8B-B14F-4D97-AF65-F5344CB8AC3E}">
        <p14:creationId xmlns:p14="http://schemas.microsoft.com/office/powerpoint/2010/main" val="876372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4.5.1</a:t>
            </a:r>
            <a:r>
              <a:rPr lang="zh-CN" altLang="en-US" dirty="0" smtClean="0"/>
              <a:t> </a:t>
            </a:r>
            <a:r>
              <a:rPr lang="en-US" altLang="zh-CN" dirty="0" smtClean="0"/>
              <a:t>Pre-expense</a:t>
            </a:r>
            <a:r>
              <a:rPr lang="zh-CN" altLang="en-US" dirty="0" smtClean="0"/>
              <a:t> </a:t>
            </a:r>
            <a:r>
              <a:rPr lang="en-US" altLang="zh-CN" dirty="0" smtClean="0"/>
              <a:t>alpha</a:t>
            </a:r>
            <a:endParaRPr lang="en-US" dirty="0"/>
          </a:p>
        </p:txBody>
      </p:sp>
      <p:sp>
        <p:nvSpPr>
          <p:cNvPr id="3" name="Content Placeholder 2"/>
          <p:cNvSpPr>
            <a:spLocks noGrp="1"/>
          </p:cNvSpPr>
          <p:nvPr>
            <p:ph idx="1"/>
          </p:nvPr>
        </p:nvSpPr>
        <p:spPr/>
        <p:txBody>
          <a:bodyPr>
            <a:normAutofit/>
          </a:bodyPr>
          <a:lstStyle/>
          <a:p>
            <a:r>
              <a:rPr lang="en-US" altLang="zh-CN" dirty="0" smtClean="0"/>
              <a:t>Rank </a:t>
            </a:r>
            <a:r>
              <a:rPr lang="en-US" altLang="zh-CN" dirty="0"/>
              <a:t>funds by the </a:t>
            </a:r>
            <a:r>
              <a:rPr lang="en-US" altLang="zh-CN" dirty="0" smtClean="0"/>
              <a:t>difference </a:t>
            </a:r>
            <a:r>
              <a:rPr lang="en-US" altLang="zh-CN" dirty="0"/>
              <a:t>between </a:t>
            </a:r>
            <a:r>
              <a:rPr lang="en-US" altLang="zh-CN" dirty="0" smtClean="0"/>
              <a:t>the</a:t>
            </a:r>
            <a:r>
              <a:rPr lang="zh-CN" altLang="en-US" dirty="0" smtClean="0"/>
              <a:t> </a:t>
            </a:r>
            <a:r>
              <a:rPr lang="en-US" altLang="zh-CN" dirty="0" smtClean="0"/>
              <a:t>above </a:t>
            </a:r>
            <a:r>
              <a:rPr lang="en-US" altLang="zh-CN" dirty="0"/>
              <a:t>t-statistic and the alpha t-statistic from the standard four-factor </a:t>
            </a:r>
            <a:r>
              <a:rPr lang="en-US" altLang="zh-CN" dirty="0" smtClean="0"/>
              <a:t>model.</a:t>
            </a:r>
            <a:r>
              <a:rPr lang="zh-CN" altLang="en-US" dirty="0" smtClean="0"/>
              <a:t> </a:t>
            </a:r>
            <a:endParaRPr lang="en-US" altLang="zh-CN" dirty="0" smtClean="0"/>
          </a:p>
          <a:p>
            <a:r>
              <a:rPr lang="en-US" altLang="zh-CN" dirty="0" smtClean="0"/>
              <a:t>Top-quartile</a:t>
            </a:r>
            <a:r>
              <a:rPr lang="zh-CN" altLang="en-US" dirty="0" smtClean="0"/>
              <a:t> </a:t>
            </a:r>
            <a:r>
              <a:rPr lang="en-US" altLang="zh-CN" dirty="0" smtClean="0"/>
              <a:t>funds</a:t>
            </a:r>
            <a:r>
              <a:rPr lang="zh-CN" altLang="en-US" dirty="0" smtClean="0"/>
              <a:t> </a:t>
            </a:r>
            <a:r>
              <a:rPr lang="en-US" altLang="zh-CN" dirty="0" smtClean="0"/>
              <a:t>are</a:t>
            </a:r>
            <a:r>
              <a:rPr lang="zh-CN" altLang="en-US" dirty="0" smtClean="0"/>
              <a:t> </a:t>
            </a:r>
            <a:r>
              <a:rPr lang="en-US" altLang="zh-CN" dirty="0" smtClean="0"/>
              <a:t>those</a:t>
            </a:r>
            <a:r>
              <a:rPr lang="zh-CN" altLang="en-US" dirty="0" smtClean="0"/>
              <a:t> </a:t>
            </a:r>
            <a:r>
              <a:rPr lang="en-US" altLang="zh-CN" dirty="0" smtClean="0"/>
              <a:t>where</a:t>
            </a:r>
            <a:r>
              <a:rPr lang="zh-CN" altLang="en-US" dirty="0" smtClean="0"/>
              <a:t> </a:t>
            </a:r>
            <a:r>
              <a:rPr lang="en-US" altLang="zh-CN" dirty="0" smtClean="0"/>
              <a:t>the</a:t>
            </a:r>
            <a:r>
              <a:rPr lang="zh-CN" altLang="en-US" dirty="0" smtClean="0"/>
              <a:t> </a:t>
            </a:r>
            <a:r>
              <a:rPr lang="en-US" altLang="zh-CN" dirty="0" smtClean="0"/>
              <a:t>t-statistic</a:t>
            </a:r>
            <a:r>
              <a:rPr lang="zh-CN" altLang="en-US" dirty="0" smtClean="0"/>
              <a:t> </a:t>
            </a:r>
            <a:r>
              <a:rPr lang="en-US" altLang="zh-CN" dirty="0" smtClean="0"/>
              <a:t>increases</a:t>
            </a:r>
            <a:r>
              <a:rPr lang="zh-CN" altLang="en-US" dirty="0" smtClean="0"/>
              <a:t> </a:t>
            </a:r>
            <a:r>
              <a:rPr lang="en-US" altLang="zh-CN" dirty="0" smtClean="0"/>
              <a:t>the</a:t>
            </a:r>
            <a:r>
              <a:rPr lang="zh-CN" altLang="en-US" dirty="0" smtClean="0"/>
              <a:t> </a:t>
            </a:r>
            <a:r>
              <a:rPr lang="en-US" altLang="zh-CN" dirty="0" smtClean="0"/>
              <a:t>most</a:t>
            </a:r>
          </a:p>
          <a:p>
            <a:r>
              <a:rPr lang="en-US" altLang="zh-CN" dirty="0" smtClean="0"/>
              <a:t>We</a:t>
            </a:r>
            <a:r>
              <a:rPr lang="zh-CN" altLang="en-US" dirty="0" smtClean="0"/>
              <a:t> </a:t>
            </a:r>
            <a:r>
              <a:rPr lang="en-US" altLang="zh-CN" dirty="0" smtClean="0"/>
              <a:t>observed </a:t>
            </a:r>
            <a:r>
              <a:rPr lang="en-US" altLang="zh-CN" dirty="0"/>
              <a:t>higher following year four-factor alphas for 1st quartile relative to 4th quartile funds using this </a:t>
            </a:r>
            <a:r>
              <a:rPr lang="en-US" altLang="zh-CN" dirty="0" smtClean="0"/>
              <a:t>differential </a:t>
            </a:r>
            <a:r>
              <a:rPr lang="en-US" altLang="zh-CN" dirty="0"/>
              <a:t>ranking </a:t>
            </a:r>
            <a:r>
              <a:rPr lang="en-US" altLang="zh-CN" dirty="0" smtClean="0"/>
              <a:t>approach</a:t>
            </a:r>
          </a:p>
          <a:p>
            <a:r>
              <a:rPr lang="en-US" altLang="zh-CN" dirty="0"/>
              <a:t>The </a:t>
            </a:r>
            <a:r>
              <a:rPr lang="en-US" altLang="zh-CN" dirty="0" smtClean="0"/>
              <a:t>superior </a:t>
            </a:r>
            <a:r>
              <a:rPr lang="en-US" altLang="zh-CN" dirty="0"/>
              <a:t>identification of skilled managers using the APB </a:t>
            </a:r>
            <a:r>
              <a:rPr lang="en-US" altLang="zh-CN" dirty="0" smtClean="0"/>
              <a:t>model</a:t>
            </a:r>
            <a:r>
              <a:rPr lang="zh-CN" altLang="en-US" dirty="0" smtClean="0"/>
              <a:t> </a:t>
            </a:r>
            <a:r>
              <a:rPr lang="en-US" altLang="zh-CN" dirty="0" smtClean="0"/>
              <a:t>is</a:t>
            </a:r>
            <a:r>
              <a:rPr lang="zh-CN" altLang="en-US" dirty="0" smtClean="0"/>
              <a:t> </a:t>
            </a:r>
            <a:r>
              <a:rPr lang="en-US" altLang="zh-CN" dirty="0" smtClean="0"/>
              <a:t>proved</a:t>
            </a:r>
            <a:endParaRPr lang="en-US" altLang="zh-CN" dirty="0"/>
          </a:p>
        </p:txBody>
      </p:sp>
    </p:spTree>
    <p:extLst>
      <p:ext uri="{BB962C8B-B14F-4D97-AF65-F5344CB8AC3E}">
        <p14:creationId xmlns:p14="http://schemas.microsoft.com/office/powerpoint/2010/main" val="11228992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4.5.2</a:t>
            </a:r>
            <a:r>
              <a:rPr lang="zh-CN" altLang="en-US" dirty="0" smtClean="0"/>
              <a:t> </a:t>
            </a:r>
            <a:r>
              <a:rPr lang="en-US" altLang="zh-CN" dirty="0" smtClean="0"/>
              <a:t>net</a:t>
            </a:r>
            <a:r>
              <a:rPr lang="zh-CN" altLang="en-US" dirty="0" smtClean="0"/>
              <a:t> </a:t>
            </a:r>
            <a:r>
              <a:rPr lang="en-US" altLang="zh-CN" dirty="0" smtClean="0"/>
              <a:t>return</a:t>
            </a:r>
            <a:r>
              <a:rPr lang="zh-CN" altLang="en-US" dirty="0" smtClean="0"/>
              <a:t> </a:t>
            </a:r>
            <a:r>
              <a:rPr lang="en-US" altLang="zh-CN" dirty="0" smtClean="0"/>
              <a:t>alpha</a:t>
            </a:r>
            <a:endParaRPr lang="en-US" dirty="0"/>
          </a:p>
        </p:txBody>
      </p:sp>
      <p:sp>
        <p:nvSpPr>
          <p:cNvPr id="3" name="Content Placeholder 2"/>
          <p:cNvSpPr>
            <a:spLocks noGrp="1"/>
          </p:cNvSpPr>
          <p:nvPr>
            <p:ph idx="1"/>
          </p:nvPr>
        </p:nvSpPr>
        <p:spPr/>
        <p:txBody>
          <a:bodyPr>
            <a:normAutofit fontScale="92500" lnSpcReduction="20000"/>
          </a:bodyPr>
          <a:lstStyle/>
          <a:p>
            <a:r>
              <a:rPr lang="en-US" altLang="zh-CN" dirty="0" smtClean="0"/>
              <a:t>Whether </a:t>
            </a:r>
            <a:r>
              <a:rPr lang="en-US" altLang="zh-CN" dirty="0"/>
              <a:t>retail investors can exploit our approach to select funds with superior </a:t>
            </a:r>
            <a:r>
              <a:rPr lang="en-US" altLang="zh-CN" dirty="0">
                <a:solidFill>
                  <a:schemeClr val="accent1"/>
                </a:solidFill>
              </a:rPr>
              <a:t>net-of-expense </a:t>
            </a:r>
            <a:r>
              <a:rPr lang="en-US" altLang="zh-CN" dirty="0" smtClean="0">
                <a:solidFill>
                  <a:schemeClr val="accent1"/>
                </a:solidFill>
              </a:rPr>
              <a:t>alphas</a:t>
            </a:r>
          </a:p>
          <a:p>
            <a:r>
              <a:rPr lang="en-US" altLang="zh-CN" dirty="0" smtClean="0"/>
              <a:t>Measure </a:t>
            </a:r>
            <a:r>
              <a:rPr lang="en-US" altLang="zh-CN" dirty="0"/>
              <a:t>out-of-sample net-of-expense </a:t>
            </a:r>
            <a:r>
              <a:rPr lang="en-US" altLang="zh-CN" dirty="0" smtClean="0"/>
              <a:t>four-factor</a:t>
            </a:r>
            <a:r>
              <a:rPr lang="zh-CN" altLang="en-US" dirty="0" smtClean="0"/>
              <a:t> </a:t>
            </a:r>
            <a:r>
              <a:rPr lang="en-US" altLang="zh-CN" dirty="0" smtClean="0"/>
              <a:t>alpha</a:t>
            </a:r>
            <a:r>
              <a:rPr lang="zh-CN" altLang="en-US" dirty="0" smtClean="0"/>
              <a:t> </a:t>
            </a:r>
            <a:r>
              <a:rPr lang="en-US" altLang="zh-CN" dirty="0" smtClean="0"/>
              <a:t>ranked</a:t>
            </a:r>
            <a:r>
              <a:rPr lang="zh-CN" altLang="en-US" dirty="0" smtClean="0"/>
              <a:t> </a:t>
            </a:r>
            <a:r>
              <a:rPr lang="en-US" altLang="zh-CN" dirty="0" smtClean="0"/>
              <a:t>on</a:t>
            </a:r>
            <a:r>
              <a:rPr lang="zh-CN" altLang="en-US" dirty="0" smtClean="0"/>
              <a:t> </a:t>
            </a:r>
            <a:r>
              <a:rPr lang="en-US" altLang="zh-CN" dirty="0"/>
              <a:t>their pre-expense alpha </a:t>
            </a:r>
            <a:r>
              <a:rPr lang="en-US" altLang="zh-CN" dirty="0" smtClean="0"/>
              <a:t>t-statistic</a:t>
            </a:r>
          </a:p>
          <a:p>
            <a:r>
              <a:rPr lang="en-US" altLang="zh-CN" dirty="0" smtClean="0"/>
              <a:t>The</a:t>
            </a:r>
            <a:r>
              <a:rPr lang="zh-CN" altLang="en-US" dirty="0" smtClean="0"/>
              <a:t> </a:t>
            </a:r>
            <a:r>
              <a:rPr lang="en-US" altLang="zh-CN" dirty="0" smtClean="0"/>
              <a:t>results</a:t>
            </a:r>
            <a:r>
              <a:rPr lang="zh-CN" altLang="en-US" dirty="0" smtClean="0"/>
              <a:t> </a:t>
            </a:r>
            <a:r>
              <a:rPr lang="en-US" altLang="zh-CN" dirty="0" smtClean="0"/>
              <a:t>showed</a:t>
            </a:r>
            <a:r>
              <a:rPr lang="zh-CN" altLang="en-US" dirty="0" smtClean="0"/>
              <a:t> </a:t>
            </a:r>
            <a:r>
              <a:rPr lang="en-US" altLang="zh-CN" dirty="0" smtClean="0"/>
              <a:t>positive </a:t>
            </a:r>
            <a:r>
              <a:rPr lang="en-US" altLang="zh-CN" dirty="0"/>
              <a:t>and significant top-quartile performance, although at a reduced </a:t>
            </a:r>
            <a:r>
              <a:rPr lang="en-US" altLang="zh-CN" dirty="0" smtClean="0"/>
              <a:t>level.</a:t>
            </a:r>
            <a:r>
              <a:rPr lang="zh-CN" altLang="en-US" dirty="0" smtClean="0"/>
              <a:t> </a:t>
            </a:r>
            <a:r>
              <a:rPr lang="en-US" altLang="zh-CN" dirty="0" smtClean="0"/>
              <a:t>Positive</a:t>
            </a:r>
            <a:r>
              <a:rPr lang="zh-CN" altLang="en-US" dirty="0" smtClean="0"/>
              <a:t> </a:t>
            </a:r>
            <a:r>
              <a:rPr lang="en-US" altLang="zh-CN" dirty="0" smtClean="0"/>
              <a:t>and</a:t>
            </a:r>
            <a:r>
              <a:rPr lang="zh-CN" altLang="en-US" dirty="0" smtClean="0"/>
              <a:t> </a:t>
            </a:r>
            <a:r>
              <a:rPr lang="en-US" altLang="zh-CN" dirty="0" smtClean="0"/>
              <a:t>significant</a:t>
            </a:r>
            <a:r>
              <a:rPr lang="zh-CN" altLang="en-US" dirty="0" smtClean="0"/>
              <a:t> </a:t>
            </a:r>
            <a:r>
              <a:rPr lang="en-US" altLang="zh-CN" dirty="0" smtClean="0"/>
              <a:t>alpha</a:t>
            </a:r>
            <a:r>
              <a:rPr lang="zh-CN" altLang="en-US" dirty="0" smtClean="0"/>
              <a:t> </a:t>
            </a:r>
            <a:r>
              <a:rPr lang="en-US" altLang="zh-CN" dirty="0" smtClean="0"/>
              <a:t>differences</a:t>
            </a:r>
            <a:r>
              <a:rPr lang="zh-CN" altLang="en-US" dirty="0" smtClean="0"/>
              <a:t> </a:t>
            </a:r>
            <a:r>
              <a:rPr lang="en-US" altLang="zh-CN" dirty="0"/>
              <a:t>between top- and bottom-quartile equal-weighted </a:t>
            </a:r>
            <a:r>
              <a:rPr lang="en-US" altLang="zh-CN" dirty="0" smtClean="0"/>
              <a:t>portfolios</a:t>
            </a:r>
            <a:r>
              <a:rPr lang="zh-CN" altLang="en-US" dirty="0" smtClean="0"/>
              <a:t> </a:t>
            </a:r>
            <a:r>
              <a:rPr lang="en-US" altLang="zh-CN" dirty="0" smtClean="0"/>
              <a:t>still</a:t>
            </a:r>
            <a:r>
              <a:rPr lang="zh-CN" altLang="en-US" dirty="0" smtClean="0"/>
              <a:t> </a:t>
            </a:r>
            <a:r>
              <a:rPr lang="en-US" altLang="zh-CN" dirty="0" smtClean="0"/>
              <a:t>remain.</a:t>
            </a:r>
          </a:p>
          <a:p>
            <a:r>
              <a:rPr lang="en-US" altLang="zh-CN" dirty="0"/>
              <a:t>T</a:t>
            </a:r>
            <a:r>
              <a:rPr lang="en-US" altLang="zh-CN" dirty="0" smtClean="0"/>
              <a:t>he </a:t>
            </a:r>
            <a:r>
              <a:rPr lang="en-US" altLang="zh-CN" dirty="0"/>
              <a:t>APB-augmented four- factor model outperforms the standard four-factor model in locating managers with persistently good (and bad) performance, both pre- and net-of-expenses.</a:t>
            </a:r>
            <a:endParaRPr lang="en-US" altLang="zh-CN" dirty="0" smtClean="0"/>
          </a:p>
          <a:p>
            <a:endParaRPr lang="en-US" altLang="zh-CN" dirty="0" smtClean="0"/>
          </a:p>
          <a:p>
            <a:endParaRPr lang="en-US" altLang="zh-CN" dirty="0" smtClean="0">
              <a:solidFill>
                <a:schemeClr val="accent1"/>
              </a:solidFill>
            </a:endParaRPr>
          </a:p>
          <a:p>
            <a:endParaRPr lang="en-US" altLang="zh-CN" dirty="0" smtClean="0">
              <a:solidFill>
                <a:schemeClr val="accent1"/>
              </a:solidFill>
            </a:endParaRPr>
          </a:p>
          <a:p>
            <a:endParaRPr lang="en-US" altLang="zh-CN" dirty="0"/>
          </a:p>
        </p:txBody>
      </p:sp>
    </p:spTree>
    <p:extLst>
      <p:ext uri="{BB962C8B-B14F-4D97-AF65-F5344CB8AC3E}">
        <p14:creationId xmlns:p14="http://schemas.microsoft.com/office/powerpoint/2010/main" val="659033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4.6</a:t>
            </a:r>
            <a:r>
              <a:rPr lang="zh-CN" altLang="en-US" dirty="0" smtClean="0"/>
              <a:t> </a:t>
            </a:r>
            <a:r>
              <a:rPr lang="en-US" altLang="zh-CN" dirty="0" smtClean="0"/>
              <a:t>Robustness</a:t>
            </a:r>
            <a:r>
              <a:rPr lang="zh-CN" altLang="en-US" dirty="0" smtClean="0"/>
              <a:t> </a:t>
            </a:r>
            <a:r>
              <a:rPr lang="en-US" altLang="zh-CN" dirty="0" smtClean="0"/>
              <a:t>tests</a:t>
            </a:r>
            <a:endParaRPr lang="en-US" dirty="0"/>
          </a:p>
        </p:txBody>
      </p:sp>
      <p:sp>
        <p:nvSpPr>
          <p:cNvPr id="3" name="Content Placeholder 2"/>
          <p:cNvSpPr>
            <a:spLocks noGrp="1"/>
          </p:cNvSpPr>
          <p:nvPr>
            <p:ph idx="1"/>
          </p:nvPr>
        </p:nvSpPr>
        <p:spPr/>
        <p:txBody>
          <a:bodyPr>
            <a:normAutofit lnSpcReduction="10000"/>
          </a:bodyPr>
          <a:lstStyle/>
          <a:p>
            <a:r>
              <a:rPr lang="en-US" altLang="zh-CN" dirty="0" smtClean="0"/>
              <a:t>Adding</a:t>
            </a:r>
            <a:r>
              <a:rPr lang="zh-CN" altLang="en-US" dirty="0" smtClean="0"/>
              <a:t> </a:t>
            </a:r>
            <a:r>
              <a:rPr lang="en-US" altLang="zh-CN" dirty="0" smtClean="0"/>
              <a:t>a</a:t>
            </a:r>
            <a:r>
              <a:rPr lang="zh-CN" altLang="en-US" dirty="0" smtClean="0"/>
              <a:t> </a:t>
            </a:r>
            <a:r>
              <a:rPr lang="en-US" altLang="zh-CN" dirty="0" smtClean="0"/>
              <a:t>passive</a:t>
            </a:r>
            <a:r>
              <a:rPr lang="zh-CN" altLang="en-US" dirty="0" smtClean="0"/>
              <a:t> </a:t>
            </a:r>
            <a:r>
              <a:rPr lang="en-US" altLang="zh-CN" dirty="0" smtClean="0"/>
              <a:t>index</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four-factor</a:t>
            </a:r>
            <a:r>
              <a:rPr lang="zh-CN" altLang="en-US" dirty="0" smtClean="0"/>
              <a:t> </a:t>
            </a:r>
            <a:r>
              <a:rPr lang="en-US" altLang="zh-CN" dirty="0" smtClean="0"/>
              <a:t>model</a:t>
            </a:r>
          </a:p>
          <a:p>
            <a:r>
              <a:rPr lang="en-US" altLang="zh-CN" dirty="0" smtClean="0"/>
              <a:t>Find </a:t>
            </a:r>
            <a:r>
              <a:rPr lang="en-US" altLang="zh-CN" dirty="0"/>
              <a:t>superior ranking performance for our APB-augmented model, compared to the passive index augmented four-factor </a:t>
            </a:r>
            <a:r>
              <a:rPr lang="en-US" altLang="zh-CN" dirty="0" smtClean="0"/>
              <a:t>model</a:t>
            </a:r>
          </a:p>
          <a:p>
            <a:r>
              <a:rPr lang="en-US" altLang="zh-CN" dirty="0"/>
              <a:t>Adding a Liquidity Factor to the Four-Factor </a:t>
            </a:r>
            <a:r>
              <a:rPr lang="en-US" altLang="zh-CN" dirty="0" smtClean="0"/>
              <a:t>Model</a:t>
            </a:r>
          </a:p>
          <a:p>
            <a:r>
              <a:rPr lang="en-US" altLang="zh-CN" dirty="0" smtClean="0"/>
              <a:t>Continue </a:t>
            </a:r>
            <a:r>
              <a:rPr lang="en-US" altLang="zh-CN" dirty="0"/>
              <a:t>to find superior ranking performance for our APB-augmented model, compared to the liquidity-factor </a:t>
            </a:r>
            <a:r>
              <a:rPr lang="en-US" altLang="zh-CN" dirty="0" smtClean="0"/>
              <a:t>augmented</a:t>
            </a:r>
            <a:r>
              <a:rPr lang="zh-CN" altLang="en-US" dirty="0" smtClean="0"/>
              <a:t> </a:t>
            </a:r>
            <a:r>
              <a:rPr lang="en-US" altLang="zh-CN" dirty="0" smtClean="0"/>
              <a:t>model</a:t>
            </a:r>
          </a:p>
          <a:p>
            <a:r>
              <a:rPr lang="en-US" altLang="zh-CN" dirty="0"/>
              <a:t>Value-Weighted Active Peer-Group </a:t>
            </a:r>
            <a:r>
              <a:rPr lang="en-US" altLang="zh-CN" dirty="0" smtClean="0"/>
              <a:t>Benchmarks</a:t>
            </a:r>
          </a:p>
          <a:p>
            <a:r>
              <a:rPr lang="en-US" dirty="0"/>
              <a:t>Multiple Active Peer Benchmarks</a:t>
            </a:r>
          </a:p>
        </p:txBody>
      </p:sp>
    </p:spTree>
    <p:extLst>
      <p:ext uri="{BB962C8B-B14F-4D97-AF65-F5344CB8AC3E}">
        <p14:creationId xmlns:p14="http://schemas.microsoft.com/office/powerpoint/2010/main" val="955203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conclusion</a:t>
            </a:r>
            <a:endParaRPr lang="en-US" dirty="0"/>
          </a:p>
        </p:txBody>
      </p:sp>
      <p:sp>
        <p:nvSpPr>
          <p:cNvPr id="3" name="Content Placeholder 2"/>
          <p:cNvSpPr>
            <a:spLocks noGrp="1"/>
          </p:cNvSpPr>
          <p:nvPr>
            <p:ph idx="1"/>
          </p:nvPr>
        </p:nvSpPr>
        <p:spPr/>
        <p:txBody>
          <a:bodyPr>
            <a:normAutofit/>
          </a:bodyPr>
          <a:lstStyle/>
          <a:p>
            <a:r>
              <a:rPr lang="en-US" altLang="zh-CN" dirty="0" smtClean="0"/>
              <a:t>Adding</a:t>
            </a:r>
            <a:r>
              <a:rPr lang="zh-CN" altLang="en-US" dirty="0" smtClean="0"/>
              <a:t> </a:t>
            </a:r>
            <a:r>
              <a:rPr lang="en-US" dirty="0" smtClean="0"/>
              <a:t>the </a:t>
            </a:r>
            <a:r>
              <a:rPr lang="en-US" dirty="0"/>
              <a:t>active peer-group benchmark (APB) </a:t>
            </a:r>
            <a:r>
              <a:rPr lang="en-US" dirty="0" smtClean="0"/>
              <a:t>return</a:t>
            </a:r>
            <a:r>
              <a:rPr lang="zh-CN" altLang="en-US" dirty="0" smtClean="0"/>
              <a:t> </a:t>
            </a:r>
            <a:r>
              <a:rPr lang="en-US" altLang="zh-CN" dirty="0" smtClean="0"/>
              <a:t>to</a:t>
            </a:r>
            <a:r>
              <a:rPr lang="zh-CN" altLang="en-US" dirty="0" smtClean="0"/>
              <a:t> </a:t>
            </a:r>
            <a:r>
              <a:rPr lang="en-US" dirty="0"/>
              <a:t>control for common, unpriced idiosyncratic risks taken by mutual funds </a:t>
            </a:r>
            <a:endParaRPr lang="en-US" dirty="0"/>
          </a:p>
          <a:p>
            <a:r>
              <a:rPr lang="en-US" dirty="0" smtClean="0"/>
              <a:t> </a:t>
            </a:r>
            <a:r>
              <a:rPr lang="en-US" altLang="zh-CN" dirty="0"/>
              <a:t>T</a:t>
            </a:r>
            <a:r>
              <a:rPr lang="en-US" dirty="0" smtClean="0"/>
              <a:t>he </a:t>
            </a:r>
            <a:r>
              <a:rPr lang="en-US" dirty="0"/>
              <a:t>APB substantially decreases the between-fund residual correlations within a group </a:t>
            </a:r>
            <a:endParaRPr lang="en-US" dirty="0" smtClean="0"/>
          </a:p>
          <a:p>
            <a:r>
              <a:rPr lang="en-US" altLang="zh-CN" dirty="0"/>
              <a:t>A</a:t>
            </a:r>
            <a:r>
              <a:rPr lang="en-US" dirty="0" smtClean="0"/>
              <a:t> </a:t>
            </a:r>
            <a:r>
              <a:rPr lang="en-US" dirty="0"/>
              <a:t>single APB performs about as well as a multiple </a:t>
            </a:r>
            <a:r>
              <a:rPr lang="en-US" dirty="0" smtClean="0"/>
              <a:t>APB</a:t>
            </a:r>
          </a:p>
          <a:p>
            <a:r>
              <a:rPr lang="en-US" altLang="zh-CN" dirty="0" smtClean="0"/>
              <a:t>T</a:t>
            </a:r>
            <a:r>
              <a:rPr lang="en-US" dirty="0" smtClean="0"/>
              <a:t>he </a:t>
            </a:r>
            <a:r>
              <a:rPr lang="en-US" dirty="0"/>
              <a:t>added APB benchmark significantly improves the identification of skilled </a:t>
            </a:r>
            <a:r>
              <a:rPr lang="en-US" dirty="0" smtClean="0"/>
              <a:t>(and </a:t>
            </a:r>
            <a:r>
              <a:rPr lang="en-US" dirty="0"/>
              <a:t>unskilled) fund managers within several of the equity and bond fund peer-groups.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55350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contents</a:t>
            </a:r>
            <a:endParaRPr lang="en-US" dirty="0"/>
          </a:p>
        </p:txBody>
      </p:sp>
      <p:sp>
        <p:nvSpPr>
          <p:cNvPr id="3" name="Content Placeholder 2"/>
          <p:cNvSpPr>
            <a:spLocks noGrp="1"/>
          </p:cNvSpPr>
          <p:nvPr>
            <p:ph idx="1"/>
          </p:nvPr>
        </p:nvSpPr>
        <p:spPr/>
        <p:txBody>
          <a:bodyPr/>
          <a:lstStyle/>
          <a:p>
            <a:pPr marL="457200" marR="0" lvl="0" indent="-457200" defTabSz="914400" eaLnBrk="1" fontAlgn="auto" latinLnBrk="0" hangingPunct="1">
              <a:lnSpc>
                <a:spcPct val="200000"/>
              </a:lnSpc>
              <a:spcBef>
                <a:spcPts val="0"/>
              </a:spcBef>
              <a:spcAft>
                <a:spcPts val="0"/>
              </a:spcAft>
              <a:buClrTx/>
              <a:buSzTx/>
              <a:buFont typeface="+mj-lt"/>
              <a:buAutoNum type="arabicPeriod"/>
              <a:tabLst/>
              <a:defRPr/>
            </a:pPr>
            <a:r>
              <a:rPr lang="en-US" altLang="zh-CN" dirty="0" smtClean="0"/>
              <a:t>Introduction</a:t>
            </a:r>
          </a:p>
          <a:p>
            <a:pPr marL="457200" marR="0" lvl="0" indent="-457200" defTabSz="914400" eaLnBrk="1" fontAlgn="auto" latinLnBrk="0" hangingPunct="1">
              <a:lnSpc>
                <a:spcPct val="200000"/>
              </a:lnSpc>
              <a:spcBef>
                <a:spcPts val="0"/>
              </a:spcBef>
              <a:spcAft>
                <a:spcPts val="0"/>
              </a:spcAft>
              <a:buClrTx/>
              <a:buSzTx/>
              <a:buFont typeface="+mj-lt"/>
              <a:buAutoNum type="arabicPeriod"/>
              <a:tabLst/>
              <a:defRPr/>
            </a:pPr>
            <a:r>
              <a:rPr lang="en-US" altLang="zh-CN" dirty="0" smtClean="0"/>
              <a:t>Motivating</a:t>
            </a:r>
            <a:r>
              <a:rPr lang="zh-CN" altLang="en-US" dirty="0" smtClean="0"/>
              <a:t> </a:t>
            </a:r>
            <a:r>
              <a:rPr lang="en-US" altLang="zh-CN" dirty="0" smtClean="0"/>
              <a:t>Active</a:t>
            </a:r>
            <a:r>
              <a:rPr lang="zh-CN" altLang="en-US" dirty="0" smtClean="0"/>
              <a:t> </a:t>
            </a:r>
            <a:r>
              <a:rPr lang="en-US" altLang="zh-CN" dirty="0" smtClean="0"/>
              <a:t>Peer-Group</a:t>
            </a:r>
            <a:r>
              <a:rPr lang="zh-CN" altLang="en-US" dirty="0" smtClean="0"/>
              <a:t> </a:t>
            </a:r>
            <a:r>
              <a:rPr lang="en-US" altLang="zh-CN" dirty="0" smtClean="0"/>
              <a:t>Benchmarks(APB)</a:t>
            </a:r>
          </a:p>
          <a:p>
            <a:pPr marL="457200" marR="0" lvl="0" indent="-457200" defTabSz="914400" eaLnBrk="1" fontAlgn="auto" latinLnBrk="0" hangingPunct="1">
              <a:lnSpc>
                <a:spcPct val="200000"/>
              </a:lnSpc>
              <a:spcBef>
                <a:spcPts val="0"/>
              </a:spcBef>
              <a:spcAft>
                <a:spcPts val="0"/>
              </a:spcAft>
              <a:buClrTx/>
              <a:buSzTx/>
              <a:buFont typeface="+mj-lt"/>
              <a:buAutoNum type="arabicPeriod"/>
              <a:tabLst/>
              <a:defRPr/>
            </a:pPr>
            <a:r>
              <a:rPr lang="en-US" altLang="zh-CN" dirty="0" smtClean="0"/>
              <a:t>Data</a:t>
            </a:r>
            <a:r>
              <a:rPr lang="zh-CN" altLang="en-US" dirty="0" smtClean="0"/>
              <a:t> </a:t>
            </a:r>
            <a:r>
              <a:rPr lang="en-US" altLang="zh-CN" dirty="0" smtClean="0"/>
              <a:t>and</a:t>
            </a:r>
            <a:r>
              <a:rPr lang="zh-CN" altLang="en-US" dirty="0" smtClean="0"/>
              <a:t> </a:t>
            </a:r>
            <a:r>
              <a:rPr lang="en-US" altLang="zh-CN" dirty="0" smtClean="0"/>
              <a:t>Empirical</a:t>
            </a:r>
            <a:r>
              <a:rPr lang="zh-CN" altLang="en-US" dirty="0" smtClean="0"/>
              <a:t> </a:t>
            </a:r>
            <a:r>
              <a:rPr lang="en-US" altLang="zh-CN" dirty="0" smtClean="0"/>
              <a:t>Methodology</a:t>
            </a:r>
          </a:p>
          <a:p>
            <a:pPr marL="457200" marR="0" lvl="0" indent="-457200" defTabSz="914400" eaLnBrk="1" fontAlgn="auto" latinLnBrk="0" hangingPunct="1">
              <a:lnSpc>
                <a:spcPct val="200000"/>
              </a:lnSpc>
              <a:spcBef>
                <a:spcPts val="0"/>
              </a:spcBef>
              <a:spcAft>
                <a:spcPts val="0"/>
              </a:spcAft>
              <a:buClrTx/>
              <a:buSzTx/>
              <a:buFont typeface="+mj-lt"/>
              <a:buAutoNum type="arabicPeriod"/>
              <a:tabLst/>
              <a:defRPr/>
            </a:pPr>
            <a:r>
              <a:rPr lang="en-US" altLang="zh-CN" dirty="0" smtClean="0"/>
              <a:t>Results</a:t>
            </a:r>
          </a:p>
          <a:p>
            <a:pPr marL="457200" marR="0" lvl="0" indent="-457200" defTabSz="914400" eaLnBrk="1" fontAlgn="auto" latinLnBrk="0" hangingPunct="1">
              <a:lnSpc>
                <a:spcPct val="200000"/>
              </a:lnSpc>
              <a:spcBef>
                <a:spcPts val="0"/>
              </a:spcBef>
              <a:spcAft>
                <a:spcPts val="0"/>
              </a:spcAft>
              <a:buClrTx/>
              <a:buSzTx/>
              <a:buFont typeface="+mj-lt"/>
              <a:buAutoNum type="arabicPeriod"/>
              <a:tabLst/>
              <a:defRPr/>
            </a:pPr>
            <a:r>
              <a:rPr lang="en-US" altLang="zh-CN" dirty="0" smtClean="0"/>
              <a:t>Conclusion</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dirty="0"/>
          </a:p>
        </p:txBody>
      </p:sp>
    </p:spTree>
    <p:extLst>
      <p:ext uri="{BB962C8B-B14F-4D97-AF65-F5344CB8AC3E}">
        <p14:creationId xmlns:p14="http://schemas.microsoft.com/office/powerpoint/2010/main" val="43398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altLang="zh-CN" dirty="0" smtClean="0"/>
              <a:t>W</a:t>
            </a:r>
            <a:r>
              <a:rPr lang="en-US" dirty="0" smtClean="0"/>
              <a:t>hether </a:t>
            </a:r>
            <a:r>
              <a:rPr lang="en-US" dirty="0"/>
              <a:t>active fund managers deliver superior performance to </a:t>
            </a:r>
            <a:r>
              <a:rPr lang="en-US" dirty="0" smtClean="0"/>
              <a:t>investors</a:t>
            </a:r>
            <a:r>
              <a:rPr lang="zh-CN" altLang="en-US" dirty="0" smtClean="0"/>
              <a:t> </a:t>
            </a:r>
            <a:r>
              <a:rPr lang="en-US" altLang="zh-CN" dirty="0" smtClean="0"/>
              <a:t>remains</a:t>
            </a:r>
            <a:r>
              <a:rPr lang="zh-CN" altLang="en-US" dirty="0" smtClean="0"/>
              <a:t> </a:t>
            </a:r>
            <a:r>
              <a:rPr lang="en-US" altLang="zh-CN" dirty="0" smtClean="0"/>
              <a:t>controversial</a:t>
            </a:r>
          </a:p>
          <a:p>
            <a:r>
              <a:rPr lang="en-US" dirty="0"/>
              <a:t>The academic literature on evaluating active managers has evolved </a:t>
            </a:r>
            <a:r>
              <a:rPr lang="en-US" dirty="0" smtClean="0"/>
              <a:t>from</a:t>
            </a:r>
            <a:r>
              <a:rPr lang="zh-CN" altLang="en-US" dirty="0" smtClean="0"/>
              <a:t> </a:t>
            </a:r>
            <a:r>
              <a:rPr lang="en-US" altLang="zh-CN" dirty="0" smtClean="0"/>
              <a:t>Sharpe</a:t>
            </a:r>
            <a:r>
              <a:rPr lang="zh-CN" altLang="en-US" dirty="0" smtClean="0"/>
              <a:t> </a:t>
            </a:r>
            <a:r>
              <a:rPr lang="en-US" altLang="zh-CN" dirty="0" smtClean="0"/>
              <a:t>ratios</a:t>
            </a:r>
            <a:r>
              <a:rPr lang="zh-CN" altLang="en-US" dirty="0" smtClean="0"/>
              <a:t> </a:t>
            </a:r>
            <a:r>
              <a:rPr lang="en-US" altLang="zh-CN" dirty="0" smtClean="0"/>
              <a:t>comparisons</a:t>
            </a:r>
            <a:r>
              <a:rPr lang="zh-CN" altLang="en-US" dirty="0" smtClean="0"/>
              <a:t> </a:t>
            </a:r>
            <a:r>
              <a:rPr lang="en-US" altLang="zh-CN" dirty="0" smtClean="0"/>
              <a:t>to</a:t>
            </a:r>
            <a:r>
              <a:rPr lang="zh-CN" altLang="en-US" dirty="0" smtClean="0"/>
              <a:t> </a:t>
            </a:r>
            <a:r>
              <a:rPr lang="en-US" altLang="zh-CN" dirty="0" smtClean="0"/>
              <a:t>four-factor</a:t>
            </a:r>
            <a:r>
              <a:rPr lang="zh-CN" altLang="en-US" dirty="0" smtClean="0"/>
              <a:t> </a:t>
            </a:r>
            <a:r>
              <a:rPr lang="en-US" altLang="zh-CN" dirty="0" smtClean="0"/>
              <a:t>model</a:t>
            </a:r>
          </a:p>
          <a:p>
            <a:r>
              <a:rPr lang="en-US" altLang="zh-CN" dirty="0" smtClean="0"/>
              <a:t>The </a:t>
            </a:r>
            <a:r>
              <a:rPr lang="en-US" altLang="zh-CN" dirty="0"/>
              <a:t>presence of similar strategies among </a:t>
            </a:r>
            <a:r>
              <a:rPr lang="en-US" altLang="zh-CN" dirty="0" smtClean="0"/>
              <a:t>funds</a:t>
            </a:r>
            <a:r>
              <a:rPr lang="zh-CN" altLang="en-US" dirty="0" smtClean="0"/>
              <a:t> </a:t>
            </a:r>
            <a:r>
              <a:rPr lang="en-US" altLang="zh-CN" dirty="0"/>
              <a:t>reduces the power of such models to separate skilled from unskilled fund </a:t>
            </a:r>
            <a:r>
              <a:rPr lang="en-US" altLang="zh-CN" dirty="0" smtClean="0"/>
              <a:t>managers</a:t>
            </a:r>
          </a:p>
          <a:p>
            <a:r>
              <a:rPr lang="en-US" altLang="zh-CN" dirty="0" smtClean="0"/>
              <a:t>This</a:t>
            </a:r>
            <a:r>
              <a:rPr lang="zh-CN" altLang="en-US" dirty="0" smtClean="0"/>
              <a:t> </a:t>
            </a:r>
            <a:r>
              <a:rPr lang="en-US" altLang="zh-CN" dirty="0" smtClean="0"/>
              <a:t>paper</a:t>
            </a:r>
            <a:r>
              <a:rPr lang="zh-CN" altLang="en-US" dirty="0" smtClean="0"/>
              <a:t> </a:t>
            </a:r>
            <a:r>
              <a:rPr lang="en-US" altLang="zh-CN" dirty="0" smtClean="0"/>
              <a:t>proposes</a:t>
            </a:r>
            <a:r>
              <a:rPr lang="zh-CN" altLang="en-US" dirty="0" smtClean="0"/>
              <a:t> </a:t>
            </a:r>
            <a:r>
              <a:rPr lang="en-US" altLang="zh-CN" dirty="0" smtClean="0"/>
              <a:t>an</a:t>
            </a:r>
            <a:r>
              <a:rPr lang="zh-CN" altLang="en-US" dirty="0" smtClean="0"/>
              <a:t> </a:t>
            </a:r>
            <a:r>
              <a:rPr lang="en-US" altLang="zh-CN" dirty="0" smtClean="0"/>
              <a:t>approach</a:t>
            </a:r>
            <a:r>
              <a:rPr lang="zh-CN" altLang="en-US" dirty="0" smtClean="0"/>
              <a:t> </a:t>
            </a:r>
            <a:r>
              <a:rPr lang="en-US" altLang="zh-CN" dirty="0" smtClean="0"/>
              <a:t>which</a:t>
            </a:r>
            <a:r>
              <a:rPr lang="zh-CN" altLang="en-US" dirty="0" smtClean="0"/>
              <a:t> </a:t>
            </a:r>
            <a:r>
              <a:rPr lang="en-US" altLang="zh-CN" dirty="0" smtClean="0"/>
              <a:t>includes</a:t>
            </a:r>
            <a:r>
              <a:rPr lang="zh-CN" altLang="en-US" dirty="0" smtClean="0"/>
              <a:t> </a:t>
            </a:r>
            <a:r>
              <a:rPr lang="en-US" altLang="zh-CN" dirty="0" smtClean="0"/>
              <a:t>an</a:t>
            </a:r>
            <a:r>
              <a:rPr lang="zh-CN" altLang="en-US" dirty="0" smtClean="0"/>
              <a:t> </a:t>
            </a:r>
            <a:r>
              <a:rPr lang="en-US" altLang="zh-CN" dirty="0" smtClean="0"/>
              <a:t>additional</a:t>
            </a:r>
            <a:r>
              <a:rPr lang="zh-CN" altLang="en-US" dirty="0" smtClean="0"/>
              <a:t> </a:t>
            </a:r>
            <a:r>
              <a:rPr lang="en-US" altLang="zh-CN" dirty="0" smtClean="0"/>
              <a:t>peer</a:t>
            </a:r>
            <a:r>
              <a:rPr lang="zh-CN" altLang="en-US" dirty="0" smtClean="0"/>
              <a:t> </a:t>
            </a:r>
            <a:r>
              <a:rPr lang="en-US" altLang="zh-CN" dirty="0" smtClean="0"/>
              <a:t>benchmark(APB)</a:t>
            </a:r>
          </a:p>
          <a:p>
            <a:r>
              <a:rPr lang="en-US" altLang="zh-CN" dirty="0"/>
              <a:t>R</a:t>
            </a:r>
            <a:r>
              <a:rPr lang="en-US" altLang="zh-CN" dirty="0" smtClean="0"/>
              <a:t>esults </a:t>
            </a:r>
            <a:r>
              <a:rPr lang="en-US" altLang="zh-CN" dirty="0"/>
              <a:t>indicate that skills do exist, and that the APB-augmented model significantly improves the identification of outperforming equity funds in most peer-groups</a:t>
            </a:r>
            <a:endParaRPr lang="en-US" altLang="zh-CN" dirty="0" smtClean="0"/>
          </a:p>
          <a:p>
            <a:endParaRPr lang="en-US" dirty="0"/>
          </a:p>
        </p:txBody>
      </p:sp>
    </p:spTree>
    <p:extLst>
      <p:ext uri="{BB962C8B-B14F-4D97-AF65-F5344CB8AC3E}">
        <p14:creationId xmlns:p14="http://schemas.microsoft.com/office/powerpoint/2010/main" val="1077383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Motivating Active Peer-Group Benchmarks (APB)</a:t>
            </a:r>
            <a:br>
              <a:rPr lang="en-US" dirty="0"/>
            </a:br>
            <a:endParaRPr lang="en-US" dirty="0"/>
          </a:p>
        </p:txBody>
      </p:sp>
      <p:sp>
        <p:nvSpPr>
          <p:cNvPr id="3" name="Content Placeholder 2"/>
          <p:cNvSpPr>
            <a:spLocks noGrp="1"/>
          </p:cNvSpPr>
          <p:nvPr>
            <p:ph idx="1"/>
          </p:nvPr>
        </p:nvSpPr>
        <p:spPr>
          <a:xfrm>
            <a:off x="1451579" y="2015732"/>
            <a:ext cx="9603275" cy="4080268"/>
          </a:xfrm>
        </p:spPr>
        <p:txBody>
          <a:bodyPr>
            <a:normAutofit/>
          </a:bodyPr>
          <a:lstStyle/>
          <a:p>
            <a:r>
              <a:rPr lang="en-US" altLang="zh-CN" dirty="0" smtClean="0"/>
              <a:t>W</a:t>
            </a:r>
            <a:r>
              <a:rPr lang="en-US" dirty="0" smtClean="0"/>
              <a:t>e </a:t>
            </a:r>
            <a:r>
              <a:rPr lang="en-US" dirty="0"/>
              <a:t>propose using </a:t>
            </a:r>
            <a:r>
              <a:rPr lang="en-US" dirty="0" smtClean="0"/>
              <a:t>the </a:t>
            </a:r>
            <a:r>
              <a:rPr lang="en-US" dirty="0"/>
              <a:t>EW portfolio of all funds in a particular group as a </a:t>
            </a:r>
            <a:r>
              <a:rPr lang="en-US" dirty="0" smtClean="0"/>
              <a:t>benchmark</a:t>
            </a:r>
          </a:p>
          <a:p>
            <a:endParaRPr lang="en-US" dirty="0" smtClean="0"/>
          </a:p>
          <a:p>
            <a:endParaRPr lang="en-US" altLang="zh-CN" dirty="0"/>
          </a:p>
          <a:p>
            <a:endParaRPr lang="en-US" altLang="zh-CN" dirty="0" smtClean="0"/>
          </a:p>
          <a:p>
            <a:r>
              <a:rPr lang="en-US" altLang="zh-CN" dirty="0" smtClean="0"/>
              <a:t>W</a:t>
            </a:r>
            <a:r>
              <a:rPr lang="en-US" dirty="0" smtClean="0"/>
              <a:t>e </a:t>
            </a:r>
            <a:r>
              <a:rPr lang="en-US" dirty="0"/>
              <a:t>propose adding the APB as a fifth “factor” to create an “APB-augmented four-factor </a:t>
            </a:r>
            <a:r>
              <a:rPr lang="en-US" dirty="0" smtClean="0"/>
              <a:t>model</a:t>
            </a:r>
          </a:p>
          <a:p>
            <a:endParaRPr lang="en-US" dirty="0"/>
          </a:p>
          <a:p>
            <a:endParaRPr lang="en-US" altLang="zh-CN"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6167" y="4797730"/>
            <a:ext cx="8305800" cy="5842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4901" y="2597761"/>
            <a:ext cx="6426200" cy="927100"/>
          </a:xfrm>
          <a:prstGeom prst="rect">
            <a:avLst/>
          </a:prstGeom>
        </p:spPr>
      </p:pic>
    </p:spTree>
    <p:extLst>
      <p:ext uri="{BB962C8B-B14F-4D97-AF65-F5344CB8AC3E}">
        <p14:creationId xmlns:p14="http://schemas.microsoft.com/office/powerpoint/2010/main" val="317112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Motivating Active Peer-Group Benchmarks (APB)</a:t>
            </a:r>
            <a:br>
              <a:rPr lang="en-US" dirty="0"/>
            </a:br>
            <a:endParaRPr lang="en-US" dirty="0"/>
          </a:p>
        </p:txBody>
      </p:sp>
      <p:sp>
        <p:nvSpPr>
          <p:cNvPr id="3" name="Content Placeholder 2"/>
          <p:cNvSpPr>
            <a:spLocks noGrp="1"/>
          </p:cNvSpPr>
          <p:nvPr>
            <p:ph idx="1"/>
          </p:nvPr>
        </p:nvSpPr>
        <p:spPr>
          <a:xfrm>
            <a:off x="1451579" y="2015732"/>
            <a:ext cx="9603275" cy="4080268"/>
          </a:xfrm>
        </p:spPr>
        <p:txBody>
          <a:bodyPr>
            <a:normAutofit/>
          </a:bodyPr>
          <a:lstStyle/>
          <a:p>
            <a:r>
              <a:rPr lang="en-US" altLang="zh-CN" dirty="0" smtClean="0"/>
              <a:t>Econometric</a:t>
            </a:r>
            <a:r>
              <a:rPr lang="zh-CN" altLang="en-US" dirty="0" smtClean="0"/>
              <a:t> </a:t>
            </a:r>
            <a:r>
              <a:rPr lang="en-US" altLang="zh-CN" dirty="0" smtClean="0"/>
              <a:t>model</a:t>
            </a:r>
          </a:p>
          <a:p>
            <a:pPr>
              <a:buFont typeface="Wingdings" charset="2"/>
              <a:buChar char="Ø"/>
            </a:pPr>
            <a:r>
              <a:rPr lang="zh-CN" altLang="en-US" dirty="0" smtClean="0"/>
              <a:t> </a:t>
            </a:r>
            <a:r>
              <a:rPr lang="en-US" altLang="zh-CN" dirty="0" smtClean="0"/>
              <a:t>Baseline</a:t>
            </a:r>
            <a:r>
              <a:rPr lang="zh-CN" altLang="en-US" dirty="0"/>
              <a:t> </a:t>
            </a:r>
            <a:r>
              <a:rPr lang="en-US" altLang="zh-CN" dirty="0" smtClean="0"/>
              <a:t>model</a:t>
            </a:r>
          </a:p>
          <a:p>
            <a:pPr>
              <a:buFont typeface="Wingdings" charset="2"/>
              <a:buChar char="Ø"/>
            </a:pPr>
            <a:endParaRPr lang="en-US" altLang="zh-CN" dirty="0" smtClean="0"/>
          </a:p>
          <a:p>
            <a:pPr>
              <a:buFont typeface="Wingdings" charset="2"/>
              <a:buChar char="Ø"/>
            </a:pPr>
            <a:endParaRPr lang="en-US" altLang="zh-CN" dirty="0" smtClean="0"/>
          </a:p>
          <a:p>
            <a:pPr>
              <a:buFont typeface="Wingdings" charset="2"/>
              <a:buChar char="Ø"/>
            </a:pPr>
            <a:r>
              <a:rPr lang="en-US" altLang="zh-CN" dirty="0" smtClean="0"/>
              <a:t>APB-adjusted</a:t>
            </a:r>
            <a:r>
              <a:rPr lang="zh-CN" altLang="en-US" dirty="0" smtClean="0"/>
              <a:t> </a:t>
            </a:r>
            <a:r>
              <a:rPr lang="en-US" altLang="zh-CN" dirty="0" smtClean="0"/>
              <a:t>alpha</a:t>
            </a:r>
            <a:r>
              <a:rPr lang="zh-CN" altLang="en-US" dirty="0" smtClean="0"/>
              <a:t> </a:t>
            </a:r>
            <a:r>
              <a:rPr lang="en-US" altLang="zh-CN" dirty="0" smtClean="0"/>
              <a:t>model</a:t>
            </a:r>
            <a:r>
              <a:rPr lang="zh-CN" altLang="en-US" dirty="0" smtClean="0"/>
              <a:t> </a:t>
            </a:r>
            <a:endParaRPr lang="en-US" altLang="zh-CN"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3109106"/>
            <a:ext cx="7620000" cy="8382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6400" y="4672380"/>
            <a:ext cx="7962900" cy="736600"/>
          </a:xfrm>
          <a:prstGeom prst="rect">
            <a:avLst/>
          </a:prstGeom>
        </p:spPr>
      </p:pic>
    </p:spTree>
    <p:extLst>
      <p:ext uri="{BB962C8B-B14F-4D97-AF65-F5344CB8AC3E}">
        <p14:creationId xmlns:p14="http://schemas.microsoft.com/office/powerpoint/2010/main" val="1857596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Data</a:t>
            </a:r>
            <a:r>
              <a:rPr lang="zh-CN" altLang="en-US" dirty="0" smtClean="0"/>
              <a:t> </a:t>
            </a:r>
            <a:r>
              <a:rPr lang="en-US" altLang="zh-CN" dirty="0" smtClean="0"/>
              <a:t>and</a:t>
            </a:r>
            <a:r>
              <a:rPr lang="zh-CN" altLang="en-US" dirty="0" smtClean="0"/>
              <a:t> </a:t>
            </a:r>
            <a:r>
              <a:rPr lang="en-US" altLang="zh-CN" dirty="0" smtClean="0"/>
              <a:t>empirical</a:t>
            </a:r>
            <a:r>
              <a:rPr lang="zh-CN" altLang="en-US" dirty="0" smtClean="0"/>
              <a:t> </a:t>
            </a:r>
            <a:r>
              <a:rPr lang="en-US" altLang="zh-CN" dirty="0" smtClean="0"/>
              <a:t>models</a:t>
            </a:r>
            <a:endParaRPr lang="en-US" dirty="0"/>
          </a:p>
        </p:txBody>
      </p:sp>
      <p:sp>
        <p:nvSpPr>
          <p:cNvPr id="3" name="Content Placeholder 2"/>
          <p:cNvSpPr>
            <a:spLocks noGrp="1"/>
          </p:cNvSpPr>
          <p:nvPr>
            <p:ph idx="1"/>
          </p:nvPr>
        </p:nvSpPr>
        <p:spPr/>
        <p:txBody>
          <a:bodyPr/>
          <a:lstStyle/>
          <a:p>
            <a:r>
              <a:rPr lang="en-US" altLang="zh-CN" dirty="0" smtClean="0"/>
              <a:t>Fund</a:t>
            </a:r>
            <a:r>
              <a:rPr lang="zh-CN" altLang="en-US" dirty="0" smtClean="0"/>
              <a:t> </a:t>
            </a:r>
            <a:r>
              <a:rPr lang="en-US" altLang="zh-CN" dirty="0" smtClean="0"/>
              <a:t>categorization</a:t>
            </a:r>
          </a:p>
          <a:p>
            <a:r>
              <a:rPr lang="en-US" altLang="zh-CN" dirty="0" smtClean="0"/>
              <a:t>Model</a:t>
            </a:r>
          </a:p>
          <a:p>
            <a:pPr>
              <a:buFont typeface="Wingdings" charset="2"/>
              <a:buChar char="Ø"/>
            </a:pPr>
            <a:r>
              <a:rPr lang="en-US" altLang="zh-CN" dirty="0" smtClean="0"/>
              <a:t>Baseline</a:t>
            </a:r>
            <a:r>
              <a:rPr lang="zh-CN" altLang="en-US" dirty="0" smtClean="0"/>
              <a:t> </a:t>
            </a:r>
            <a:r>
              <a:rPr lang="en-US" altLang="zh-CN" dirty="0" smtClean="0"/>
              <a:t>model</a:t>
            </a:r>
          </a:p>
          <a:p>
            <a:pPr>
              <a:buFont typeface="Wingdings" charset="2"/>
              <a:buChar char="Ø"/>
            </a:pPr>
            <a:endParaRPr lang="en-US" altLang="zh-CN" dirty="0" smtClean="0"/>
          </a:p>
          <a:p>
            <a:pPr>
              <a:buFont typeface="Wingdings" charset="2"/>
              <a:buChar char="Ø"/>
            </a:pPr>
            <a:r>
              <a:rPr lang="en-US" altLang="zh-CN" dirty="0" smtClean="0"/>
              <a:t>Augmented</a:t>
            </a:r>
            <a:r>
              <a:rPr lang="zh-CN" altLang="en-US" dirty="0" smtClean="0"/>
              <a:t> </a:t>
            </a:r>
            <a:r>
              <a:rPr lang="en-US" altLang="zh-CN" dirty="0" smtClean="0"/>
              <a:t>model</a:t>
            </a:r>
            <a:endParaRPr lang="en-US" altLang="zh-CN" dirty="0"/>
          </a:p>
          <a:p>
            <a:pPr>
              <a:buFont typeface="Wingdings" charset="2"/>
              <a:buChar char="Ø"/>
            </a:pPr>
            <a:endParaRPr lang="en-US" altLang="zh-CN"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8666" y="3417188"/>
            <a:ext cx="8534400" cy="6477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8666" y="4498916"/>
            <a:ext cx="8699500" cy="5334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8666" y="5212344"/>
            <a:ext cx="9359900" cy="508000"/>
          </a:xfrm>
          <a:prstGeom prst="rect">
            <a:avLst/>
          </a:prstGeom>
        </p:spPr>
      </p:pic>
    </p:spTree>
    <p:extLst>
      <p:ext uri="{BB962C8B-B14F-4D97-AF65-F5344CB8AC3E}">
        <p14:creationId xmlns:p14="http://schemas.microsoft.com/office/powerpoint/2010/main" val="682000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results</a:t>
            </a:r>
            <a:endParaRPr lang="en-US" dirty="0"/>
          </a:p>
        </p:txBody>
      </p:sp>
      <p:sp>
        <p:nvSpPr>
          <p:cNvPr id="3" name="Content Placeholder 2"/>
          <p:cNvSpPr>
            <a:spLocks noGrp="1"/>
          </p:cNvSpPr>
          <p:nvPr>
            <p:ph idx="1"/>
          </p:nvPr>
        </p:nvSpPr>
        <p:spPr/>
        <p:txBody>
          <a:bodyPr/>
          <a:lstStyle/>
          <a:p>
            <a:pPr marL="457200" lvl="0" indent="-457200">
              <a:lnSpc>
                <a:spcPct val="200000"/>
              </a:lnSpc>
              <a:spcBef>
                <a:spcPts val="0"/>
              </a:spcBef>
              <a:buClrTx/>
              <a:buSzTx/>
              <a:buFont typeface="+mj-lt"/>
              <a:buAutoNum type="arabicPeriod"/>
            </a:pPr>
            <a:r>
              <a:rPr lang="en-US" dirty="0"/>
              <a:t>Performance of Active-Peer Group Benchmarks (APBs</a:t>
            </a:r>
            <a:r>
              <a:rPr lang="en-US" dirty="0" smtClean="0"/>
              <a:t>)</a:t>
            </a:r>
          </a:p>
          <a:p>
            <a:pPr marL="457200" lvl="0" indent="-457200">
              <a:lnSpc>
                <a:spcPct val="200000"/>
              </a:lnSpc>
              <a:spcBef>
                <a:spcPts val="0"/>
              </a:spcBef>
              <a:buClrTx/>
              <a:buSzTx/>
              <a:buFont typeface="+mj-lt"/>
              <a:buAutoNum type="arabicPeriod"/>
            </a:pPr>
            <a:r>
              <a:rPr lang="en-US" dirty="0"/>
              <a:t>Correlation Between APB </a:t>
            </a:r>
            <a:r>
              <a:rPr lang="en-US" dirty="0" smtClean="0"/>
              <a:t>Residuals</a:t>
            </a:r>
          </a:p>
          <a:p>
            <a:pPr marL="457200" lvl="0" indent="-457200">
              <a:lnSpc>
                <a:spcPct val="200000"/>
              </a:lnSpc>
              <a:spcBef>
                <a:spcPts val="0"/>
              </a:spcBef>
              <a:buClrTx/>
              <a:buSzTx/>
              <a:buFont typeface="+mj-lt"/>
              <a:buAutoNum type="arabicPeriod"/>
            </a:pPr>
            <a:r>
              <a:rPr lang="en-US" dirty="0"/>
              <a:t>Correlation Between Individual Equity Fund Residuals</a:t>
            </a:r>
          </a:p>
          <a:p>
            <a:pPr marL="457200" lvl="0" indent="-457200">
              <a:lnSpc>
                <a:spcPct val="200000"/>
              </a:lnSpc>
              <a:spcBef>
                <a:spcPts val="0"/>
              </a:spcBef>
              <a:buClrTx/>
              <a:buSzTx/>
              <a:buFont typeface="+mj-lt"/>
              <a:buAutoNum type="arabicPeriod"/>
            </a:pPr>
            <a:r>
              <a:rPr lang="en-US" dirty="0"/>
              <a:t>Alpha Estimation </a:t>
            </a:r>
            <a:r>
              <a:rPr lang="en-US" dirty="0" smtClean="0"/>
              <a:t>Diagnostics</a:t>
            </a:r>
          </a:p>
          <a:p>
            <a:pPr marL="457200" lvl="0" indent="-457200">
              <a:lnSpc>
                <a:spcPct val="200000"/>
              </a:lnSpc>
              <a:spcBef>
                <a:spcPts val="0"/>
              </a:spcBef>
              <a:buClrTx/>
              <a:buSzTx/>
              <a:buFont typeface="+mj-lt"/>
              <a:buAutoNum type="arabicPeriod"/>
            </a:pPr>
            <a:r>
              <a:rPr lang="en-US" dirty="0"/>
              <a:t>Out-of-Sample Performance</a:t>
            </a:r>
          </a:p>
        </p:txBody>
      </p:sp>
    </p:spTree>
    <p:extLst>
      <p:ext uri="{BB962C8B-B14F-4D97-AF65-F5344CB8AC3E}">
        <p14:creationId xmlns:p14="http://schemas.microsoft.com/office/powerpoint/2010/main" val="158206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altLang="zh-CN" dirty="0" smtClean="0"/>
              <a:t>4.1</a:t>
            </a:r>
            <a:r>
              <a:rPr lang="zh-CN" altLang="en-US" dirty="0" smtClean="0"/>
              <a:t> </a:t>
            </a:r>
            <a:r>
              <a:rPr lang="en-US" dirty="0" smtClean="0"/>
              <a:t>Performance </a:t>
            </a:r>
            <a:r>
              <a:rPr lang="en-US" dirty="0"/>
              <a:t>of Active-Peer </a:t>
            </a:r>
            <a:r>
              <a:rPr lang="en-US" dirty="0" smtClean="0"/>
              <a:t>Group</a:t>
            </a:r>
            <a:r>
              <a:rPr lang="zh-CN" altLang="en-US" dirty="0" smtClean="0"/>
              <a:t> </a:t>
            </a:r>
            <a:r>
              <a:rPr lang="en-US" dirty="0" smtClean="0"/>
              <a:t>Benchmarks </a:t>
            </a:r>
            <a:r>
              <a:rPr lang="en-US" dirty="0"/>
              <a:t>(APBs)</a:t>
            </a:r>
            <a:br>
              <a:rPr lang="en-US" dirty="0"/>
            </a:br>
            <a:r>
              <a:rPr lang="zh-CN" altLang="en-US" dirty="0" smtClean="0"/>
              <a:t> </a:t>
            </a:r>
            <a:endParaRPr lang="en-US" dirty="0"/>
          </a:p>
        </p:txBody>
      </p:sp>
      <p:sp>
        <p:nvSpPr>
          <p:cNvPr id="3" name="Content Placeholder 2"/>
          <p:cNvSpPr>
            <a:spLocks noGrp="1"/>
          </p:cNvSpPr>
          <p:nvPr>
            <p:ph idx="1"/>
          </p:nvPr>
        </p:nvSpPr>
        <p:spPr/>
        <p:txBody>
          <a:bodyPr/>
          <a:lstStyle/>
          <a:p>
            <a:r>
              <a:rPr lang="en-US" altLang="zh-CN" dirty="0" smtClean="0"/>
              <a:t>We</a:t>
            </a:r>
            <a:r>
              <a:rPr lang="zh-CN" altLang="en-US" dirty="0" smtClean="0"/>
              <a:t> </a:t>
            </a:r>
            <a:r>
              <a:rPr lang="en-US" dirty="0" smtClean="0"/>
              <a:t>run </a:t>
            </a:r>
            <a:r>
              <a:rPr lang="en-US" dirty="0"/>
              <a:t>four factor regressions of the </a:t>
            </a:r>
            <a:r>
              <a:rPr lang="en-US" dirty="0" smtClean="0"/>
              <a:t>APB</a:t>
            </a:r>
          </a:p>
          <a:p>
            <a:r>
              <a:rPr lang="en-US" altLang="zh-CN" dirty="0" smtClean="0"/>
              <a:t>Results</a:t>
            </a:r>
            <a:r>
              <a:rPr lang="zh-CN" altLang="en-US" dirty="0" smtClean="0"/>
              <a:t> </a:t>
            </a:r>
            <a:r>
              <a:rPr lang="en-US" altLang="zh-CN" dirty="0" smtClean="0"/>
              <a:t>show</a:t>
            </a:r>
            <a:r>
              <a:rPr lang="zh-CN" altLang="en-US" dirty="0" smtClean="0"/>
              <a:t> </a:t>
            </a:r>
            <a:r>
              <a:rPr lang="en-US" altLang="zh-CN" dirty="0" smtClean="0"/>
              <a:t>that</a:t>
            </a:r>
            <a:r>
              <a:rPr lang="zh-CN" altLang="en-US" dirty="0" smtClean="0"/>
              <a:t> </a:t>
            </a:r>
            <a:r>
              <a:rPr lang="en-US" altLang="zh-CN" dirty="0" smtClean="0"/>
              <a:t>APBs</a:t>
            </a:r>
            <a:r>
              <a:rPr lang="zh-CN" altLang="en-US" dirty="0" smtClean="0"/>
              <a:t> </a:t>
            </a:r>
            <a:r>
              <a:rPr lang="en-US" altLang="zh-CN" dirty="0" smtClean="0"/>
              <a:t>exhibit</a:t>
            </a:r>
            <a:r>
              <a:rPr lang="zh-CN" altLang="en-US" dirty="0" smtClean="0"/>
              <a:t> </a:t>
            </a:r>
            <a:r>
              <a:rPr lang="en-US" altLang="zh-CN" dirty="0"/>
              <a:t>large number of statistically significant three-year </a:t>
            </a:r>
            <a:r>
              <a:rPr lang="en-US" altLang="zh-CN" dirty="0" smtClean="0"/>
              <a:t>alphas</a:t>
            </a:r>
          </a:p>
          <a:p>
            <a:r>
              <a:rPr lang="en-US" altLang="zh-CN" dirty="0" smtClean="0"/>
              <a:t>Common</a:t>
            </a:r>
            <a:r>
              <a:rPr lang="zh-CN" altLang="en-US" dirty="0" smtClean="0"/>
              <a:t> </a:t>
            </a:r>
            <a:r>
              <a:rPr lang="en-US" altLang="zh-CN" dirty="0" smtClean="0"/>
              <a:t>noise?</a:t>
            </a:r>
            <a:r>
              <a:rPr lang="zh-CN" altLang="en-US" dirty="0" smtClean="0"/>
              <a:t> </a:t>
            </a:r>
            <a:r>
              <a:rPr lang="en-US" altLang="zh-CN" dirty="0" smtClean="0"/>
              <a:t>Or</a:t>
            </a:r>
            <a:r>
              <a:rPr lang="zh-CN" altLang="en-US" dirty="0" smtClean="0"/>
              <a:t> </a:t>
            </a:r>
            <a:r>
              <a:rPr lang="en-US" altLang="zh-CN" dirty="0" smtClean="0"/>
              <a:t>common</a:t>
            </a:r>
            <a:r>
              <a:rPr lang="zh-CN" altLang="en-US" dirty="0" smtClean="0"/>
              <a:t> </a:t>
            </a:r>
            <a:r>
              <a:rPr lang="en-US" altLang="zh-CN" dirty="0" smtClean="0"/>
              <a:t>time-varying</a:t>
            </a:r>
            <a:r>
              <a:rPr lang="zh-CN" altLang="en-US" dirty="0" smtClean="0"/>
              <a:t> </a:t>
            </a:r>
            <a:r>
              <a:rPr lang="en-US" altLang="zh-CN" dirty="0" smtClean="0"/>
              <a:t>skills?</a:t>
            </a:r>
          </a:p>
          <a:p>
            <a:r>
              <a:rPr lang="en-US" altLang="zh-CN" dirty="0" smtClean="0"/>
              <a:t>Either</a:t>
            </a:r>
            <a:r>
              <a:rPr lang="zh-CN" altLang="en-US" dirty="0" smtClean="0"/>
              <a:t> </a:t>
            </a:r>
            <a:r>
              <a:rPr lang="en-US" altLang="zh-CN" dirty="0" smtClean="0"/>
              <a:t>way,</a:t>
            </a:r>
            <a:r>
              <a:rPr lang="zh-CN" altLang="en-US" dirty="0" smtClean="0"/>
              <a:t> </a:t>
            </a:r>
            <a:r>
              <a:rPr lang="en-US" altLang="zh-CN" dirty="0" smtClean="0"/>
              <a:t>it</a:t>
            </a:r>
            <a:r>
              <a:rPr lang="zh-CN" altLang="en-US" dirty="0" smtClean="0"/>
              <a:t> </a:t>
            </a:r>
            <a:r>
              <a:rPr lang="en-US" altLang="zh-CN" dirty="0" smtClean="0"/>
              <a:t>indicates</a:t>
            </a:r>
            <a:r>
              <a:rPr lang="zh-CN" altLang="en-US" dirty="0" smtClean="0"/>
              <a:t> </a:t>
            </a:r>
            <a:r>
              <a:rPr lang="en-US" dirty="0"/>
              <a:t>a significant amount of commonality in residuals among funds within each group </a:t>
            </a:r>
            <a:endParaRPr lang="en-US" altLang="zh-CN" dirty="0" smtClean="0"/>
          </a:p>
          <a:p>
            <a:endParaRPr lang="en-US" dirty="0"/>
          </a:p>
        </p:txBody>
      </p:sp>
    </p:spTree>
    <p:extLst>
      <p:ext uri="{BB962C8B-B14F-4D97-AF65-F5344CB8AC3E}">
        <p14:creationId xmlns:p14="http://schemas.microsoft.com/office/powerpoint/2010/main" val="688827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4.2</a:t>
            </a:r>
            <a:r>
              <a:rPr lang="zh-CN" altLang="en-US" dirty="0" smtClean="0"/>
              <a:t> </a:t>
            </a:r>
            <a:r>
              <a:rPr lang="en-US" dirty="0"/>
              <a:t>Correlation Between APB Residuals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altLang="zh-CN" dirty="0" smtClean="0"/>
              <a:t>T</a:t>
            </a:r>
            <a:r>
              <a:rPr lang="en-US" dirty="0" smtClean="0"/>
              <a:t>here </a:t>
            </a:r>
            <a:r>
              <a:rPr lang="en-US" dirty="0"/>
              <a:t>may be commonality in idiosyncratic risk-taking among funds belonging to d</a:t>
            </a:r>
            <a:r>
              <a:rPr lang="en-US" altLang="zh-CN" dirty="0"/>
              <a:t>iff</a:t>
            </a:r>
            <a:r>
              <a:rPr lang="en-US" dirty="0"/>
              <a:t>erent APB groups. </a:t>
            </a:r>
          </a:p>
          <a:p>
            <a:r>
              <a:rPr lang="en-US" dirty="0"/>
              <a:t>Accordingly, we compute across-group correlations between equal-weighted APB residuals from the four- factor regression. </a:t>
            </a:r>
          </a:p>
          <a:p>
            <a:r>
              <a:rPr lang="en-US" altLang="zh-CN" dirty="0" smtClean="0"/>
              <a:t>Results</a:t>
            </a:r>
            <a:r>
              <a:rPr lang="zh-CN" altLang="en-US" dirty="0" smtClean="0"/>
              <a:t> </a:t>
            </a:r>
            <a:r>
              <a:rPr lang="en-US" altLang="zh-CN" dirty="0" smtClean="0"/>
              <a:t>suggest</a:t>
            </a:r>
            <a:r>
              <a:rPr lang="zh-CN" altLang="en-US" dirty="0" smtClean="0"/>
              <a:t> </a:t>
            </a:r>
            <a:r>
              <a:rPr lang="en-US" altLang="zh-CN" dirty="0" smtClean="0"/>
              <a:t>that</a:t>
            </a:r>
            <a:r>
              <a:rPr lang="zh-CN" altLang="en-US" dirty="0" smtClean="0"/>
              <a:t> </a:t>
            </a:r>
            <a:r>
              <a:rPr lang="en-US" altLang="zh-CN" dirty="0" smtClean="0"/>
              <a:t>while</a:t>
            </a:r>
            <a:r>
              <a:rPr lang="zh-CN" altLang="en-US" dirty="0" smtClean="0"/>
              <a:t> </a:t>
            </a:r>
            <a:r>
              <a:rPr lang="en-US" altLang="zh-CN" dirty="0" smtClean="0"/>
              <a:t>the </a:t>
            </a:r>
            <a:r>
              <a:rPr lang="en-US" altLang="zh-CN" dirty="0"/>
              <a:t>indexes do indeed appear to exhibit </a:t>
            </a:r>
            <a:r>
              <a:rPr lang="en-US" altLang="zh-CN" dirty="0" err="1"/>
              <a:t>unmodeled</a:t>
            </a:r>
            <a:r>
              <a:rPr lang="en-US" altLang="zh-CN" dirty="0"/>
              <a:t> commonalities when using the four-factor </a:t>
            </a:r>
            <a:r>
              <a:rPr lang="en-US" altLang="zh-CN" dirty="0" smtClean="0"/>
              <a:t>model, </a:t>
            </a:r>
            <a:r>
              <a:rPr lang="en-US" altLang="zh-CN" dirty="0"/>
              <a:t>there appears to be some </a:t>
            </a:r>
            <a:r>
              <a:rPr lang="en-US" altLang="zh-CN" dirty="0" err="1"/>
              <a:t>unmodeled</a:t>
            </a:r>
            <a:r>
              <a:rPr lang="en-US" altLang="zh-CN" dirty="0"/>
              <a:t> commonalities between APB groups as </a:t>
            </a:r>
            <a:r>
              <a:rPr lang="en-US" altLang="zh-CN" dirty="0" smtClean="0"/>
              <a:t>well</a:t>
            </a:r>
          </a:p>
          <a:p>
            <a:r>
              <a:rPr lang="en-US" altLang="zh-CN" dirty="0"/>
              <a:t>W</a:t>
            </a:r>
            <a:r>
              <a:rPr lang="en-US" dirty="0" smtClean="0"/>
              <a:t>e </a:t>
            </a:r>
            <a:r>
              <a:rPr lang="en-US" dirty="0"/>
              <a:t>may need to include multiple APB “factors” as additions to the four-factor model for each mutual </a:t>
            </a:r>
            <a:r>
              <a:rPr lang="en-US" dirty="0" smtClean="0"/>
              <a:t>fund</a:t>
            </a:r>
            <a:endParaRPr lang="en-US" dirty="0"/>
          </a:p>
        </p:txBody>
      </p:sp>
    </p:spTree>
    <p:extLst>
      <p:ext uri="{BB962C8B-B14F-4D97-AF65-F5344CB8AC3E}">
        <p14:creationId xmlns:p14="http://schemas.microsoft.com/office/powerpoint/2010/main" val="123699107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1711</TotalTime>
  <Words>2886</Words>
  <Application>Microsoft Macintosh PowerPoint</Application>
  <PresentationFormat>Widescreen</PresentationFormat>
  <Paragraphs>149</Paragraphs>
  <Slides>16</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Calibri</vt:lpstr>
      <vt:lpstr>DengXian</vt:lpstr>
      <vt:lpstr>Gill Sans MT</vt:lpstr>
      <vt:lpstr>Wingdings</vt:lpstr>
      <vt:lpstr>等线</vt:lpstr>
      <vt:lpstr>等线 Light</vt:lpstr>
      <vt:lpstr>Arial</vt:lpstr>
      <vt:lpstr>Gallery</vt:lpstr>
      <vt:lpstr>Mutual Fund Performance Evaluation with  Active Peer Benchmarks</vt:lpstr>
      <vt:lpstr>contents</vt:lpstr>
      <vt:lpstr>introduction</vt:lpstr>
      <vt:lpstr>Motivating Active Peer-Group Benchmarks (APB) </vt:lpstr>
      <vt:lpstr>Motivating Active Peer-Group Benchmarks (APB) </vt:lpstr>
      <vt:lpstr>Data and empirical models</vt:lpstr>
      <vt:lpstr>results</vt:lpstr>
      <vt:lpstr>4.1 Performance of Active-Peer Group Benchmarks (APBs)  </vt:lpstr>
      <vt:lpstr>4.2 Correlation Between APB Residuals  </vt:lpstr>
      <vt:lpstr>4.3 Correlation Between Individual Equity Fund Residuals  </vt:lpstr>
      <vt:lpstr>4.4 Alpha Estimation Diagnostics</vt:lpstr>
      <vt:lpstr>4.5.1 Pre-expense alpha</vt:lpstr>
      <vt:lpstr>4.5.1 Pre-expense alpha</vt:lpstr>
      <vt:lpstr>4.5.2 net return alpha</vt:lpstr>
      <vt:lpstr>4.6 Robustness tests</vt:lpstr>
      <vt:lpstr>conclusion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Zheng, Ranzi</dc:creator>
  <cp:lastModifiedBy>Zheng, Ranzi</cp:lastModifiedBy>
  <cp:revision>50</cp:revision>
  <dcterms:created xsi:type="dcterms:W3CDTF">2016-10-05T00:17:02Z</dcterms:created>
  <dcterms:modified xsi:type="dcterms:W3CDTF">2016-10-06T04:48:40Z</dcterms:modified>
</cp:coreProperties>
</file>