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5" r:id="rId1"/>
  </p:sldMasterIdLst>
  <p:sldIdLst>
    <p:sldId id="256" r:id="rId2"/>
    <p:sldId id="257" r:id="rId3"/>
    <p:sldId id="258" r:id="rId4"/>
    <p:sldId id="262" r:id="rId5"/>
    <p:sldId id="263" r:id="rId6"/>
    <p:sldId id="260" r:id="rId7"/>
    <p:sldId id="261" r:id="rId8"/>
    <p:sldId id="264" r:id="rId9"/>
    <p:sldId id="269" r:id="rId10"/>
    <p:sldId id="275" r:id="rId11"/>
    <p:sldId id="282" r:id="rId12"/>
    <p:sldId id="281" r:id="rId13"/>
    <p:sldId id="283" r:id="rId14"/>
    <p:sldId id="284" r:id="rId15"/>
    <p:sldId id="285" r:id="rId16"/>
    <p:sldId id="265" r:id="rId17"/>
    <p:sldId id="266" r:id="rId18"/>
    <p:sldId id="267" r:id="rId19"/>
    <p:sldId id="268" r:id="rId20"/>
    <p:sldId id="270" r:id="rId21"/>
    <p:sldId id="291" r:id="rId22"/>
    <p:sldId id="290" r:id="rId23"/>
    <p:sldId id="276" r:id="rId24"/>
    <p:sldId id="289" r:id="rId25"/>
    <p:sldId id="286" r:id="rId26"/>
    <p:sldId id="287" r:id="rId27"/>
    <p:sldId id="288" r:id="rId28"/>
    <p:sldId id="271" r:id="rId29"/>
    <p:sldId id="272" r:id="rId30"/>
    <p:sldId id="273" r:id="rId31"/>
    <p:sldId id="274" r:id="rId32"/>
    <p:sldId id="278" r:id="rId33"/>
    <p:sldId id="277" r:id="rId34"/>
    <p:sldId id="279" r:id="rId35"/>
    <p:sldId id="28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667"/>
  </p:normalViewPr>
  <p:slideViewPr>
    <p:cSldViewPr snapToGrid="0" snapToObjects="1">
      <p:cViewPr varScale="1">
        <p:scale>
          <a:sx n="89" d="100"/>
          <a:sy n="89" d="100"/>
        </p:scale>
        <p:origin x="11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BF2083-3676-F245-92B1-863C2753E4E7}" type="datetimeFigureOut">
              <a:rPr lang="en-US" smtClean="0"/>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735A38C-6D0C-284F-A25E-8C6D4E95FECA}" type="slidenum">
              <a:rPr lang="en-US" smtClean="0"/>
              <a:t>‹#›</a:t>
            </a:fld>
            <a:endParaRPr lang="en-US"/>
          </a:p>
        </p:txBody>
      </p:sp>
    </p:spTree>
    <p:extLst>
      <p:ext uri="{BB962C8B-B14F-4D97-AF65-F5344CB8AC3E}">
        <p14:creationId xmlns:p14="http://schemas.microsoft.com/office/powerpoint/2010/main" val="9176105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F2083-3676-F245-92B1-863C2753E4E7}" type="datetimeFigureOut">
              <a:rPr lang="en-US" smtClean="0"/>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5A38C-6D0C-284F-A25E-8C6D4E95FECA}" type="slidenum">
              <a:rPr lang="en-US" smtClean="0"/>
              <a:t>‹#›</a:t>
            </a:fld>
            <a:endParaRPr lang="en-US"/>
          </a:p>
        </p:txBody>
      </p:sp>
    </p:spTree>
    <p:extLst>
      <p:ext uri="{BB962C8B-B14F-4D97-AF65-F5344CB8AC3E}">
        <p14:creationId xmlns:p14="http://schemas.microsoft.com/office/powerpoint/2010/main" val="13444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BF2083-3676-F245-92B1-863C2753E4E7}" type="datetimeFigureOut">
              <a:rPr lang="en-US" smtClean="0"/>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5A38C-6D0C-284F-A25E-8C6D4E95FECA}" type="slidenum">
              <a:rPr lang="en-US" smtClean="0"/>
              <a:t>‹#›</a:t>
            </a:fld>
            <a:endParaRPr lang="en-US"/>
          </a:p>
        </p:txBody>
      </p:sp>
    </p:spTree>
    <p:extLst>
      <p:ext uri="{BB962C8B-B14F-4D97-AF65-F5344CB8AC3E}">
        <p14:creationId xmlns:p14="http://schemas.microsoft.com/office/powerpoint/2010/main" val="5146553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BF2083-3676-F245-92B1-863C2753E4E7}" type="datetimeFigureOut">
              <a:rPr lang="en-US" smtClean="0"/>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5A38C-6D0C-284F-A25E-8C6D4E95FECA}" type="slidenum">
              <a:rPr lang="en-US" smtClean="0"/>
              <a:t>‹#›</a:t>
            </a:fld>
            <a:endParaRPr lang="en-US"/>
          </a:p>
        </p:txBody>
      </p:sp>
    </p:spTree>
    <p:extLst>
      <p:ext uri="{BB962C8B-B14F-4D97-AF65-F5344CB8AC3E}">
        <p14:creationId xmlns:p14="http://schemas.microsoft.com/office/powerpoint/2010/main" val="120020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10BF2083-3676-F245-92B1-863C2753E4E7}" type="datetimeFigureOut">
              <a:rPr lang="en-US" smtClean="0"/>
              <a:t>9/20/16</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735A38C-6D0C-284F-A25E-8C6D4E95FECA}" type="slidenum">
              <a:rPr lang="en-US" smtClean="0"/>
              <a:t>‹#›</a:t>
            </a:fld>
            <a:endParaRPr lang="en-US"/>
          </a:p>
        </p:txBody>
      </p:sp>
    </p:spTree>
    <p:extLst>
      <p:ext uri="{BB962C8B-B14F-4D97-AF65-F5344CB8AC3E}">
        <p14:creationId xmlns:p14="http://schemas.microsoft.com/office/powerpoint/2010/main" val="60624584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BF2083-3676-F245-92B1-863C2753E4E7}" type="datetimeFigureOut">
              <a:rPr lang="en-US" smtClean="0"/>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5A38C-6D0C-284F-A25E-8C6D4E95FECA}" type="slidenum">
              <a:rPr lang="en-US" smtClean="0"/>
              <a:t>‹#›</a:t>
            </a:fld>
            <a:endParaRPr lang="en-US"/>
          </a:p>
        </p:txBody>
      </p:sp>
    </p:spTree>
    <p:extLst>
      <p:ext uri="{BB962C8B-B14F-4D97-AF65-F5344CB8AC3E}">
        <p14:creationId xmlns:p14="http://schemas.microsoft.com/office/powerpoint/2010/main" val="1511478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BF2083-3676-F245-92B1-863C2753E4E7}" type="datetimeFigureOut">
              <a:rPr lang="en-US" smtClean="0"/>
              <a:t>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35A38C-6D0C-284F-A25E-8C6D4E95FECA}"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3912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BF2083-3676-F245-92B1-863C2753E4E7}" type="datetimeFigureOut">
              <a:rPr lang="en-US" smtClean="0"/>
              <a:t>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35A38C-6D0C-284F-A25E-8C6D4E95FECA}"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207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F2083-3676-F245-92B1-863C2753E4E7}" type="datetimeFigureOut">
              <a:rPr lang="en-US" smtClean="0"/>
              <a:t>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35A38C-6D0C-284F-A25E-8C6D4E95FECA}" type="slidenum">
              <a:rPr lang="en-US" smtClean="0"/>
              <a:t>‹#›</a:t>
            </a:fld>
            <a:endParaRPr lang="en-US"/>
          </a:p>
        </p:txBody>
      </p:sp>
    </p:spTree>
    <p:extLst>
      <p:ext uri="{BB962C8B-B14F-4D97-AF65-F5344CB8AC3E}">
        <p14:creationId xmlns:p14="http://schemas.microsoft.com/office/powerpoint/2010/main" val="70575516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F2083-3676-F245-92B1-863C2753E4E7}" type="datetimeFigureOut">
              <a:rPr lang="en-US" smtClean="0"/>
              <a:t>9/20/16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8735A38C-6D0C-284F-A25E-8C6D4E95FECA}" type="slidenum">
              <a:rPr lang="en-US" smtClean="0"/>
              <a:t>‹#›</a:t>
            </a:fld>
            <a:endParaRPr lang="en-US"/>
          </a:p>
        </p:txBody>
      </p:sp>
    </p:spTree>
    <p:extLst>
      <p:ext uri="{BB962C8B-B14F-4D97-AF65-F5344CB8AC3E}">
        <p14:creationId xmlns:p14="http://schemas.microsoft.com/office/powerpoint/2010/main" val="10747917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F2083-3676-F245-92B1-863C2753E4E7}" type="datetimeFigureOut">
              <a:rPr lang="en-US" smtClean="0"/>
              <a:t>9/20/16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8735A38C-6D0C-284F-A25E-8C6D4E95FECA}" type="slidenum">
              <a:rPr lang="en-US" smtClean="0"/>
              <a:t>‹#›</a:t>
            </a:fld>
            <a:endParaRPr lang="en-US"/>
          </a:p>
        </p:txBody>
      </p:sp>
    </p:spTree>
    <p:extLst>
      <p:ext uri="{BB962C8B-B14F-4D97-AF65-F5344CB8AC3E}">
        <p14:creationId xmlns:p14="http://schemas.microsoft.com/office/powerpoint/2010/main" val="15398024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0BF2083-3676-F245-92B1-863C2753E4E7}" type="datetimeFigureOut">
              <a:rPr lang="en-US" smtClean="0"/>
              <a:t>9/20/16</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735A38C-6D0C-284F-A25E-8C6D4E95FECA}" type="slidenum">
              <a:rPr lang="en-US" smtClean="0"/>
              <a:t>‹#›</a:t>
            </a:fld>
            <a:endParaRPr lang="en-US"/>
          </a:p>
        </p:txBody>
      </p:sp>
    </p:spTree>
    <p:extLst>
      <p:ext uri="{BB962C8B-B14F-4D97-AF65-F5344CB8AC3E}">
        <p14:creationId xmlns:p14="http://schemas.microsoft.com/office/powerpoint/2010/main" val="456715902"/>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 Id="rId3" Type="http://schemas.openxmlformats.org/officeDocument/2006/relationships/image" Target="../media/image9.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46485"/>
            <a:ext cx="9966960" cy="3035808"/>
          </a:xfrm>
        </p:spPr>
        <p:txBody>
          <a:bodyPr/>
          <a:lstStyle/>
          <a:p>
            <a:r>
              <a:rPr lang="en-US" sz="4800" dirty="0" smtClean="0"/>
              <a:t>Why have economic reforms in Mexico not generated growth?</a:t>
            </a:r>
            <a:endParaRPr lang="en-US" sz="4800" dirty="0"/>
          </a:p>
        </p:txBody>
      </p:sp>
      <p:sp>
        <p:nvSpPr>
          <p:cNvPr id="3" name="Subtitle 2"/>
          <p:cNvSpPr>
            <a:spLocks noGrp="1"/>
          </p:cNvSpPr>
          <p:nvPr>
            <p:ph type="subTitle" idx="1"/>
          </p:nvPr>
        </p:nvSpPr>
        <p:spPr/>
        <p:txBody>
          <a:bodyPr>
            <a:normAutofit/>
          </a:bodyPr>
          <a:lstStyle/>
          <a:p>
            <a:r>
              <a:rPr lang="en-US" sz="2800" dirty="0" smtClean="0"/>
              <a:t>Author: Timothy </a:t>
            </a:r>
            <a:r>
              <a:rPr lang="en-US" sz="2800" dirty="0"/>
              <a:t>J. Kehoe and Kim J. </a:t>
            </a:r>
            <a:r>
              <a:rPr lang="en-US" sz="2800" dirty="0" err="1" smtClean="0"/>
              <a:t>Ruhl</a:t>
            </a:r>
            <a:endParaRPr lang="en-US" sz="2800" dirty="0" smtClean="0"/>
          </a:p>
          <a:p>
            <a:r>
              <a:rPr lang="en-US" sz="2800" dirty="0" smtClean="0"/>
              <a:t>Presenter: </a:t>
            </a:r>
            <a:r>
              <a:rPr lang="en-US" sz="2800" dirty="0" err="1" smtClean="0"/>
              <a:t>Shulin</a:t>
            </a:r>
            <a:r>
              <a:rPr lang="en-US" sz="2800" dirty="0" smtClean="0"/>
              <a:t> Miao</a:t>
            </a:r>
            <a:endParaRPr lang="en-US" sz="2800" dirty="0"/>
          </a:p>
        </p:txBody>
      </p:sp>
    </p:spTree>
    <p:extLst>
      <p:ext uri="{BB962C8B-B14F-4D97-AF65-F5344CB8AC3E}">
        <p14:creationId xmlns:p14="http://schemas.microsoft.com/office/powerpoint/2010/main" val="2004495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Gains from Trade and Real GDP </a:t>
            </a:r>
          </a:p>
        </p:txBody>
      </p:sp>
      <p:sp>
        <p:nvSpPr>
          <p:cNvPr id="3" name="Content Placeholder 2"/>
          <p:cNvSpPr>
            <a:spLocks noGrp="1"/>
          </p:cNvSpPr>
          <p:nvPr>
            <p:ph idx="1"/>
          </p:nvPr>
        </p:nvSpPr>
        <p:spPr/>
        <p:txBody>
          <a:bodyPr>
            <a:normAutofit/>
          </a:bodyPr>
          <a:lstStyle/>
          <a:p>
            <a:r>
              <a:rPr lang="en-US" sz="2800" dirty="0"/>
              <a:t>The empirical evidence on the link between trade and growth is </a:t>
            </a:r>
            <a:r>
              <a:rPr lang="en-US" sz="2800" dirty="0" smtClean="0"/>
              <a:t>inconclusive. </a:t>
            </a:r>
          </a:p>
          <a:p>
            <a:r>
              <a:rPr lang="en-US" sz="2800" dirty="0" smtClean="0"/>
              <a:t>However, all </a:t>
            </a:r>
            <a:r>
              <a:rPr lang="en-US" sz="2800" dirty="0"/>
              <a:t>of the models </a:t>
            </a:r>
            <a:r>
              <a:rPr lang="en-US" sz="2800" dirty="0" smtClean="0"/>
              <a:t>predict </a:t>
            </a:r>
            <a:r>
              <a:rPr lang="en-US" sz="2800" dirty="0"/>
              <a:t>that trade reform increases welfare. </a:t>
            </a:r>
            <a:endParaRPr lang="en-US" sz="2800" dirty="0" smtClean="0"/>
          </a:p>
          <a:p>
            <a:r>
              <a:rPr lang="en-US" sz="2800" dirty="0"/>
              <a:t>Therefore they use the real gross domestic income (GDI) of a country, as alternatives to real GDP, to capture the impact of changes in the terms of trade on welfare and productivity. </a:t>
            </a:r>
          </a:p>
          <a:p>
            <a:endParaRPr lang="en-US" sz="2800" dirty="0"/>
          </a:p>
        </p:txBody>
      </p:sp>
    </p:spTree>
    <p:extLst>
      <p:ext uri="{BB962C8B-B14F-4D97-AF65-F5344CB8AC3E}">
        <p14:creationId xmlns:p14="http://schemas.microsoft.com/office/powerpoint/2010/main" val="177867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87408"/>
            <a:ext cx="10058400" cy="1609344"/>
          </a:xfrm>
        </p:spPr>
        <p:txBody>
          <a:bodyPr>
            <a:normAutofit/>
          </a:bodyPr>
          <a:lstStyle/>
          <a:p>
            <a:r>
              <a:rPr lang="en-US" sz="4000" dirty="0" smtClean="0"/>
              <a:t>The percentage deviation </a:t>
            </a:r>
            <a:r>
              <a:rPr lang="en-US" sz="4000" dirty="0"/>
              <a:t>of real GDI from real GDP for Mexico and </a:t>
            </a:r>
            <a:r>
              <a:rPr lang="en-US" sz="4000" dirty="0" smtClean="0"/>
              <a:t>China</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435" y="1547325"/>
            <a:ext cx="8480612" cy="5144306"/>
          </a:xfrm>
        </p:spPr>
      </p:pic>
    </p:spTree>
    <p:extLst>
      <p:ext uri="{BB962C8B-B14F-4D97-AF65-F5344CB8AC3E}">
        <p14:creationId xmlns:p14="http://schemas.microsoft.com/office/powerpoint/2010/main" val="115155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551214"/>
            <a:ext cx="10058400" cy="3869871"/>
          </a:xfrm>
        </p:spPr>
        <p:txBody>
          <a:bodyPr/>
          <a:lstStyle/>
          <a:p>
            <a:endParaRPr lang="en-US" sz="2800" dirty="0" smtClean="0"/>
          </a:p>
          <a:p>
            <a:r>
              <a:rPr lang="en-US" sz="2800" dirty="0" smtClean="0"/>
              <a:t>Chinese </a:t>
            </a:r>
            <a:r>
              <a:rPr lang="en-US" sz="2800" dirty="0"/>
              <a:t>real GDP overstates the growth in real gross domestic income by almost 8 </a:t>
            </a:r>
            <a:r>
              <a:rPr lang="en-US" sz="2800" dirty="0" smtClean="0"/>
              <a:t>percentage </a:t>
            </a:r>
            <a:r>
              <a:rPr lang="en-US" sz="2800" dirty="0"/>
              <a:t>points over the decade considered. The intuition for this result is simple: The </a:t>
            </a:r>
            <a:r>
              <a:rPr lang="en-US" sz="2800" dirty="0" smtClean="0"/>
              <a:t>policies </a:t>
            </a:r>
            <a:r>
              <a:rPr lang="en-US" sz="2800" dirty="0"/>
              <a:t>that keep the relative price of imports in China high make Chinese consumers worse</a:t>
            </a:r>
          </a:p>
          <a:p>
            <a:endParaRPr lang="en-US" dirty="0"/>
          </a:p>
        </p:txBody>
      </p:sp>
      <p:sp>
        <p:nvSpPr>
          <p:cNvPr id="4" name="Title 1"/>
          <p:cNvSpPr>
            <a:spLocks noGrp="1"/>
          </p:cNvSpPr>
          <p:nvPr>
            <p:ph type="title"/>
          </p:nvPr>
        </p:nvSpPr>
        <p:spPr>
          <a:xfrm>
            <a:off x="1069848" y="501721"/>
            <a:ext cx="10058400" cy="1609344"/>
          </a:xfrm>
        </p:spPr>
        <p:txBody>
          <a:bodyPr>
            <a:normAutofit/>
          </a:bodyPr>
          <a:lstStyle/>
          <a:p>
            <a:r>
              <a:rPr lang="en-US" dirty="0" smtClean="0"/>
              <a:t>Gains from the Terms of trade</a:t>
            </a:r>
            <a:endParaRPr lang="en-US" dirty="0"/>
          </a:p>
        </p:txBody>
      </p:sp>
    </p:spTree>
    <p:extLst>
      <p:ext uri="{BB962C8B-B14F-4D97-AF65-F5344CB8AC3E}">
        <p14:creationId xmlns:p14="http://schemas.microsoft.com/office/powerpoint/2010/main" val="763097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Gains from new varieties</a:t>
            </a:r>
            <a:endParaRPr lang="en-US" dirty="0"/>
          </a:p>
        </p:txBody>
      </p:sp>
      <p:sp>
        <p:nvSpPr>
          <p:cNvPr id="3" name="Content Placeholder 2"/>
          <p:cNvSpPr>
            <a:spLocks noGrp="1"/>
          </p:cNvSpPr>
          <p:nvPr>
            <p:ph idx="1"/>
          </p:nvPr>
        </p:nvSpPr>
        <p:spPr/>
        <p:txBody>
          <a:bodyPr>
            <a:noAutofit/>
          </a:bodyPr>
          <a:lstStyle/>
          <a:p>
            <a:r>
              <a:rPr lang="en-US" sz="2400" dirty="0"/>
              <a:t>The </a:t>
            </a:r>
            <a:r>
              <a:rPr lang="en-US" sz="2400" dirty="0" smtClean="0"/>
              <a:t>"trade </a:t>
            </a:r>
            <a:r>
              <a:rPr lang="en-US" sz="2400" dirty="0"/>
              <a:t>models" based on </a:t>
            </a:r>
            <a:r>
              <a:rPr lang="en-US" sz="2400" dirty="0" smtClean="0"/>
              <a:t>differentiated </a:t>
            </a:r>
            <a:r>
              <a:rPr lang="en-US" sz="2400" dirty="0"/>
              <a:t>varieties and increasing returns to scale </a:t>
            </a:r>
            <a:r>
              <a:rPr lang="en-US" sz="2400" dirty="0" smtClean="0"/>
              <a:t>imply </a:t>
            </a:r>
            <a:r>
              <a:rPr lang="en-US" sz="2400" dirty="0"/>
              <a:t>that trade liberalization not only changes the prices of goods that were already available for consumption, but also changes the composition of varieties that are available for consumption. </a:t>
            </a:r>
          </a:p>
          <a:p>
            <a:endParaRPr lang="en-US" sz="2400" dirty="0"/>
          </a:p>
          <a:p>
            <a:r>
              <a:rPr lang="en-US" sz="2400" dirty="0" smtClean="0"/>
              <a:t>In China</a:t>
            </a:r>
            <a:r>
              <a:rPr lang="en-US" sz="2400" dirty="0"/>
              <a:t>, the median number of varieties per good was </a:t>
            </a:r>
            <a:r>
              <a:rPr lang="en-US" sz="2400" dirty="0" smtClean="0"/>
              <a:t>300.5 </a:t>
            </a:r>
            <a:r>
              <a:rPr lang="en-US" sz="2400" dirty="0"/>
              <a:t>in 1998 and grew to 406.0 in 2008. </a:t>
            </a:r>
            <a:r>
              <a:rPr lang="en-US" sz="2400" dirty="0" smtClean="0"/>
              <a:t>In </a:t>
            </a:r>
            <a:r>
              <a:rPr lang="en-US" sz="2400" dirty="0"/>
              <a:t>Mexico, the median number of varieties per good rose from 150.5 in 1990 to 230.5 in 2000. </a:t>
            </a:r>
          </a:p>
        </p:txBody>
      </p:sp>
    </p:spTree>
    <p:extLst>
      <p:ext uri="{BB962C8B-B14F-4D97-AF65-F5344CB8AC3E}">
        <p14:creationId xmlns:p14="http://schemas.microsoft.com/office/powerpoint/2010/main" val="170810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97424"/>
            <a:ext cx="10058400" cy="5474776"/>
          </a:xfrm>
        </p:spPr>
        <p:txBody>
          <a:bodyPr/>
          <a:lstStyle/>
          <a:p>
            <a:endParaRPr lang="en-US" dirty="0" smtClean="0"/>
          </a:p>
          <a:p>
            <a:r>
              <a:rPr lang="en-US" sz="2800" dirty="0" smtClean="0"/>
              <a:t>Price the composite import good—aggregate import bias</a:t>
            </a:r>
            <a:endParaRPr lang="en-US" sz="2800"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Over </a:t>
            </a:r>
            <a:r>
              <a:rPr lang="en-US" dirty="0"/>
              <a:t>the eleven-year </a:t>
            </a:r>
            <a:r>
              <a:rPr lang="en-US" dirty="0" smtClean="0"/>
              <a:t>period, the </a:t>
            </a:r>
            <a:r>
              <a:rPr lang="en-US" dirty="0"/>
              <a:t>price of a unit of the composite import in Mexico has fallen by 6 percent over the period because of the increase in imported varieties. The </a:t>
            </a:r>
            <a:r>
              <a:rPr lang="en-US" dirty="0" smtClean="0"/>
              <a:t>composite </a:t>
            </a:r>
            <a:r>
              <a:rPr lang="en-US" dirty="0"/>
              <a:t>import price in China fell by about 5 percent.</a:t>
            </a:r>
          </a:p>
        </p:txBody>
      </p:sp>
      <p:pic>
        <p:nvPicPr>
          <p:cNvPr id="4" name="Picture 3"/>
          <p:cNvPicPr>
            <a:picLocks noChangeAspect="1"/>
          </p:cNvPicPr>
          <p:nvPr/>
        </p:nvPicPr>
        <p:blipFill>
          <a:blip r:embed="rId2"/>
          <a:stretch>
            <a:fillRect/>
          </a:stretch>
        </p:blipFill>
        <p:spPr>
          <a:xfrm>
            <a:off x="1450848" y="1634640"/>
            <a:ext cx="4267200" cy="2336800"/>
          </a:xfrm>
          <a:prstGeom prst="rect">
            <a:avLst/>
          </a:prstGeom>
        </p:spPr>
      </p:pic>
      <p:pic>
        <p:nvPicPr>
          <p:cNvPr id="5" name="Picture 4"/>
          <p:cNvPicPr>
            <a:picLocks noChangeAspect="1"/>
          </p:cNvPicPr>
          <p:nvPr/>
        </p:nvPicPr>
        <p:blipFill>
          <a:blip r:embed="rId3"/>
          <a:stretch>
            <a:fillRect/>
          </a:stretch>
        </p:blipFill>
        <p:spPr>
          <a:xfrm>
            <a:off x="6099048" y="1634640"/>
            <a:ext cx="2806700" cy="1016000"/>
          </a:xfrm>
          <a:prstGeom prst="rect">
            <a:avLst/>
          </a:prstGeom>
        </p:spPr>
      </p:pic>
    </p:spTree>
    <p:extLst>
      <p:ext uri="{BB962C8B-B14F-4D97-AF65-F5344CB8AC3E}">
        <p14:creationId xmlns:p14="http://schemas.microsoft.com/office/powerpoint/2010/main" val="878882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Gains from trade and real </a:t>
            </a:r>
            <a:r>
              <a:rPr lang="en-US" dirty="0" err="1" smtClean="0"/>
              <a:t>gdp</a:t>
            </a:r>
            <a:endParaRPr lang="en-US" dirty="0"/>
          </a:p>
        </p:txBody>
      </p:sp>
      <p:sp>
        <p:nvSpPr>
          <p:cNvPr id="3" name="Content Placeholder 2"/>
          <p:cNvSpPr>
            <a:spLocks noGrp="1"/>
          </p:cNvSpPr>
          <p:nvPr>
            <p:ph idx="1"/>
          </p:nvPr>
        </p:nvSpPr>
        <p:spPr/>
        <p:txBody>
          <a:bodyPr>
            <a:noAutofit/>
          </a:bodyPr>
          <a:lstStyle/>
          <a:p>
            <a:r>
              <a:rPr lang="en-US" sz="2400" dirty="0"/>
              <a:t>Accounting for both the gain in varieties and the adjustment for the terms of trade, the growth rate of real income per capita </a:t>
            </a:r>
            <a:r>
              <a:rPr lang="en-US" sz="2400" dirty="0" smtClean="0"/>
              <a:t>in China is the 8.33 percent compared with </a:t>
            </a:r>
            <a:r>
              <a:rPr lang="en-US" sz="2400" dirty="0"/>
              <a:t>8.99 percent growth in real GDP. In Mexico, the gains from trade imply that real income has grown about 0.30 percent per year faster than </a:t>
            </a:r>
            <a:r>
              <a:rPr lang="en-US" sz="2400" dirty="0" smtClean="0"/>
              <a:t>real GDP.</a:t>
            </a:r>
          </a:p>
          <a:p>
            <a:endParaRPr lang="en-US" sz="2400" dirty="0"/>
          </a:p>
          <a:p>
            <a:r>
              <a:rPr lang="en-US" sz="2400" dirty="0" smtClean="0"/>
              <a:t>Their </a:t>
            </a:r>
            <a:r>
              <a:rPr lang="en-US" sz="2400" dirty="0"/>
              <a:t>measurements suggest that Mexico, despite slow growth in </a:t>
            </a:r>
            <a:r>
              <a:rPr lang="en-US" sz="2400" dirty="0" smtClean="0"/>
              <a:t>GDP, has reaped substantial benefits from the liberalization.</a:t>
            </a:r>
          </a:p>
        </p:txBody>
      </p:sp>
    </p:spTree>
    <p:extLst>
      <p:ext uri="{BB962C8B-B14F-4D97-AF65-F5344CB8AC3E}">
        <p14:creationId xmlns:p14="http://schemas.microsoft.com/office/powerpoint/2010/main" val="199516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Studies of Mexico's Stagnation </a:t>
            </a:r>
          </a:p>
        </p:txBody>
      </p:sp>
      <p:sp>
        <p:nvSpPr>
          <p:cNvPr id="3" name="Content Placeholder 2"/>
          <p:cNvSpPr>
            <a:spLocks noGrp="1"/>
          </p:cNvSpPr>
          <p:nvPr>
            <p:ph idx="1"/>
          </p:nvPr>
        </p:nvSpPr>
        <p:spPr/>
        <p:txBody>
          <a:bodyPr/>
          <a:lstStyle/>
          <a:p>
            <a:r>
              <a:rPr lang="en-US" sz="3200" dirty="0"/>
              <a:t>I</a:t>
            </a:r>
            <a:r>
              <a:rPr lang="en-US" sz="3200" dirty="0" smtClean="0"/>
              <a:t>nefficient </a:t>
            </a:r>
            <a:r>
              <a:rPr lang="en-US" sz="3200" dirty="0"/>
              <a:t>financial </a:t>
            </a:r>
            <a:r>
              <a:rPr lang="en-US" sz="3200" dirty="0" smtClean="0"/>
              <a:t>system,</a:t>
            </a:r>
            <a:r>
              <a:rPr lang="en-US" sz="3200" dirty="0"/>
              <a:t> such as bankruptcy proceedings </a:t>
            </a:r>
          </a:p>
          <a:p>
            <a:endParaRPr lang="en-US" sz="3200" dirty="0" smtClean="0"/>
          </a:p>
          <a:p>
            <a:r>
              <a:rPr lang="en-US" sz="3200" dirty="0"/>
              <a:t>L</a:t>
            </a:r>
            <a:r>
              <a:rPr lang="en-US" sz="3200" dirty="0" smtClean="0"/>
              <a:t>ack </a:t>
            </a:r>
            <a:r>
              <a:rPr lang="en-US" sz="3200" dirty="0"/>
              <a:t>of contract </a:t>
            </a:r>
            <a:r>
              <a:rPr lang="en-US" sz="3200" dirty="0" smtClean="0"/>
              <a:t>enforcement</a:t>
            </a:r>
          </a:p>
          <a:p>
            <a:endParaRPr lang="en-US" sz="3200" dirty="0" smtClean="0"/>
          </a:p>
          <a:p>
            <a:r>
              <a:rPr lang="en-US" sz="3200" dirty="0"/>
              <a:t>A</a:t>
            </a:r>
            <a:r>
              <a:rPr lang="en-US" sz="3200" dirty="0" smtClean="0"/>
              <a:t> </a:t>
            </a:r>
            <a:r>
              <a:rPr lang="en-US" sz="3200" dirty="0"/>
              <a:t>rigid labor market</a:t>
            </a:r>
          </a:p>
          <a:p>
            <a:endParaRPr lang="en-US" dirty="0"/>
          </a:p>
        </p:txBody>
      </p:sp>
    </p:spTree>
    <p:extLst>
      <p:ext uri="{BB962C8B-B14F-4D97-AF65-F5344CB8AC3E}">
        <p14:creationId xmlns:p14="http://schemas.microsoft.com/office/powerpoint/2010/main" val="1598537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inefficient financial system</a:t>
            </a:r>
          </a:p>
        </p:txBody>
      </p:sp>
      <p:sp>
        <p:nvSpPr>
          <p:cNvPr id="3" name="Content Placeholder 2"/>
          <p:cNvSpPr>
            <a:spLocks noGrp="1"/>
          </p:cNvSpPr>
          <p:nvPr>
            <p:ph idx="1"/>
          </p:nvPr>
        </p:nvSpPr>
        <p:spPr/>
        <p:txBody>
          <a:bodyPr>
            <a:normAutofit/>
          </a:bodyPr>
          <a:lstStyle/>
          <a:p>
            <a:r>
              <a:rPr lang="en-US" sz="3200" dirty="0"/>
              <a:t>I</a:t>
            </a:r>
            <a:r>
              <a:rPr lang="en-US" sz="3200" dirty="0" smtClean="0"/>
              <a:t>nefficient </a:t>
            </a:r>
            <a:r>
              <a:rPr lang="en-US" sz="3200" dirty="0"/>
              <a:t>financial system can misallocate labor and capital, leading to a low measure of TFP. </a:t>
            </a:r>
          </a:p>
        </p:txBody>
      </p:sp>
    </p:spTree>
    <p:extLst>
      <p:ext uri="{BB962C8B-B14F-4D97-AF65-F5344CB8AC3E}">
        <p14:creationId xmlns:p14="http://schemas.microsoft.com/office/powerpoint/2010/main" val="319057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Lack of contract enforcement</a:t>
            </a:r>
            <a:br>
              <a:rPr lang="en-US" dirty="0"/>
            </a:br>
            <a:endParaRPr lang="en-US" dirty="0"/>
          </a:p>
        </p:txBody>
      </p:sp>
      <p:sp>
        <p:nvSpPr>
          <p:cNvPr id="3" name="Content Placeholder 2"/>
          <p:cNvSpPr>
            <a:spLocks noGrp="1"/>
          </p:cNvSpPr>
          <p:nvPr>
            <p:ph idx="1"/>
          </p:nvPr>
        </p:nvSpPr>
        <p:spPr>
          <a:xfrm>
            <a:off x="1069848" y="1511808"/>
            <a:ext cx="10058400" cy="4050792"/>
          </a:xfrm>
        </p:spPr>
        <p:txBody>
          <a:bodyPr>
            <a:noAutofit/>
          </a:bodyPr>
          <a:lstStyle/>
          <a:p>
            <a:r>
              <a:rPr lang="en-US" sz="2400" dirty="0" smtClean="0"/>
              <a:t>After the Mexico financial crisis of 1994-95, while the </a:t>
            </a:r>
            <a:r>
              <a:rPr lang="en-US" sz="2400" dirty="0"/>
              <a:t>traded goods sector grew rapidly, the nontraded sector recovered </a:t>
            </a:r>
            <a:r>
              <a:rPr lang="en-US" sz="2400" dirty="0" smtClean="0"/>
              <a:t>sluggishly. researchers </a:t>
            </a:r>
            <a:r>
              <a:rPr lang="en-US" sz="2400" dirty="0"/>
              <a:t>argue that this occurred because </a:t>
            </a:r>
            <a:r>
              <a:rPr lang="en-US" sz="2400" dirty="0" smtClean="0"/>
              <a:t>domestic </a:t>
            </a:r>
            <a:r>
              <a:rPr lang="en-US" sz="2400" dirty="0"/>
              <a:t>bank lending dried up after the crisis, and traded goods firms were able to obtain financing from abroad while nontraded goods firms were not. </a:t>
            </a:r>
            <a:endParaRPr lang="en-US" sz="2400" dirty="0" smtClean="0"/>
          </a:p>
          <a:p>
            <a:r>
              <a:rPr lang="en-US" sz="2400" dirty="0" smtClean="0"/>
              <a:t>One </a:t>
            </a:r>
            <a:r>
              <a:rPr lang="en-US" sz="2400" dirty="0"/>
              <a:t>of the reasons that lending dried up was that poor contract </a:t>
            </a:r>
            <a:r>
              <a:rPr lang="en-US" sz="2400" dirty="0" smtClean="0"/>
              <a:t>enforcement such </a:t>
            </a:r>
            <a:r>
              <a:rPr lang="en-US" sz="2400" dirty="0"/>
              <a:t>as the inefficient </a:t>
            </a:r>
            <a:r>
              <a:rPr lang="en-US" sz="2400" dirty="0" smtClean="0"/>
              <a:t>bankruptcy </a:t>
            </a:r>
            <a:r>
              <a:rPr lang="en-US" sz="2400" dirty="0"/>
              <a:t>procedures </a:t>
            </a:r>
            <a:r>
              <a:rPr lang="en-US" sz="2400" dirty="0" smtClean="0"/>
              <a:t>generated </a:t>
            </a:r>
            <a:r>
              <a:rPr lang="en-US" sz="2400" dirty="0"/>
              <a:t>a large quantity of nonperforming loans. </a:t>
            </a:r>
            <a:endParaRPr lang="en-US" sz="2400" dirty="0" smtClean="0"/>
          </a:p>
          <a:p>
            <a:r>
              <a:rPr lang="en-US" sz="2400" dirty="0" smtClean="0"/>
              <a:t>Other researchers develop </a:t>
            </a:r>
            <a:r>
              <a:rPr lang="en-US" sz="2400" dirty="0"/>
              <a:t>a model in which rapid GDP growth cannot be sustained over a long period if it is driven only by growth in the traded goods sector, because firms producing traded goods need nontraded inputs. </a:t>
            </a:r>
          </a:p>
        </p:txBody>
      </p:sp>
    </p:spTree>
    <p:extLst>
      <p:ext uri="{BB962C8B-B14F-4D97-AF65-F5344CB8AC3E}">
        <p14:creationId xmlns:p14="http://schemas.microsoft.com/office/powerpoint/2010/main" val="1848598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rigid labor market</a:t>
            </a:r>
          </a:p>
        </p:txBody>
      </p:sp>
      <p:sp>
        <p:nvSpPr>
          <p:cNvPr id="3" name="Content Placeholder 2"/>
          <p:cNvSpPr>
            <a:spLocks noGrp="1"/>
          </p:cNvSpPr>
          <p:nvPr>
            <p:ph idx="1"/>
          </p:nvPr>
        </p:nvSpPr>
        <p:spPr/>
        <p:txBody>
          <a:bodyPr>
            <a:normAutofit/>
          </a:bodyPr>
          <a:lstStyle/>
          <a:p>
            <a:r>
              <a:rPr lang="en-US" sz="3200" dirty="0" smtClean="0"/>
              <a:t>There is an institutional </a:t>
            </a:r>
            <a:r>
              <a:rPr lang="en-US" sz="3200" dirty="0"/>
              <a:t>vacuum in the agricultural sector after government intervention there was reduced as leaving many producers with less access to credit and technical assistance. </a:t>
            </a:r>
          </a:p>
        </p:txBody>
      </p:sp>
    </p:spTree>
    <p:extLst>
      <p:ext uri="{BB962C8B-B14F-4D97-AF65-F5344CB8AC3E}">
        <p14:creationId xmlns:p14="http://schemas.microsoft.com/office/powerpoint/2010/main" val="1917704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1069848" y="1792796"/>
            <a:ext cx="10058400" cy="4050792"/>
          </a:xfrm>
        </p:spPr>
        <p:txBody>
          <a:bodyPr>
            <a:normAutofit/>
          </a:bodyPr>
          <a:lstStyle/>
          <a:p>
            <a:r>
              <a:rPr lang="en-US" sz="3200" dirty="0" smtClean="0"/>
              <a:t>During the decade that followed 1985, Mexican </a:t>
            </a:r>
            <a:r>
              <a:rPr lang="en-US" sz="3200" dirty="0"/>
              <a:t>government implemented a series of market-oriented </a:t>
            </a:r>
            <a:r>
              <a:rPr lang="en-US" sz="3200" dirty="0" smtClean="0"/>
              <a:t>reforms:</a:t>
            </a:r>
          </a:p>
          <a:p>
            <a:r>
              <a:rPr lang="en-US" sz="3200" dirty="0" smtClean="0"/>
              <a:t>fiscal </a:t>
            </a:r>
            <a:r>
              <a:rPr lang="en-US" sz="3200" dirty="0"/>
              <a:t>reforms, privatization of government operated firms, and opening the </a:t>
            </a:r>
            <a:r>
              <a:rPr lang="en-US" sz="3200" dirty="0" smtClean="0"/>
              <a:t>economy</a:t>
            </a:r>
            <a:r>
              <a:rPr lang="en-US" sz="3200" dirty="0"/>
              <a:t> to trade and foreign investment</a:t>
            </a:r>
            <a:r>
              <a:rPr lang="en-US" sz="3200" dirty="0" smtClean="0"/>
              <a:t>. </a:t>
            </a:r>
          </a:p>
          <a:p>
            <a:r>
              <a:rPr lang="en-US" sz="3200" dirty="0"/>
              <a:t>E</a:t>
            </a:r>
            <a:r>
              <a:rPr lang="en-US" sz="3200" dirty="0" smtClean="0"/>
              <a:t>.g. implementation of North </a:t>
            </a:r>
            <a:r>
              <a:rPr lang="en-US" sz="3200" dirty="0"/>
              <a:t>American Free Trade Agreement (NAFTA) in 1994. </a:t>
            </a:r>
            <a:endParaRPr lang="en-US" dirty="0"/>
          </a:p>
        </p:txBody>
      </p:sp>
    </p:spTree>
    <p:extLst>
      <p:ext uri="{BB962C8B-B14F-4D97-AF65-F5344CB8AC3E}">
        <p14:creationId xmlns:p14="http://schemas.microsoft.com/office/powerpoint/2010/main" val="80973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8411" y="1535620"/>
            <a:ext cx="10058400" cy="4050792"/>
          </a:xfrm>
        </p:spPr>
        <p:txBody>
          <a:bodyPr>
            <a:normAutofit/>
          </a:bodyPr>
          <a:lstStyle/>
          <a:p>
            <a:r>
              <a:rPr lang="en-US" sz="3600" dirty="0" smtClean="0"/>
              <a:t>However, China </a:t>
            </a:r>
            <a:r>
              <a:rPr lang="en-US" sz="3600" dirty="0"/>
              <a:t>also has these same problems, but </a:t>
            </a:r>
            <a:r>
              <a:rPr lang="en-US" sz="3600" dirty="0" smtClean="0"/>
              <a:t>why these </a:t>
            </a:r>
            <a:r>
              <a:rPr lang="en-US" sz="3600" dirty="0"/>
              <a:t>did not impede growth as they did in </a:t>
            </a:r>
            <a:r>
              <a:rPr lang="en-US" sz="3600" dirty="0" smtClean="0"/>
              <a:t>Mexico?</a:t>
            </a:r>
          </a:p>
          <a:p>
            <a:r>
              <a:rPr lang="en-US" sz="3600" dirty="0" smtClean="0"/>
              <a:t> </a:t>
            </a:r>
            <a:r>
              <a:rPr lang="en-US" sz="3600" dirty="0"/>
              <a:t>B</a:t>
            </a:r>
            <a:r>
              <a:rPr lang="en-US" sz="3600" dirty="0" smtClean="0"/>
              <a:t>ecause </a:t>
            </a:r>
            <a:r>
              <a:rPr lang="en-US" sz="3600" dirty="0"/>
              <a:t>China is at a lower level of </a:t>
            </a:r>
            <a:r>
              <a:rPr lang="en-US" sz="3600" dirty="0" smtClean="0"/>
              <a:t>development. </a:t>
            </a:r>
            <a:endParaRPr lang="en-US" sz="3600" dirty="0"/>
          </a:p>
        </p:txBody>
      </p:sp>
    </p:spTree>
    <p:extLst>
      <p:ext uri="{BB962C8B-B14F-4D97-AF65-F5344CB8AC3E}">
        <p14:creationId xmlns:p14="http://schemas.microsoft.com/office/powerpoint/2010/main" val="1511301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55669" y="395006"/>
            <a:ext cx="9688519" cy="6462994"/>
          </a:xfrm>
          <a:prstGeom prst="rect">
            <a:avLst/>
          </a:prstGeom>
        </p:spPr>
      </p:pic>
    </p:spTree>
    <p:extLst>
      <p:ext uri="{BB962C8B-B14F-4D97-AF65-F5344CB8AC3E}">
        <p14:creationId xmlns:p14="http://schemas.microsoft.com/office/powerpoint/2010/main" val="675480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1273" y="1314450"/>
            <a:ext cx="10058400" cy="5257800"/>
          </a:xfrm>
        </p:spPr>
        <p:txBody>
          <a:bodyPr>
            <a:normAutofit/>
          </a:bodyPr>
          <a:lstStyle/>
          <a:p>
            <a:r>
              <a:rPr lang="en-US" sz="2800" dirty="0"/>
              <a:t>To compare China with Mexico in terms of absolute level of income, </a:t>
            </a:r>
            <a:r>
              <a:rPr lang="en-US" sz="2800" dirty="0" smtClean="0"/>
              <a:t>they </a:t>
            </a:r>
            <a:r>
              <a:rPr lang="en-US" sz="2800" dirty="0"/>
              <a:t>use the </a:t>
            </a:r>
            <a:r>
              <a:rPr lang="en-US" sz="2800" dirty="0" smtClean="0"/>
              <a:t>PPP(purchasing power parity) </a:t>
            </a:r>
            <a:r>
              <a:rPr lang="en-US" sz="2800" dirty="0"/>
              <a:t>real GDP data published by the World Bank (2008). </a:t>
            </a:r>
            <a:r>
              <a:rPr lang="en-US" sz="2800" dirty="0" smtClean="0"/>
              <a:t>China </a:t>
            </a:r>
            <a:r>
              <a:rPr lang="en-US" sz="2800" dirty="0"/>
              <a:t>has been growing more rapidly than Mexico but is still substantially poorer in 2008. Specifically, Chinas GDP per working-age person in 2008 is 7,986 2005 U.S. dollars, which is only 38.5 percent of Mexico's 20,755 dollars, and its GDP per capita in 2008 of 5,712 dollars is only 42.5 percent of Mexico s 13,434 dollars. </a:t>
            </a:r>
          </a:p>
        </p:txBody>
      </p:sp>
    </p:spTree>
    <p:extLst>
      <p:ext uri="{BB962C8B-B14F-4D97-AF65-F5344CB8AC3E}">
        <p14:creationId xmlns:p14="http://schemas.microsoft.com/office/powerpoint/2010/main" val="671353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Studies of Chinas Fast </a:t>
            </a:r>
            <a:r>
              <a:rPr lang="en-US" dirty="0" smtClean="0"/>
              <a:t>Growth</a:t>
            </a:r>
            <a:endParaRPr lang="en-US" dirty="0"/>
          </a:p>
        </p:txBody>
      </p:sp>
      <p:sp>
        <p:nvSpPr>
          <p:cNvPr id="3" name="Content Placeholder 2"/>
          <p:cNvSpPr>
            <a:spLocks noGrp="1"/>
          </p:cNvSpPr>
          <p:nvPr>
            <p:ph idx="1"/>
          </p:nvPr>
        </p:nvSpPr>
        <p:spPr/>
        <p:txBody>
          <a:bodyPr/>
          <a:lstStyle/>
          <a:p>
            <a:r>
              <a:rPr lang="en-US" sz="2800" dirty="0"/>
              <a:t>The Neoclassical Growth </a:t>
            </a:r>
            <a:r>
              <a:rPr lang="en-US" sz="2800" dirty="0" smtClean="0"/>
              <a:t>Model</a:t>
            </a:r>
          </a:p>
          <a:p>
            <a:r>
              <a:rPr lang="en-US" sz="2800" dirty="0" smtClean="0"/>
              <a:t>They choose the neoclassical </a:t>
            </a:r>
            <a:r>
              <a:rPr lang="en-US" sz="2800" dirty="0"/>
              <a:t>growth </a:t>
            </a:r>
            <a:r>
              <a:rPr lang="en-US" sz="2800" dirty="0" smtClean="0"/>
              <a:t>model--</a:t>
            </a:r>
            <a:r>
              <a:rPr lang="en-US" sz="2800" dirty="0"/>
              <a:t> aggregate Cobb-Douglas production </a:t>
            </a:r>
            <a:r>
              <a:rPr lang="en-US" sz="2800" dirty="0" smtClean="0"/>
              <a:t>function</a:t>
            </a:r>
            <a:r>
              <a:rPr lang="en-US" sz="2800" dirty="0"/>
              <a:t> </a:t>
            </a:r>
            <a:r>
              <a:rPr lang="en-US" sz="2800" dirty="0" smtClean="0"/>
              <a:t>to </a:t>
            </a:r>
            <a:r>
              <a:rPr lang="en-US" sz="2800" dirty="0"/>
              <a:t>guide their view of economic data. </a:t>
            </a:r>
            <a:endParaRPr lang="en-US" sz="2800" dirty="0" smtClean="0"/>
          </a:p>
          <a:p>
            <a:endParaRPr lang="en-US" dirty="0"/>
          </a:p>
        </p:txBody>
      </p:sp>
      <p:pic>
        <p:nvPicPr>
          <p:cNvPr id="4" name="Picture 3"/>
          <p:cNvPicPr>
            <a:picLocks noChangeAspect="1"/>
          </p:cNvPicPr>
          <p:nvPr/>
        </p:nvPicPr>
        <p:blipFill>
          <a:blip r:embed="rId2"/>
          <a:stretch>
            <a:fillRect/>
          </a:stretch>
        </p:blipFill>
        <p:spPr>
          <a:xfrm>
            <a:off x="4262499" y="3756871"/>
            <a:ext cx="3057896" cy="779866"/>
          </a:xfrm>
          <a:prstGeom prst="rect">
            <a:avLst/>
          </a:prstGeom>
        </p:spPr>
      </p:pic>
      <p:sp>
        <p:nvSpPr>
          <p:cNvPr id="5" name="Rectangle 4"/>
          <p:cNvSpPr/>
          <p:nvPr/>
        </p:nvSpPr>
        <p:spPr>
          <a:xfrm>
            <a:off x="1560162" y="4831248"/>
            <a:ext cx="9428136" cy="523220"/>
          </a:xfrm>
          <a:prstGeom prst="rect">
            <a:avLst/>
          </a:prstGeom>
        </p:spPr>
        <p:txBody>
          <a:bodyPr wrap="square">
            <a:spAutoFit/>
          </a:bodyPr>
          <a:lstStyle/>
          <a:p>
            <a:r>
              <a:rPr lang="en-US" sz="2800" dirty="0">
                <a:solidFill>
                  <a:srgbClr val="000000"/>
                </a:solidFill>
                <a:latin typeface="Code" charset="0"/>
              </a:rPr>
              <a:t>where </a:t>
            </a:r>
            <a:r>
              <a:rPr lang="en-US" sz="2800" dirty="0" err="1">
                <a:solidFill>
                  <a:srgbClr val="000000"/>
                </a:solidFill>
                <a:latin typeface="Code" charset="0"/>
              </a:rPr>
              <a:t>Yt</a:t>
            </a:r>
            <a:r>
              <a:rPr lang="en-US" sz="2800" dirty="0">
                <a:solidFill>
                  <a:srgbClr val="000000"/>
                </a:solidFill>
                <a:latin typeface="Code" charset="0"/>
              </a:rPr>
              <a:t> is output, At is TFP, </a:t>
            </a:r>
            <a:r>
              <a:rPr lang="en-US" sz="2800" dirty="0" err="1">
                <a:solidFill>
                  <a:srgbClr val="000000"/>
                </a:solidFill>
                <a:latin typeface="Code" charset="0"/>
              </a:rPr>
              <a:t>Kt</a:t>
            </a:r>
            <a:r>
              <a:rPr lang="en-US" sz="2800" dirty="0">
                <a:solidFill>
                  <a:srgbClr val="000000"/>
                </a:solidFill>
                <a:latin typeface="Code" charset="0"/>
              </a:rPr>
              <a:t> is </a:t>
            </a:r>
            <a:r>
              <a:rPr lang="en-US" sz="2800" dirty="0" smtClean="0">
                <a:solidFill>
                  <a:srgbClr val="000000"/>
                </a:solidFill>
                <a:latin typeface="Code" charset="0"/>
              </a:rPr>
              <a:t>capital</a:t>
            </a:r>
            <a:r>
              <a:rPr lang="en-US" sz="2800" dirty="0">
                <a:solidFill>
                  <a:srgbClr val="000000"/>
                </a:solidFill>
                <a:latin typeface="Code" charset="0"/>
              </a:rPr>
              <a:t>, and Lt is labor input. </a:t>
            </a:r>
            <a:endParaRPr lang="en-US" sz="2800" dirty="0"/>
          </a:p>
        </p:txBody>
      </p:sp>
    </p:spTree>
    <p:extLst>
      <p:ext uri="{BB962C8B-B14F-4D97-AF65-F5344CB8AC3E}">
        <p14:creationId xmlns:p14="http://schemas.microsoft.com/office/powerpoint/2010/main" val="389170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635633"/>
            <a:ext cx="10058400" cy="4050792"/>
          </a:xfrm>
        </p:spPr>
        <p:txBody>
          <a:bodyPr>
            <a:normAutofit/>
          </a:bodyPr>
          <a:lstStyle/>
          <a:p>
            <a:r>
              <a:rPr lang="en-US" sz="3200" dirty="0"/>
              <a:t>In </a:t>
            </a:r>
            <a:r>
              <a:rPr lang="en-US" sz="3200" dirty="0" smtClean="0"/>
              <a:t>their </a:t>
            </a:r>
            <a:r>
              <a:rPr lang="en-US" sz="3200" dirty="0"/>
              <a:t>growth accounting, growth </a:t>
            </a:r>
            <a:r>
              <a:rPr lang="en-US" sz="3200" dirty="0" smtClean="0"/>
              <a:t>in human capital shows up as growth in TFP.</a:t>
            </a:r>
          </a:p>
          <a:p>
            <a:r>
              <a:rPr lang="en-US" sz="3200" dirty="0" smtClean="0"/>
              <a:t>They also finds </a:t>
            </a:r>
            <a:r>
              <a:rPr lang="en-US" sz="3200" dirty="0"/>
              <a:t>that capital is much less </a:t>
            </a:r>
            <a:r>
              <a:rPr lang="en-US" sz="3200" dirty="0" smtClean="0"/>
              <a:t>important and increases in productivity are typically the driving force of economic growth.</a:t>
            </a:r>
            <a:endParaRPr lang="en-US" sz="3200" dirty="0"/>
          </a:p>
        </p:txBody>
      </p:sp>
    </p:spTree>
    <p:extLst>
      <p:ext uri="{BB962C8B-B14F-4D97-AF65-F5344CB8AC3E}">
        <p14:creationId xmlns:p14="http://schemas.microsoft.com/office/powerpoint/2010/main" val="47980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13343" y="803543"/>
            <a:ext cx="9118494" cy="5445247"/>
          </a:xfrm>
          <a:prstGeom prst="rect">
            <a:avLst/>
          </a:prstGeom>
        </p:spPr>
      </p:pic>
      <p:sp>
        <p:nvSpPr>
          <p:cNvPr id="6" name="TextBox 5"/>
          <p:cNvSpPr txBox="1"/>
          <p:nvPr/>
        </p:nvSpPr>
        <p:spPr>
          <a:xfrm>
            <a:off x="1766807" y="434211"/>
            <a:ext cx="6577093" cy="738664"/>
          </a:xfrm>
          <a:prstGeom prst="rect">
            <a:avLst/>
          </a:prstGeom>
          <a:noFill/>
        </p:spPr>
        <p:txBody>
          <a:bodyPr wrap="square" rtlCol="0">
            <a:spAutoFit/>
          </a:bodyPr>
          <a:lstStyle/>
          <a:p>
            <a:r>
              <a:rPr lang="en-US" sz="2400" dirty="0" smtClean="0"/>
              <a:t>Growth Accounting for China </a:t>
            </a:r>
          </a:p>
          <a:p>
            <a:endParaRPr lang="en-US" dirty="0"/>
          </a:p>
        </p:txBody>
      </p:sp>
    </p:spTree>
    <p:extLst>
      <p:ext uri="{BB962C8B-B14F-4D97-AF65-F5344CB8AC3E}">
        <p14:creationId xmlns:p14="http://schemas.microsoft.com/office/powerpoint/2010/main" val="758865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86751" y="759417"/>
            <a:ext cx="8564056" cy="5393409"/>
          </a:xfrm>
          <a:prstGeom prst="rect">
            <a:avLst/>
          </a:prstGeom>
        </p:spPr>
      </p:pic>
      <p:sp>
        <p:nvSpPr>
          <p:cNvPr id="5" name="TextBox 4"/>
          <p:cNvSpPr txBox="1"/>
          <p:nvPr/>
        </p:nvSpPr>
        <p:spPr>
          <a:xfrm>
            <a:off x="1906292" y="418454"/>
            <a:ext cx="4499950" cy="461665"/>
          </a:xfrm>
          <a:prstGeom prst="rect">
            <a:avLst/>
          </a:prstGeom>
          <a:noFill/>
        </p:spPr>
        <p:txBody>
          <a:bodyPr wrap="none" rtlCol="0">
            <a:spAutoFit/>
          </a:bodyPr>
          <a:lstStyle/>
          <a:p>
            <a:r>
              <a:rPr lang="en-US" sz="2400" dirty="0" smtClean="0"/>
              <a:t>Growth Accounting for Mexico</a:t>
            </a:r>
            <a:endParaRPr lang="en-US" sz="2400" dirty="0"/>
          </a:p>
        </p:txBody>
      </p:sp>
    </p:spTree>
    <p:extLst>
      <p:ext uri="{BB962C8B-B14F-4D97-AF65-F5344CB8AC3E}">
        <p14:creationId xmlns:p14="http://schemas.microsoft.com/office/powerpoint/2010/main" val="2072712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The poor performance in terms of real GDP growth is driven by an even worse performance in terms of TFP growth. </a:t>
            </a:r>
            <a:endParaRPr lang="en-US" sz="2800" dirty="0" smtClean="0"/>
          </a:p>
          <a:p>
            <a:r>
              <a:rPr lang="en-US" sz="2800" dirty="0" smtClean="0"/>
              <a:t>On the contrary, Chinese total factor productivity(TFP) grows steadily. </a:t>
            </a:r>
            <a:endParaRPr lang="en-US" sz="2800" dirty="0"/>
          </a:p>
        </p:txBody>
      </p:sp>
    </p:spTree>
    <p:extLst>
      <p:ext uri="{BB962C8B-B14F-4D97-AF65-F5344CB8AC3E}">
        <p14:creationId xmlns:p14="http://schemas.microsoft.com/office/powerpoint/2010/main" val="1974655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Studies of Chinas Fast Growth </a:t>
            </a:r>
          </a:p>
        </p:txBody>
      </p:sp>
      <p:sp>
        <p:nvSpPr>
          <p:cNvPr id="3" name="Content Placeholder 2"/>
          <p:cNvSpPr>
            <a:spLocks noGrp="1"/>
          </p:cNvSpPr>
          <p:nvPr>
            <p:ph idx="1"/>
          </p:nvPr>
        </p:nvSpPr>
        <p:spPr>
          <a:xfrm>
            <a:off x="1069848" y="1816608"/>
            <a:ext cx="10058400" cy="4050792"/>
          </a:xfrm>
        </p:spPr>
        <p:txBody>
          <a:bodyPr>
            <a:noAutofit/>
          </a:bodyPr>
          <a:lstStyle/>
          <a:p>
            <a:r>
              <a:rPr lang="en-US" sz="2800" dirty="0"/>
              <a:t>H</a:t>
            </a:r>
            <a:r>
              <a:rPr lang="en-US" sz="2800" dirty="0" smtClean="0"/>
              <a:t>alf </a:t>
            </a:r>
            <a:r>
              <a:rPr lang="en-US" sz="2800" dirty="0"/>
              <a:t>of Chinese TFP growth was due to </a:t>
            </a:r>
            <a:r>
              <a:rPr lang="en-US" sz="2800" dirty="0" smtClean="0"/>
              <a:t>productivity </a:t>
            </a:r>
            <a:r>
              <a:rPr lang="en-US" sz="2800" dirty="0"/>
              <a:t>differences between entering and exiting firms during </a:t>
            </a:r>
            <a:r>
              <a:rPr lang="en-US" sz="2800" dirty="0" smtClean="0"/>
              <a:t>1998-2005.</a:t>
            </a:r>
          </a:p>
          <a:p>
            <a:r>
              <a:rPr lang="en-US" sz="2800" dirty="0" smtClean="0"/>
              <a:t>China’s </a:t>
            </a:r>
            <a:r>
              <a:rPr lang="en-US" sz="2800" dirty="0"/>
              <a:t>2001 </a:t>
            </a:r>
            <a:r>
              <a:rPr lang="en-US" sz="2800" dirty="0" smtClean="0"/>
              <a:t>accession protocol to </a:t>
            </a:r>
            <a:r>
              <a:rPr lang="en-US" sz="2800" dirty="0"/>
              <a:t>the World Trade Organization forced the Chinese </a:t>
            </a:r>
            <a:r>
              <a:rPr lang="en-US" sz="2800" dirty="0" smtClean="0"/>
              <a:t>government to </a:t>
            </a:r>
            <a:r>
              <a:rPr lang="en-US" sz="2800" dirty="0"/>
              <a:t>drastically cut subsidies to the state-owned sector and show that this generated a reallocation from </a:t>
            </a:r>
            <a:r>
              <a:rPr lang="en-US" sz="2800" dirty="0" smtClean="0"/>
              <a:t>inefficient </a:t>
            </a:r>
            <a:r>
              <a:rPr lang="en-US" sz="2800" dirty="0"/>
              <a:t>state-owned firms to efficient private firms. </a:t>
            </a:r>
            <a:endParaRPr lang="en-US" sz="2800" dirty="0" smtClean="0"/>
          </a:p>
        </p:txBody>
      </p:sp>
    </p:spTree>
    <p:extLst>
      <p:ext uri="{BB962C8B-B14F-4D97-AF65-F5344CB8AC3E}">
        <p14:creationId xmlns:p14="http://schemas.microsoft.com/office/powerpoint/2010/main" val="1636442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808" y="1267968"/>
            <a:ext cx="10058400" cy="4050792"/>
          </a:xfrm>
        </p:spPr>
        <p:txBody>
          <a:bodyPr>
            <a:noAutofit/>
          </a:bodyPr>
          <a:lstStyle/>
          <a:p>
            <a:r>
              <a:rPr lang="en-US" sz="2800" dirty="0" smtClean="0"/>
              <a:t>However, trade </a:t>
            </a:r>
            <a:r>
              <a:rPr lang="en-US" sz="2800" dirty="0"/>
              <a:t>and foreign </a:t>
            </a:r>
            <a:r>
              <a:rPr lang="en-US" sz="2800" dirty="0" smtClean="0"/>
              <a:t>investment </a:t>
            </a:r>
            <a:r>
              <a:rPr lang="en-US" sz="2800" dirty="0"/>
              <a:t>reforms resulted in large increases in productivity in the manufacturing sector in Mexico, especially in the machinery and equipment, computing equipment, and </a:t>
            </a:r>
            <a:r>
              <a:rPr lang="en-US" sz="2800" dirty="0" smtClean="0"/>
              <a:t>precision </a:t>
            </a:r>
            <a:r>
              <a:rPr lang="en-US" sz="2800" dirty="0"/>
              <a:t>instruments industries. </a:t>
            </a:r>
            <a:endParaRPr lang="en-US" sz="2800" dirty="0" smtClean="0"/>
          </a:p>
          <a:p>
            <a:r>
              <a:rPr lang="en-US" sz="2800" dirty="0" smtClean="0"/>
              <a:t>This </a:t>
            </a:r>
            <a:r>
              <a:rPr lang="en-US" sz="2800" dirty="0"/>
              <a:t>suggests that the problem in Mexico is lack of </a:t>
            </a:r>
            <a:r>
              <a:rPr lang="en-US" sz="2800" dirty="0" smtClean="0"/>
              <a:t>productivity </a:t>
            </a:r>
            <a:r>
              <a:rPr lang="en-US" sz="2800" dirty="0"/>
              <a:t>growth, not in manufacturing but in the rest of the economy. It further suggests that we should look at lack of competition in other sectors in </a:t>
            </a:r>
            <a:r>
              <a:rPr lang="en-US" sz="2800" dirty="0" smtClean="0"/>
              <a:t>Mexico, such </a:t>
            </a:r>
            <a:r>
              <a:rPr lang="en-US" sz="2800" dirty="0"/>
              <a:t>as petroleum extraction, electricity, telecommunications, and </a:t>
            </a:r>
            <a:r>
              <a:rPr lang="en-US" sz="2800" dirty="0" smtClean="0"/>
              <a:t>transportation for </a:t>
            </a:r>
            <a:r>
              <a:rPr lang="en-US" sz="2800" dirty="0"/>
              <a:t>the factors </a:t>
            </a:r>
            <a:r>
              <a:rPr lang="en-US" sz="2800" dirty="0" smtClean="0"/>
              <a:t>inhibiting </a:t>
            </a:r>
            <a:r>
              <a:rPr lang="en-US" sz="2800" dirty="0"/>
              <a:t>productivity growth. </a:t>
            </a:r>
          </a:p>
        </p:txBody>
      </p:sp>
    </p:spTree>
    <p:extLst>
      <p:ext uri="{BB962C8B-B14F-4D97-AF65-F5344CB8AC3E}">
        <p14:creationId xmlns:p14="http://schemas.microsoft.com/office/powerpoint/2010/main" val="123880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028701"/>
            <a:ext cx="10058400" cy="5414962"/>
          </a:xfrm>
        </p:spPr>
        <p:txBody>
          <a:bodyPr>
            <a:normAutofit/>
          </a:bodyPr>
          <a:lstStyle/>
          <a:p>
            <a:r>
              <a:rPr lang="en-US" sz="3200" dirty="0" smtClean="0"/>
              <a:t>Around the same time, China, another large, less developed country, implemented similar market oriented reforms, started </a:t>
            </a:r>
            <a:r>
              <a:rPr lang="en-US" sz="3200" dirty="0"/>
              <a:t>opening </a:t>
            </a:r>
            <a:r>
              <a:rPr lang="en-US" sz="3200" dirty="0" smtClean="0"/>
              <a:t>itself </a:t>
            </a:r>
            <a:r>
              <a:rPr lang="en-US" sz="3200" dirty="0"/>
              <a:t>to the rest of the </a:t>
            </a:r>
            <a:r>
              <a:rPr lang="en-US" sz="3200" dirty="0" smtClean="0"/>
              <a:t>world.</a:t>
            </a:r>
          </a:p>
          <a:p>
            <a:r>
              <a:rPr lang="en-US" sz="3200" dirty="0" smtClean="0"/>
              <a:t>E.g. joined </a:t>
            </a:r>
            <a:r>
              <a:rPr lang="en-US" sz="3200" dirty="0"/>
              <a:t>the World Trade Organization </a:t>
            </a:r>
            <a:r>
              <a:rPr lang="en-US" sz="3200" dirty="0" smtClean="0"/>
              <a:t>(WTO) in 2001. </a:t>
            </a:r>
          </a:p>
          <a:p>
            <a:r>
              <a:rPr lang="en-US" sz="3200" dirty="0" smtClean="0"/>
              <a:t>However, </a:t>
            </a:r>
            <a:r>
              <a:rPr lang="en-US" sz="3200" dirty="0"/>
              <a:t>Mexico's economic growth since 1985 has been modest, at </a:t>
            </a:r>
            <a:r>
              <a:rPr lang="en-US" sz="3200" dirty="0" smtClean="0"/>
              <a:t>best, compared to China’s rapid growth.</a:t>
            </a:r>
            <a:endParaRPr lang="en-US" sz="3200" dirty="0"/>
          </a:p>
        </p:txBody>
      </p:sp>
    </p:spTree>
    <p:extLst>
      <p:ext uri="{BB962C8B-B14F-4D97-AF65-F5344CB8AC3E}">
        <p14:creationId xmlns:p14="http://schemas.microsoft.com/office/powerpoint/2010/main" val="1537251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guess for China’s growth</a:t>
            </a:r>
            <a:endParaRPr lang="en-US" dirty="0"/>
          </a:p>
        </p:txBody>
      </p:sp>
      <p:sp>
        <p:nvSpPr>
          <p:cNvPr id="3" name="Content Placeholder 2"/>
          <p:cNvSpPr>
            <a:spLocks noGrp="1"/>
          </p:cNvSpPr>
          <p:nvPr>
            <p:ph idx="1"/>
          </p:nvPr>
        </p:nvSpPr>
        <p:spPr/>
        <p:txBody>
          <a:bodyPr>
            <a:normAutofit/>
          </a:bodyPr>
          <a:lstStyle/>
          <a:p>
            <a:r>
              <a:rPr lang="en-US" sz="2800" dirty="0"/>
              <a:t>We could also hypothesize that China has been able to grow because it has a strong </a:t>
            </a:r>
            <a:r>
              <a:rPr lang="en-US" sz="2800" dirty="0" smtClean="0"/>
              <a:t>central </a:t>
            </a:r>
            <a:r>
              <a:rPr lang="en-US" sz="2800" dirty="0"/>
              <a:t>government that has been able to </a:t>
            </a:r>
            <a:r>
              <a:rPr lang="en-US" sz="2800" dirty="0" smtClean="0"/>
              <a:t>overcome </a:t>
            </a:r>
            <a:r>
              <a:rPr lang="en-US" sz="2800" dirty="0"/>
              <a:t>some of the problems associated with poorly functioning markets, while Mexico has not been able to do this. </a:t>
            </a:r>
          </a:p>
        </p:txBody>
      </p:sp>
    </p:spTree>
    <p:extLst>
      <p:ext uri="{BB962C8B-B14F-4D97-AF65-F5344CB8AC3E}">
        <p14:creationId xmlns:p14="http://schemas.microsoft.com/office/powerpoint/2010/main" val="1673271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621792"/>
            <a:ext cx="10058400" cy="1405128"/>
          </a:xfrm>
        </p:spPr>
        <p:txBody>
          <a:bodyPr>
            <a:noAutofit/>
          </a:bodyPr>
          <a:lstStyle/>
          <a:p>
            <a:r>
              <a:rPr lang="en-US" sz="4000" dirty="0"/>
              <a:t>It is worth pointing out two reasons for doubting it: </a:t>
            </a:r>
            <a:br>
              <a:rPr lang="en-US" sz="4000" dirty="0"/>
            </a:br>
            <a:endParaRPr lang="en-US" sz="4000" dirty="0"/>
          </a:p>
        </p:txBody>
      </p:sp>
      <p:sp>
        <p:nvSpPr>
          <p:cNvPr id="3" name="Content Placeholder 2"/>
          <p:cNvSpPr>
            <a:spLocks noGrp="1"/>
          </p:cNvSpPr>
          <p:nvPr>
            <p:ph idx="1"/>
          </p:nvPr>
        </p:nvSpPr>
        <p:spPr>
          <a:xfrm>
            <a:off x="1069848" y="1737360"/>
            <a:ext cx="10058400" cy="4511040"/>
          </a:xfrm>
        </p:spPr>
        <p:txBody>
          <a:bodyPr>
            <a:noAutofit/>
          </a:bodyPr>
          <a:lstStyle/>
          <a:p>
            <a:r>
              <a:rPr lang="en-US" sz="2400" dirty="0" smtClean="0"/>
              <a:t>First</a:t>
            </a:r>
            <a:r>
              <a:rPr lang="en-US" sz="2400" dirty="0"/>
              <a:t>, Mexico became a democracy only in the mid-1990s; previously it had a one-party system </a:t>
            </a:r>
            <a:r>
              <a:rPr lang="en-US" sz="2400" dirty="0" smtClean="0"/>
              <a:t>that </a:t>
            </a:r>
            <a:r>
              <a:rPr lang="en-US" sz="2400" dirty="0"/>
              <a:t>was in many </a:t>
            </a:r>
            <a:r>
              <a:rPr lang="en-US" sz="2400" dirty="0" smtClean="0"/>
              <a:t>ways </a:t>
            </a:r>
            <a:r>
              <a:rPr lang="en-US" sz="2400" dirty="0"/>
              <a:t>as strong and centralized as that in </a:t>
            </a:r>
            <a:r>
              <a:rPr lang="en-US" sz="2400" dirty="0" smtClean="0"/>
              <a:t>China. While </a:t>
            </a:r>
            <a:r>
              <a:rPr lang="en-US" sz="2400" dirty="0"/>
              <a:t>the Mexican government controlled the banking system from 1982 through 1991, </a:t>
            </a:r>
            <a:r>
              <a:rPr lang="en-US" sz="2400" dirty="0" smtClean="0"/>
              <a:t>the </a:t>
            </a:r>
            <a:r>
              <a:rPr lang="en-US" sz="2400" dirty="0"/>
              <a:t>inefficient allocation of credit during this period as a major factor in Mexico's poor economic </a:t>
            </a:r>
            <a:r>
              <a:rPr lang="en-US" sz="2400" dirty="0" smtClean="0"/>
              <a:t>performance. </a:t>
            </a:r>
          </a:p>
          <a:p>
            <a:r>
              <a:rPr lang="en-US" sz="2400" dirty="0" smtClean="0"/>
              <a:t>Second, </a:t>
            </a:r>
            <a:r>
              <a:rPr lang="en-US" sz="2400" dirty="0"/>
              <a:t>until China joined the WTO, the banking system there served mostly to </a:t>
            </a:r>
            <a:r>
              <a:rPr lang="en-US" sz="2400" dirty="0" smtClean="0"/>
              <a:t>funnel </a:t>
            </a:r>
            <a:r>
              <a:rPr lang="en-US" sz="2400" dirty="0"/>
              <a:t>savings into investment in inefficient state-owned enterprises. Allocation of credit by the government seems to have been the major problem in the financial systems in both Mexico and in China, not a remedy for other problems. </a:t>
            </a:r>
          </a:p>
        </p:txBody>
      </p:sp>
    </p:spTree>
    <p:extLst>
      <p:ext uri="{BB962C8B-B14F-4D97-AF65-F5344CB8AC3E}">
        <p14:creationId xmlns:p14="http://schemas.microsoft.com/office/powerpoint/2010/main" val="510510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Proposed Theoretical framework</a:t>
            </a:r>
          </a:p>
        </p:txBody>
      </p:sp>
      <p:sp>
        <p:nvSpPr>
          <p:cNvPr id="3" name="Content Placeholder 2"/>
          <p:cNvSpPr>
            <a:spLocks noGrp="1"/>
          </p:cNvSpPr>
          <p:nvPr>
            <p:ph idx="1"/>
          </p:nvPr>
        </p:nvSpPr>
        <p:spPr>
          <a:xfrm>
            <a:off x="1069848" y="1935671"/>
            <a:ext cx="10058400" cy="4050792"/>
          </a:xfrm>
        </p:spPr>
        <p:txBody>
          <a:bodyPr>
            <a:normAutofit fontScale="92500" lnSpcReduction="20000"/>
          </a:bodyPr>
          <a:lstStyle/>
          <a:p>
            <a:endParaRPr lang="en-US" dirty="0" smtClean="0"/>
          </a:p>
          <a:p>
            <a:r>
              <a:rPr lang="en-US" sz="2800" dirty="0"/>
              <a:t>China is at a lower level of </a:t>
            </a:r>
            <a:r>
              <a:rPr lang="en-US" sz="2800" dirty="0" smtClean="0"/>
              <a:t>development, still at the catch-up period. Mexico already </a:t>
            </a:r>
            <a:r>
              <a:rPr lang="en-US" sz="2800" dirty="0"/>
              <a:t>had this sort of catch-up during the period 1953-81</a:t>
            </a:r>
            <a:r>
              <a:rPr lang="en-US" sz="2800" dirty="0" smtClean="0"/>
              <a:t>.</a:t>
            </a:r>
          </a:p>
          <a:p>
            <a:r>
              <a:rPr lang="en-US" sz="2800" dirty="0" smtClean="0"/>
              <a:t>China’s real GDP is overstated, but Mexico’s </a:t>
            </a:r>
            <a:r>
              <a:rPr lang="en-US" sz="2800" dirty="0"/>
              <a:t>understated. </a:t>
            </a:r>
            <a:r>
              <a:rPr lang="en-US" sz="2800" dirty="0" smtClean="0"/>
              <a:t>Mexico has </a:t>
            </a:r>
            <a:r>
              <a:rPr lang="en-US" sz="2800" dirty="0"/>
              <a:t>reaped substantial benefits from the liberalization</a:t>
            </a:r>
            <a:r>
              <a:rPr lang="en-US" sz="2800" dirty="0" smtClean="0"/>
              <a:t>.</a:t>
            </a:r>
          </a:p>
          <a:p>
            <a:r>
              <a:rPr lang="en-US" sz="2800" dirty="0" smtClean="0"/>
              <a:t>The </a:t>
            </a:r>
            <a:r>
              <a:rPr lang="en-US" sz="2800" dirty="0"/>
              <a:t>problem in Mexico is lack of productivity growth, not in manufacturing but in the rest of the economy. It further suggests that we should look at lack of competition in other sectors in Mexico, such as petroleum extraction, electricity, telecommunications, and transportation for the factors inhibiting productivity growth. </a:t>
            </a:r>
          </a:p>
          <a:p>
            <a:endParaRPr lang="en-US" sz="2800" dirty="0"/>
          </a:p>
          <a:p>
            <a:endParaRPr lang="en-US" sz="2800" dirty="0"/>
          </a:p>
        </p:txBody>
      </p:sp>
    </p:spTree>
    <p:extLst>
      <p:ext uri="{BB962C8B-B14F-4D97-AF65-F5344CB8AC3E}">
        <p14:creationId xmlns:p14="http://schemas.microsoft.com/office/powerpoint/2010/main" val="1634711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Directions for Future </a:t>
            </a:r>
            <a:r>
              <a:rPr lang="en-US" dirty="0" smtClean="0"/>
              <a:t>Research</a:t>
            </a:r>
            <a:endParaRPr lang="en-US" dirty="0"/>
          </a:p>
        </p:txBody>
      </p:sp>
      <p:sp>
        <p:nvSpPr>
          <p:cNvPr id="3" name="Content Placeholder 2"/>
          <p:cNvSpPr>
            <a:spLocks noGrp="1"/>
          </p:cNvSpPr>
          <p:nvPr>
            <p:ph idx="1"/>
          </p:nvPr>
        </p:nvSpPr>
        <p:spPr>
          <a:xfrm>
            <a:off x="1069848" y="1735645"/>
            <a:ext cx="10058400" cy="4050792"/>
          </a:xfrm>
        </p:spPr>
        <p:txBody>
          <a:bodyPr>
            <a:noAutofit/>
          </a:bodyPr>
          <a:lstStyle/>
          <a:p>
            <a:r>
              <a:rPr lang="en-US" sz="2400" dirty="0" smtClean="0"/>
              <a:t>It may be that the predominance of intrafirm trade between Mexico and the United States reduces the incentives toward competition and innovation that would arise from trade and foreign investment reforms.</a:t>
            </a:r>
          </a:p>
          <a:p>
            <a:r>
              <a:rPr lang="en-US" sz="2400" dirty="0"/>
              <a:t>Furthermore, Mexican manufacturing seems to be complementary with U.S. </a:t>
            </a:r>
            <a:r>
              <a:rPr lang="en-US" sz="2400" dirty="0" smtClean="0"/>
              <a:t>manufacturing. While Chinese manufacturing is a substitute for both Mexican and U.S. manufacturing.</a:t>
            </a:r>
          </a:p>
          <a:p>
            <a:r>
              <a:rPr lang="en-US" sz="2400" dirty="0" smtClean="0"/>
              <a:t>The </a:t>
            </a:r>
            <a:r>
              <a:rPr lang="en-US" sz="2400" dirty="0"/>
              <a:t>emergence of China may have reduced the incentives toward innovation in both the United States and </a:t>
            </a:r>
            <a:r>
              <a:rPr lang="en-US" sz="2400" dirty="0" smtClean="0"/>
              <a:t>Mexico.</a:t>
            </a:r>
          </a:p>
          <a:p>
            <a:r>
              <a:rPr lang="en-US" sz="2400" dirty="0"/>
              <a:t>R</a:t>
            </a:r>
            <a:r>
              <a:rPr lang="en-US" sz="2400" dirty="0" smtClean="0"/>
              <a:t>esearchers suggests</a:t>
            </a:r>
            <a:r>
              <a:rPr lang="en-US" sz="2400" dirty="0"/>
              <a:t>, that it is not the </a:t>
            </a:r>
            <a:r>
              <a:rPr lang="en-US" sz="2400" dirty="0" smtClean="0"/>
              <a:t>manufacturing sector, </a:t>
            </a:r>
            <a:r>
              <a:rPr lang="en-US" sz="2400" dirty="0"/>
              <a:t>at least those subsectors most involved in </a:t>
            </a:r>
            <a:r>
              <a:rPr lang="en-US" sz="2400" dirty="0" smtClean="0"/>
              <a:t>trade, that </a:t>
            </a:r>
            <a:r>
              <a:rPr lang="en-US" sz="2400" dirty="0"/>
              <a:t>is responsible for </a:t>
            </a:r>
            <a:r>
              <a:rPr lang="en-US" sz="2400" dirty="0" smtClean="0"/>
              <a:t>Mexico’s </a:t>
            </a:r>
            <a:r>
              <a:rPr lang="en-US" sz="2400" dirty="0"/>
              <a:t>stagnation, but </a:t>
            </a:r>
            <a:r>
              <a:rPr lang="en-US" sz="2400" dirty="0" smtClean="0"/>
              <a:t>others.</a:t>
            </a:r>
            <a:endParaRPr lang="en-US" sz="2400" dirty="0"/>
          </a:p>
        </p:txBody>
      </p:sp>
    </p:spTree>
    <p:extLst>
      <p:ext uri="{BB962C8B-B14F-4D97-AF65-F5344CB8AC3E}">
        <p14:creationId xmlns:p14="http://schemas.microsoft.com/office/powerpoint/2010/main" val="1581476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Directions for Future Research</a:t>
            </a:r>
          </a:p>
        </p:txBody>
      </p:sp>
      <p:sp>
        <p:nvSpPr>
          <p:cNvPr id="3" name="Content Placeholder 2"/>
          <p:cNvSpPr>
            <a:spLocks noGrp="1"/>
          </p:cNvSpPr>
          <p:nvPr>
            <p:ph idx="1"/>
          </p:nvPr>
        </p:nvSpPr>
        <p:spPr/>
        <p:txBody>
          <a:bodyPr>
            <a:normAutofit/>
          </a:bodyPr>
          <a:lstStyle/>
          <a:p>
            <a:r>
              <a:rPr lang="en-US" sz="2800" dirty="0" smtClean="0"/>
              <a:t>Unless China continues to reform, we can expect economic growth there to slow down sharply at some point. It </a:t>
            </a:r>
            <a:r>
              <a:rPr lang="en-US" sz="2800" dirty="0"/>
              <a:t>is an open whether or not this slowdown will occur China is still behind Mexico in terms GDP per working-age </a:t>
            </a:r>
            <a:endParaRPr lang="en-US" sz="2800" dirty="0" smtClean="0"/>
          </a:p>
        </p:txBody>
      </p:sp>
    </p:spTree>
    <p:extLst>
      <p:ext uri="{BB962C8B-B14F-4D97-AF65-F5344CB8AC3E}">
        <p14:creationId xmlns:p14="http://schemas.microsoft.com/office/powerpoint/2010/main" val="1837228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opinion</a:t>
            </a:r>
            <a:endParaRPr lang="en-US" dirty="0"/>
          </a:p>
        </p:txBody>
      </p:sp>
      <p:sp>
        <p:nvSpPr>
          <p:cNvPr id="3" name="Content Placeholder 2"/>
          <p:cNvSpPr>
            <a:spLocks noGrp="1"/>
          </p:cNvSpPr>
          <p:nvPr>
            <p:ph idx="1"/>
          </p:nvPr>
        </p:nvSpPr>
        <p:spPr>
          <a:xfrm>
            <a:off x="1069848" y="1798679"/>
            <a:ext cx="10058400" cy="4050792"/>
          </a:xfrm>
        </p:spPr>
        <p:txBody>
          <a:bodyPr>
            <a:noAutofit/>
          </a:bodyPr>
          <a:lstStyle/>
          <a:p>
            <a:r>
              <a:rPr lang="en-US" sz="2400" dirty="0" smtClean="0"/>
              <a:t>Have an interesting research topic, and asked many inspiring questions</a:t>
            </a:r>
          </a:p>
          <a:p>
            <a:r>
              <a:rPr lang="en-US" sz="2400" dirty="0" smtClean="0"/>
              <a:t>Provided and summarized many related study made by other researchers, a good reference book</a:t>
            </a:r>
          </a:p>
          <a:p>
            <a:r>
              <a:rPr lang="en-US" sz="2400" dirty="0" smtClean="0"/>
              <a:t>However, </a:t>
            </a:r>
            <a:r>
              <a:rPr lang="en-US" sz="2400" dirty="0"/>
              <a:t>t</a:t>
            </a:r>
            <a:r>
              <a:rPr lang="en-US" sz="2400" dirty="0" smtClean="0"/>
              <a:t>here is no any data or numbers to concretely support their proposed framework</a:t>
            </a:r>
          </a:p>
          <a:p>
            <a:r>
              <a:rPr lang="en-US" sz="2400" dirty="0" smtClean="0"/>
              <a:t>In general, it arises readers ‘ interest of the topic, and is a good foundation for future study, but as a study itself, its logic is not clear and conclusion is ambiguous. I believe it needs future detailed study.</a:t>
            </a:r>
            <a:endParaRPr lang="en-US" sz="2400" dirty="0"/>
          </a:p>
        </p:txBody>
      </p:sp>
    </p:spTree>
    <p:extLst>
      <p:ext uri="{BB962C8B-B14F-4D97-AF65-F5344CB8AC3E}">
        <p14:creationId xmlns:p14="http://schemas.microsoft.com/office/powerpoint/2010/main" val="524897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568" y="198120"/>
            <a:ext cx="10058400" cy="1484376"/>
          </a:xfrm>
        </p:spPr>
        <p:txBody>
          <a:bodyPr>
            <a:normAutofit/>
          </a:bodyPr>
          <a:lstStyle/>
          <a:p>
            <a:r>
              <a:rPr lang="en-US" sz="2400" dirty="0"/>
              <a:t>Figure 1 presents data on Mexico's trade in </a:t>
            </a:r>
            <a:r>
              <a:rPr lang="en-US" sz="2400" dirty="0" smtClean="0"/>
              <a:t>goods and services as a percentage of its GDP</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1720" y="1131619"/>
            <a:ext cx="8412480" cy="5280387"/>
          </a:xfrm>
        </p:spPr>
      </p:pic>
    </p:spTree>
    <p:extLst>
      <p:ext uri="{BB962C8B-B14F-4D97-AF65-F5344CB8AC3E}">
        <p14:creationId xmlns:p14="http://schemas.microsoft.com/office/powerpoint/2010/main" val="118242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10312"/>
            <a:ext cx="10058400" cy="1609344"/>
          </a:xfrm>
        </p:spPr>
        <p:txBody>
          <a:bodyPr>
            <a:normAutofit/>
          </a:bodyPr>
          <a:lstStyle/>
          <a:p>
            <a:r>
              <a:rPr lang="en-US" sz="2400" dirty="0"/>
              <a:t>figure 2 presents data on inflows of foreign direct investment (FDI</a:t>
            </a:r>
            <a:r>
              <a:rPr lang="en-US" sz="2400" dirty="0" smtClean="0"/>
              <a:t>)</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8760" y="1164431"/>
            <a:ext cx="8717280" cy="5449593"/>
          </a:xfrm>
        </p:spPr>
      </p:pic>
    </p:spTree>
    <p:extLst>
      <p:ext uri="{BB962C8B-B14F-4D97-AF65-F5344CB8AC3E}">
        <p14:creationId xmlns:p14="http://schemas.microsoft.com/office/powerpoint/2010/main" val="88881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088" y="777240"/>
            <a:ext cx="10058400" cy="5516880"/>
          </a:xfrm>
        </p:spPr>
        <p:txBody>
          <a:bodyPr>
            <a:normAutofit/>
          </a:bodyPr>
          <a:lstStyle/>
          <a:p>
            <a:r>
              <a:rPr lang="en-US" dirty="0" smtClean="0"/>
              <a:t>The question of this paper is: </a:t>
            </a:r>
            <a:br>
              <a:rPr lang="en-US" dirty="0" smtClean="0"/>
            </a:br>
            <a:r>
              <a:rPr lang="en-US" dirty="0" smtClean="0"/>
              <a:t/>
            </a:r>
            <a:br>
              <a:rPr lang="en-US" dirty="0" smtClean="0"/>
            </a:br>
            <a:r>
              <a:rPr lang="en-US" sz="4400" dirty="0" smtClean="0"/>
              <a:t>why </a:t>
            </a:r>
            <a:r>
              <a:rPr lang="en-US" sz="4400" dirty="0"/>
              <a:t>Mexico stagnated after opening itself to trade and foreign investment </a:t>
            </a:r>
            <a:r>
              <a:rPr lang="en-US" sz="4400" dirty="0" smtClean="0"/>
              <a:t>while </a:t>
            </a:r>
            <a:r>
              <a:rPr lang="en-US" sz="4400" dirty="0"/>
              <a:t>China grew </a:t>
            </a:r>
            <a:r>
              <a:rPr lang="en-US" sz="4400" dirty="0" smtClean="0"/>
              <a:t>rapidly.</a:t>
            </a:r>
            <a:br>
              <a:rPr lang="en-US" sz="4400" dirty="0" smtClean="0"/>
            </a:br>
            <a:endParaRPr lang="en-US" sz="4400" dirty="0">
              <a:latin typeface="+mn-lt"/>
            </a:endParaRPr>
          </a:p>
        </p:txBody>
      </p:sp>
    </p:spTree>
    <p:extLst>
      <p:ext uri="{BB962C8B-B14F-4D97-AF65-F5344CB8AC3E}">
        <p14:creationId xmlns:p14="http://schemas.microsoft.com/office/powerpoint/2010/main" val="1490825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of the study</a:t>
            </a:r>
            <a:endParaRPr lang="en-US" dirty="0"/>
          </a:p>
        </p:txBody>
      </p:sp>
      <p:sp>
        <p:nvSpPr>
          <p:cNvPr id="3" name="Content Placeholder 2"/>
          <p:cNvSpPr>
            <a:spLocks noGrp="1"/>
          </p:cNvSpPr>
          <p:nvPr>
            <p:ph idx="1"/>
          </p:nvPr>
        </p:nvSpPr>
        <p:spPr>
          <a:xfrm>
            <a:off x="1069848" y="1847088"/>
            <a:ext cx="10058400" cy="4050792"/>
          </a:xfrm>
        </p:spPr>
        <p:txBody>
          <a:bodyPr>
            <a:noAutofit/>
          </a:bodyPr>
          <a:lstStyle/>
          <a:p>
            <a:r>
              <a:rPr lang="en-US" sz="3200" dirty="0" smtClean="0"/>
              <a:t>1. Figure out the factors impeding </a:t>
            </a:r>
            <a:r>
              <a:rPr lang="en-US" sz="3200" dirty="0"/>
              <a:t>growth in Mexico. For each of these factors, </a:t>
            </a:r>
            <a:r>
              <a:rPr lang="en-US" sz="3200" dirty="0" smtClean="0"/>
              <a:t>they </a:t>
            </a:r>
            <a:r>
              <a:rPr lang="en-US" sz="3200" dirty="0"/>
              <a:t>ask: Does China share this </a:t>
            </a:r>
            <a:r>
              <a:rPr lang="en-US" sz="3200" dirty="0" smtClean="0"/>
              <a:t>characteristic</a:t>
            </a:r>
            <a:r>
              <a:rPr lang="en-US" sz="3200" dirty="0"/>
              <a:t>? And, if so, why has it not impeded growth in </a:t>
            </a:r>
            <a:r>
              <a:rPr lang="en-US" sz="3200" dirty="0" smtClean="0"/>
              <a:t>China?</a:t>
            </a:r>
          </a:p>
          <a:p>
            <a:endParaRPr lang="en-US" sz="3200" dirty="0" smtClean="0"/>
          </a:p>
          <a:p>
            <a:r>
              <a:rPr lang="en-US" sz="3200" dirty="0" smtClean="0"/>
              <a:t>2. Identify factors as </a:t>
            </a:r>
            <a:r>
              <a:rPr lang="en-US" sz="3200" dirty="0"/>
              <a:t>the driving force behind Chinese economic </a:t>
            </a:r>
            <a:r>
              <a:rPr lang="en-US" sz="3200" dirty="0" smtClean="0"/>
              <a:t>growth,</a:t>
            </a:r>
            <a:r>
              <a:rPr lang="en-US" sz="3200" dirty="0"/>
              <a:t> </a:t>
            </a:r>
            <a:r>
              <a:rPr lang="en-US" sz="3200" dirty="0" smtClean="0"/>
              <a:t>and </a:t>
            </a:r>
            <a:r>
              <a:rPr lang="en-US" sz="3200" dirty="0"/>
              <a:t>ask: Why have these factors not been at work in Mexico? </a:t>
            </a:r>
          </a:p>
        </p:txBody>
      </p:sp>
    </p:spTree>
    <p:extLst>
      <p:ext uri="{BB962C8B-B14F-4D97-AF65-F5344CB8AC3E}">
        <p14:creationId xmlns:p14="http://schemas.microsoft.com/office/powerpoint/2010/main" val="69224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 for Gross-country growth regressions</a:t>
            </a:r>
            <a:endParaRPr lang="en-US" dirty="0"/>
          </a:p>
        </p:txBody>
      </p:sp>
      <p:sp>
        <p:nvSpPr>
          <p:cNvPr id="3" name="Content Placeholder 2"/>
          <p:cNvSpPr>
            <a:spLocks noGrp="1"/>
          </p:cNvSpPr>
          <p:nvPr>
            <p:ph idx="1"/>
          </p:nvPr>
        </p:nvSpPr>
        <p:spPr>
          <a:xfrm>
            <a:off x="1069848" y="2093976"/>
            <a:ext cx="10058400" cy="4434840"/>
          </a:xfrm>
        </p:spPr>
        <p:txBody>
          <a:bodyPr>
            <a:normAutofit/>
          </a:bodyPr>
          <a:lstStyle/>
          <a:p>
            <a:r>
              <a:rPr lang="en-US" sz="2800" dirty="0"/>
              <a:t>First, </a:t>
            </a:r>
            <a:r>
              <a:rPr lang="en-US" sz="2800" dirty="0" smtClean="0"/>
              <a:t>the </a:t>
            </a:r>
            <a:r>
              <a:rPr lang="en-US" sz="2800" dirty="0"/>
              <a:t>trade share is not a direct measure of </a:t>
            </a:r>
            <a:r>
              <a:rPr lang="en-US" sz="2800" dirty="0" smtClean="0"/>
              <a:t>openness policy </a:t>
            </a:r>
            <a:r>
              <a:rPr lang="en-US" sz="2800" dirty="0"/>
              <a:t>and </a:t>
            </a:r>
            <a:r>
              <a:rPr lang="en-US" sz="2800" dirty="0" smtClean="0"/>
              <a:t>the </a:t>
            </a:r>
            <a:r>
              <a:rPr lang="en-US" sz="2800" dirty="0"/>
              <a:t>relationship between measures of policies related to openness and growth does not seem to be </a:t>
            </a:r>
            <a:r>
              <a:rPr lang="en-US" sz="2800" dirty="0" smtClean="0"/>
              <a:t>robust, which is problematical.</a:t>
            </a:r>
            <a:endParaRPr lang="en-US" sz="2800" dirty="0"/>
          </a:p>
          <a:p>
            <a:r>
              <a:rPr lang="en-US" sz="2800" dirty="0" smtClean="0"/>
              <a:t>Second, the empirical results of whether well </a:t>
            </a:r>
            <a:r>
              <a:rPr lang="en-US" sz="2800" dirty="0"/>
              <a:t>specified growth regressions need to </a:t>
            </a:r>
            <a:r>
              <a:rPr lang="en-US" sz="2800" dirty="0" smtClean="0"/>
              <a:t>control </a:t>
            </a:r>
            <a:r>
              <a:rPr lang="en-US" sz="2800" dirty="0"/>
              <a:t>for an appropriate measure of country size when studying the impact of </a:t>
            </a:r>
            <a:r>
              <a:rPr lang="en-US" sz="2800" dirty="0" smtClean="0"/>
              <a:t>openness are mixed.</a:t>
            </a:r>
            <a:endParaRPr lang="en-US" sz="2800" dirty="0"/>
          </a:p>
        </p:txBody>
      </p:sp>
    </p:spTree>
    <p:extLst>
      <p:ext uri="{BB962C8B-B14F-4D97-AF65-F5344CB8AC3E}">
        <p14:creationId xmlns:p14="http://schemas.microsoft.com/office/powerpoint/2010/main" val="175430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Cautions </a:t>
            </a:r>
            <a:r>
              <a:rPr lang="en-US" dirty="0" smtClean="0"/>
              <a:t>for Gross-country </a:t>
            </a:r>
            <a:r>
              <a:rPr lang="en-US" dirty="0"/>
              <a:t>growth regressions</a:t>
            </a:r>
          </a:p>
        </p:txBody>
      </p:sp>
      <p:sp>
        <p:nvSpPr>
          <p:cNvPr id="3" name="Content Placeholder 2"/>
          <p:cNvSpPr>
            <a:spLocks noGrp="1"/>
          </p:cNvSpPr>
          <p:nvPr>
            <p:ph idx="1"/>
          </p:nvPr>
        </p:nvSpPr>
        <p:spPr/>
        <p:txBody>
          <a:bodyPr>
            <a:normAutofit/>
          </a:bodyPr>
          <a:lstStyle/>
          <a:p>
            <a:r>
              <a:rPr lang="en-US" sz="2800" dirty="0" smtClean="0"/>
              <a:t>Notable difference between Mexico and China</a:t>
            </a:r>
            <a:endParaRPr lang="en-US" sz="2800" dirty="0"/>
          </a:p>
          <a:p>
            <a:r>
              <a:rPr lang="en-US" sz="2800" dirty="0" smtClean="0"/>
              <a:t>China has </a:t>
            </a:r>
            <a:r>
              <a:rPr lang="en-US" sz="2800" dirty="0"/>
              <a:t>socialist economy </a:t>
            </a:r>
            <a:endParaRPr lang="en-US" sz="2800" dirty="0" smtClean="0"/>
          </a:p>
          <a:p>
            <a:r>
              <a:rPr lang="en-US" sz="2800" dirty="0" smtClean="0"/>
              <a:t>China </a:t>
            </a:r>
            <a:r>
              <a:rPr lang="en-US" sz="2800" dirty="0"/>
              <a:t>has progressively liberalized since 1978, its trading system was still rife with quantitative restrictions at least as of 1994</a:t>
            </a:r>
            <a:r>
              <a:rPr lang="en-US" sz="2800" dirty="0" smtClean="0"/>
              <a:t>.</a:t>
            </a:r>
          </a:p>
          <a:p>
            <a:r>
              <a:rPr lang="en-US" sz="2800" dirty="0" smtClean="0"/>
              <a:t>Mexico </a:t>
            </a:r>
            <a:r>
              <a:rPr lang="en-US" sz="2800" dirty="0"/>
              <a:t>has lower than average tariffs on capital and </a:t>
            </a:r>
            <a:r>
              <a:rPr lang="en-US" sz="2800" dirty="0" smtClean="0"/>
              <a:t>intermediate </a:t>
            </a:r>
            <a:r>
              <a:rPr lang="en-US" sz="2800" dirty="0"/>
              <a:t>goods and China has higher than </a:t>
            </a:r>
            <a:r>
              <a:rPr lang="en-US" sz="2800" dirty="0" smtClean="0"/>
              <a:t>average </a:t>
            </a:r>
            <a:r>
              <a:rPr lang="en-US" sz="2800" dirty="0"/>
              <a:t>tariffs.</a:t>
            </a:r>
          </a:p>
        </p:txBody>
      </p:sp>
    </p:spTree>
    <p:extLst>
      <p:ext uri="{BB962C8B-B14F-4D97-AF65-F5344CB8AC3E}">
        <p14:creationId xmlns:p14="http://schemas.microsoft.com/office/powerpoint/2010/main" val="6083743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400</TotalTime>
  <Words>1868</Words>
  <Application>Microsoft Macintosh PowerPoint</Application>
  <PresentationFormat>Widescreen</PresentationFormat>
  <Paragraphs>104</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Calibri</vt:lpstr>
      <vt:lpstr>Code</vt:lpstr>
      <vt:lpstr>Rockwell</vt:lpstr>
      <vt:lpstr>Rockwell Condensed</vt:lpstr>
      <vt:lpstr>Rockwell Extra Bold</vt:lpstr>
      <vt:lpstr>Wingdings</vt:lpstr>
      <vt:lpstr>Wood Type</vt:lpstr>
      <vt:lpstr>Why have economic reforms in Mexico not generated growth?</vt:lpstr>
      <vt:lpstr>Background</vt:lpstr>
      <vt:lpstr>PowerPoint Presentation</vt:lpstr>
      <vt:lpstr>Figure 1 presents data on Mexico's trade in goods and services as a percentage of its GDP</vt:lpstr>
      <vt:lpstr>figure 2 presents data on inflows of foreign direct investment (FDI)</vt:lpstr>
      <vt:lpstr>The question of this paper is:   why Mexico stagnated after opening itself to trade and foreign investment while China grew rapidly. </vt:lpstr>
      <vt:lpstr>Logic of the study</vt:lpstr>
      <vt:lpstr>Cautions for Gross-country growth regressions</vt:lpstr>
      <vt:lpstr>Cautions for Gross-country growth regressions</vt:lpstr>
      <vt:lpstr>Gains from Trade and Real GDP </vt:lpstr>
      <vt:lpstr>The percentage deviation of real GDI from real GDP for Mexico and China</vt:lpstr>
      <vt:lpstr>Gains from the Terms of trade</vt:lpstr>
      <vt:lpstr>Gains from new varieties</vt:lpstr>
      <vt:lpstr>PowerPoint Presentation</vt:lpstr>
      <vt:lpstr>Gains from trade and real gdp</vt:lpstr>
      <vt:lpstr>Studies of Mexico's Stagnation </vt:lpstr>
      <vt:lpstr>inefficient financial system</vt:lpstr>
      <vt:lpstr>Lack of contract enforcement </vt:lpstr>
      <vt:lpstr>A rigid labor market</vt:lpstr>
      <vt:lpstr>PowerPoint Presentation</vt:lpstr>
      <vt:lpstr>PowerPoint Presentation</vt:lpstr>
      <vt:lpstr>PowerPoint Presentation</vt:lpstr>
      <vt:lpstr>Studies of Chinas Fast Growth</vt:lpstr>
      <vt:lpstr>PowerPoint Presentation</vt:lpstr>
      <vt:lpstr>PowerPoint Presentation</vt:lpstr>
      <vt:lpstr>PowerPoint Presentation</vt:lpstr>
      <vt:lpstr>PowerPoint Presentation</vt:lpstr>
      <vt:lpstr>Studies of Chinas Fast Growth </vt:lpstr>
      <vt:lpstr>PowerPoint Presentation</vt:lpstr>
      <vt:lpstr>Another guess for China’s growth</vt:lpstr>
      <vt:lpstr>It is worth pointing out two reasons for doubting it:  </vt:lpstr>
      <vt:lpstr>a Proposed Theoretical framework</vt:lpstr>
      <vt:lpstr>Directions for Future Research</vt:lpstr>
      <vt:lpstr>Directions for Future Research</vt:lpstr>
      <vt:lpstr>My opinion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Have Economic Reforms in Mexico Not Generated Growth?   Why Have Economic Reforms in Mexico Not Generated Growth?</dc:title>
  <dc:creator>Microsoft Office User</dc:creator>
  <cp:lastModifiedBy>Microsoft Office User</cp:lastModifiedBy>
  <cp:revision>59</cp:revision>
  <dcterms:created xsi:type="dcterms:W3CDTF">2016-09-20T03:46:21Z</dcterms:created>
  <dcterms:modified xsi:type="dcterms:W3CDTF">2016-09-20T21:09:54Z</dcterms:modified>
</cp:coreProperties>
</file>