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58"/>
  </p:notesMasterIdLst>
  <p:handoutMasterIdLst>
    <p:handoutMasterId r:id="rId59"/>
  </p:handoutMasterIdLst>
  <p:sldIdLst>
    <p:sldId id="383" r:id="rId2"/>
    <p:sldId id="441" r:id="rId3"/>
    <p:sldId id="502" r:id="rId4"/>
    <p:sldId id="514" r:id="rId5"/>
    <p:sldId id="522" r:id="rId6"/>
    <p:sldId id="547" r:id="rId7"/>
    <p:sldId id="548" r:id="rId8"/>
    <p:sldId id="549" r:id="rId9"/>
    <p:sldId id="540" r:id="rId10"/>
    <p:sldId id="544" r:id="rId11"/>
    <p:sldId id="545" r:id="rId12"/>
    <p:sldId id="546" r:id="rId13"/>
    <p:sldId id="550" r:id="rId14"/>
    <p:sldId id="551" r:id="rId15"/>
    <p:sldId id="552" r:id="rId16"/>
    <p:sldId id="553" r:id="rId17"/>
    <p:sldId id="554" r:id="rId18"/>
    <p:sldId id="558" r:id="rId19"/>
    <p:sldId id="557" r:id="rId20"/>
    <p:sldId id="555" r:id="rId21"/>
    <p:sldId id="556" r:id="rId22"/>
    <p:sldId id="559" r:id="rId23"/>
    <p:sldId id="560" r:id="rId24"/>
    <p:sldId id="562" r:id="rId25"/>
    <p:sldId id="561" r:id="rId26"/>
    <p:sldId id="563" r:id="rId27"/>
    <p:sldId id="564" r:id="rId28"/>
    <p:sldId id="565" r:id="rId29"/>
    <p:sldId id="566" r:id="rId30"/>
    <p:sldId id="567" r:id="rId31"/>
    <p:sldId id="568" r:id="rId32"/>
    <p:sldId id="569" r:id="rId33"/>
    <p:sldId id="570" r:id="rId34"/>
    <p:sldId id="526" r:id="rId35"/>
    <p:sldId id="510" r:id="rId36"/>
    <p:sldId id="443" r:id="rId37"/>
    <p:sldId id="523" r:id="rId38"/>
    <p:sldId id="524" r:id="rId39"/>
    <p:sldId id="525" r:id="rId40"/>
    <p:sldId id="527" r:id="rId41"/>
    <p:sldId id="529" r:id="rId42"/>
    <p:sldId id="439" r:id="rId43"/>
    <p:sldId id="530" r:id="rId44"/>
    <p:sldId id="531" r:id="rId45"/>
    <p:sldId id="532" r:id="rId46"/>
    <p:sldId id="533" r:id="rId47"/>
    <p:sldId id="534" r:id="rId48"/>
    <p:sldId id="535" r:id="rId49"/>
    <p:sldId id="536" r:id="rId50"/>
    <p:sldId id="537" r:id="rId51"/>
    <p:sldId id="538" r:id="rId52"/>
    <p:sldId id="539" r:id="rId53"/>
    <p:sldId id="543" r:id="rId54"/>
    <p:sldId id="542" r:id="rId55"/>
    <p:sldId id="541" r:id="rId56"/>
    <p:sldId id="460"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206" autoAdjust="0"/>
  </p:normalViewPr>
  <p:slideViewPr>
    <p:cSldViewPr>
      <p:cViewPr varScale="1">
        <p:scale>
          <a:sx n="88" d="100"/>
          <a:sy n="88" d="100"/>
        </p:scale>
        <p:origin x="1449" y="51"/>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1"/>
            <a:ext cx="3038145" cy="464205"/>
          </a:xfrm>
          <a:prstGeom prst="rect">
            <a:avLst/>
          </a:prstGeom>
        </p:spPr>
        <p:txBody>
          <a:bodyPr vert="horz" lIns="88139" tIns="44070" rIns="88139" bIns="44070" rtlCol="0"/>
          <a:lstStyle>
            <a:lvl1pPr algn="r">
              <a:defRPr sz="1200"/>
            </a:lvl1pPr>
          </a:lstStyle>
          <a:p>
            <a:fld id="{098ECC1D-D692-4780-ADAC-016B98286912}" type="datetimeFigureOut">
              <a:rPr lang="en-US" smtClean="0"/>
              <a:t>9/20/2016</a:t>
            </a:fld>
            <a:endParaRPr lang="en-US"/>
          </a:p>
        </p:txBody>
      </p:sp>
      <p:sp>
        <p:nvSpPr>
          <p:cNvPr id="4" name="Footer Placeholder 3"/>
          <p:cNvSpPr>
            <a:spLocks noGrp="1"/>
          </p:cNvSpPr>
          <p:nvPr>
            <p:ph type="ftr" sz="quarter" idx="2"/>
          </p:nvPr>
        </p:nvSpPr>
        <p:spPr>
          <a:xfrm>
            <a:off x="0" y="8830659"/>
            <a:ext cx="3038145" cy="464205"/>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9"/>
            <a:ext cx="3038145" cy="464205"/>
          </a:xfrm>
          <a:prstGeom prst="rect">
            <a:avLst/>
          </a:prstGeom>
        </p:spPr>
        <p:txBody>
          <a:bodyPr vert="horz" lIns="88139" tIns="44070" rIns="88139" bIns="44070" rtlCol="0" anchor="b"/>
          <a:lstStyle>
            <a:lvl1pPr algn="r">
              <a:defRPr sz="1200"/>
            </a:lvl1pPr>
          </a:lstStyle>
          <a:p>
            <a:fld id="{FF6F1805-700F-4814-AACE-AA72B82E79DD}" type="slidenum">
              <a:rPr lang="en-US" smtClean="0"/>
              <a:t>‹#›</a:t>
            </a:fld>
            <a:endParaRPr lang="en-US"/>
          </a:p>
        </p:txBody>
      </p:sp>
    </p:spTree>
    <p:extLst>
      <p:ext uri="{BB962C8B-B14F-4D97-AF65-F5344CB8AC3E}">
        <p14:creationId xmlns:p14="http://schemas.microsoft.com/office/powerpoint/2010/main" val="15643869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DCFD9B7D-F96D-4A32-934A-BDFDCC11C3CD}" type="datetimeFigureOut">
              <a:rPr lang="en-US" smtClean="0"/>
              <a:pPr/>
              <a:t>9/20/2016</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22871CB1-8E0D-4821-82AC-9D0F82F2C00C}" type="slidenum">
              <a:rPr lang="en-US" smtClean="0"/>
              <a:pPr/>
              <a:t>‹#›</a:t>
            </a:fld>
            <a:endParaRPr lang="en-US"/>
          </a:p>
        </p:txBody>
      </p:sp>
    </p:spTree>
    <p:extLst>
      <p:ext uri="{BB962C8B-B14F-4D97-AF65-F5344CB8AC3E}">
        <p14:creationId xmlns:p14="http://schemas.microsoft.com/office/powerpoint/2010/main" val="753636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2871CB1-8E0D-4821-82AC-9D0F82F2C00C}" type="slidenum">
              <a:rPr lang="en-US" smtClean="0"/>
              <a:pPr/>
              <a:t>1</a:t>
            </a:fld>
            <a:endParaRPr lang="en-US"/>
          </a:p>
        </p:txBody>
      </p:sp>
    </p:spTree>
    <p:extLst>
      <p:ext uri="{BB962C8B-B14F-4D97-AF65-F5344CB8AC3E}">
        <p14:creationId xmlns:p14="http://schemas.microsoft.com/office/powerpoint/2010/main" val="2283901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10</a:t>
            </a:fld>
            <a:endParaRPr lang="en-US"/>
          </a:p>
        </p:txBody>
      </p:sp>
    </p:spTree>
    <p:extLst>
      <p:ext uri="{BB962C8B-B14F-4D97-AF65-F5344CB8AC3E}">
        <p14:creationId xmlns:p14="http://schemas.microsoft.com/office/powerpoint/2010/main" val="2168423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11</a:t>
            </a:fld>
            <a:endParaRPr lang="en-US"/>
          </a:p>
        </p:txBody>
      </p:sp>
    </p:spTree>
    <p:extLst>
      <p:ext uri="{BB962C8B-B14F-4D97-AF65-F5344CB8AC3E}">
        <p14:creationId xmlns:p14="http://schemas.microsoft.com/office/powerpoint/2010/main" val="28808945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12</a:t>
            </a:fld>
            <a:endParaRPr lang="en-US"/>
          </a:p>
        </p:txBody>
      </p:sp>
    </p:spTree>
    <p:extLst>
      <p:ext uri="{BB962C8B-B14F-4D97-AF65-F5344CB8AC3E}">
        <p14:creationId xmlns:p14="http://schemas.microsoft.com/office/powerpoint/2010/main" val="31139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13</a:t>
            </a:fld>
            <a:endParaRPr lang="en-US"/>
          </a:p>
        </p:txBody>
      </p:sp>
    </p:spTree>
    <p:extLst>
      <p:ext uri="{BB962C8B-B14F-4D97-AF65-F5344CB8AC3E}">
        <p14:creationId xmlns:p14="http://schemas.microsoft.com/office/powerpoint/2010/main" val="217776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14</a:t>
            </a:fld>
            <a:endParaRPr lang="en-US"/>
          </a:p>
        </p:txBody>
      </p:sp>
    </p:spTree>
    <p:extLst>
      <p:ext uri="{BB962C8B-B14F-4D97-AF65-F5344CB8AC3E}">
        <p14:creationId xmlns:p14="http://schemas.microsoft.com/office/powerpoint/2010/main" val="38965040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15</a:t>
            </a:fld>
            <a:endParaRPr lang="en-US"/>
          </a:p>
        </p:txBody>
      </p:sp>
    </p:spTree>
    <p:extLst>
      <p:ext uri="{BB962C8B-B14F-4D97-AF65-F5344CB8AC3E}">
        <p14:creationId xmlns:p14="http://schemas.microsoft.com/office/powerpoint/2010/main" val="2874397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16</a:t>
            </a:fld>
            <a:endParaRPr lang="en-US"/>
          </a:p>
        </p:txBody>
      </p:sp>
    </p:spTree>
    <p:extLst>
      <p:ext uri="{BB962C8B-B14F-4D97-AF65-F5344CB8AC3E}">
        <p14:creationId xmlns:p14="http://schemas.microsoft.com/office/powerpoint/2010/main" val="2108445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17</a:t>
            </a:fld>
            <a:endParaRPr lang="en-US"/>
          </a:p>
        </p:txBody>
      </p:sp>
    </p:spTree>
    <p:extLst>
      <p:ext uri="{BB962C8B-B14F-4D97-AF65-F5344CB8AC3E}">
        <p14:creationId xmlns:p14="http://schemas.microsoft.com/office/powerpoint/2010/main" val="3762851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18</a:t>
            </a:fld>
            <a:endParaRPr lang="en-US"/>
          </a:p>
        </p:txBody>
      </p:sp>
    </p:spTree>
    <p:extLst>
      <p:ext uri="{BB962C8B-B14F-4D97-AF65-F5344CB8AC3E}">
        <p14:creationId xmlns:p14="http://schemas.microsoft.com/office/powerpoint/2010/main" val="318041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19</a:t>
            </a:fld>
            <a:endParaRPr lang="en-US"/>
          </a:p>
        </p:txBody>
      </p:sp>
    </p:spTree>
    <p:extLst>
      <p:ext uri="{BB962C8B-B14F-4D97-AF65-F5344CB8AC3E}">
        <p14:creationId xmlns:p14="http://schemas.microsoft.com/office/powerpoint/2010/main" val="1014337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a:t>
            </a:fld>
            <a:endParaRPr lang="en-US"/>
          </a:p>
        </p:txBody>
      </p:sp>
    </p:spTree>
    <p:extLst>
      <p:ext uri="{BB962C8B-B14F-4D97-AF65-F5344CB8AC3E}">
        <p14:creationId xmlns:p14="http://schemas.microsoft.com/office/powerpoint/2010/main" val="5119454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20</a:t>
            </a:fld>
            <a:endParaRPr lang="en-US"/>
          </a:p>
        </p:txBody>
      </p:sp>
    </p:spTree>
    <p:extLst>
      <p:ext uri="{BB962C8B-B14F-4D97-AF65-F5344CB8AC3E}">
        <p14:creationId xmlns:p14="http://schemas.microsoft.com/office/powerpoint/2010/main" val="3363214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21</a:t>
            </a:fld>
            <a:endParaRPr lang="en-US"/>
          </a:p>
        </p:txBody>
      </p:sp>
    </p:spTree>
    <p:extLst>
      <p:ext uri="{BB962C8B-B14F-4D97-AF65-F5344CB8AC3E}">
        <p14:creationId xmlns:p14="http://schemas.microsoft.com/office/powerpoint/2010/main" val="2641547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22</a:t>
            </a:fld>
            <a:endParaRPr lang="en-US"/>
          </a:p>
        </p:txBody>
      </p:sp>
    </p:spTree>
    <p:extLst>
      <p:ext uri="{BB962C8B-B14F-4D97-AF65-F5344CB8AC3E}">
        <p14:creationId xmlns:p14="http://schemas.microsoft.com/office/powerpoint/2010/main" val="8806208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23</a:t>
            </a:fld>
            <a:endParaRPr lang="en-US"/>
          </a:p>
        </p:txBody>
      </p:sp>
    </p:spTree>
    <p:extLst>
      <p:ext uri="{BB962C8B-B14F-4D97-AF65-F5344CB8AC3E}">
        <p14:creationId xmlns:p14="http://schemas.microsoft.com/office/powerpoint/2010/main" val="35325915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24</a:t>
            </a:fld>
            <a:endParaRPr lang="en-US"/>
          </a:p>
        </p:txBody>
      </p:sp>
    </p:spTree>
    <p:extLst>
      <p:ext uri="{BB962C8B-B14F-4D97-AF65-F5344CB8AC3E}">
        <p14:creationId xmlns:p14="http://schemas.microsoft.com/office/powerpoint/2010/main" val="404044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25</a:t>
            </a:fld>
            <a:endParaRPr lang="en-US"/>
          </a:p>
        </p:txBody>
      </p:sp>
    </p:spTree>
    <p:extLst>
      <p:ext uri="{BB962C8B-B14F-4D97-AF65-F5344CB8AC3E}">
        <p14:creationId xmlns:p14="http://schemas.microsoft.com/office/powerpoint/2010/main" val="40189332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26</a:t>
            </a:fld>
            <a:endParaRPr lang="en-US"/>
          </a:p>
        </p:txBody>
      </p:sp>
    </p:spTree>
    <p:extLst>
      <p:ext uri="{BB962C8B-B14F-4D97-AF65-F5344CB8AC3E}">
        <p14:creationId xmlns:p14="http://schemas.microsoft.com/office/powerpoint/2010/main" val="3839856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1CB1-8E0D-4821-82AC-9D0F82F2C00C}" type="slidenum">
              <a:rPr lang="en-US" smtClean="0"/>
              <a:pPr/>
              <a:t>27</a:t>
            </a:fld>
            <a:endParaRPr lang="en-US"/>
          </a:p>
        </p:txBody>
      </p:sp>
    </p:spTree>
    <p:extLst>
      <p:ext uri="{BB962C8B-B14F-4D97-AF65-F5344CB8AC3E}">
        <p14:creationId xmlns:p14="http://schemas.microsoft.com/office/powerpoint/2010/main" val="247573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28</a:t>
            </a:fld>
            <a:endParaRPr lang="en-US"/>
          </a:p>
        </p:txBody>
      </p:sp>
    </p:spTree>
    <p:extLst>
      <p:ext uri="{BB962C8B-B14F-4D97-AF65-F5344CB8AC3E}">
        <p14:creationId xmlns:p14="http://schemas.microsoft.com/office/powerpoint/2010/main" val="23253201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29</a:t>
            </a:fld>
            <a:endParaRPr lang="en-US"/>
          </a:p>
        </p:txBody>
      </p:sp>
    </p:spTree>
    <p:extLst>
      <p:ext uri="{BB962C8B-B14F-4D97-AF65-F5344CB8AC3E}">
        <p14:creationId xmlns:p14="http://schemas.microsoft.com/office/powerpoint/2010/main" val="1029627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a:t>
            </a:fld>
            <a:endParaRPr lang="en-US"/>
          </a:p>
        </p:txBody>
      </p:sp>
    </p:spTree>
    <p:extLst>
      <p:ext uri="{BB962C8B-B14F-4D97-AF65-F5344CB8AC3E}">
        <p14:creationId xmlns:p14="http://schemas.microsoft.com/office/powerpoint/2010/main" val="30102452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30</a:t>
            </a:fld>
            <a:endParaRPr lang="en-US"/>
          </a:p>
        </p:txBody>
      </p:sp>
    </p:spTree>
    <p:extLst>
      <p:ext uri="{BB962C8B-B14F-4D97-AF65-F5344CB8AC3E}">
        <p14:creationId xmlns:p14="http://schemas.microsoft.com/office/powerpoint/2010/main" val="15622232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31</a:t>
            </a:fld>
            <a:endParaRPr lang="en-US"/>
          </a:p>
        </p:txBody>
      </p:sp>
    </p:spTree>
    <p:extLst>
      <p:ext uri="{BB962C8B-B14F-4D97-AF65-F5344CB8AC3E}">
        <p14:creationId xmlns:p14="http://schemas.microsoft.com/office/powerpoint/2010/main" val="441331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32</a:t>
            </a:fld>
            <a:endParaRPr lang="en-US"/>
          </a:p>
        </p:txBody>
      </p:sp>
    </p:spTree>
    <p:extLst>
      <p:ext uri="{BB962C8B-B14F-4D97-AF65-F5344CB8AC3E}">
        <p14:creationId xmlns:p14="http://schemas.microsoft.com/office/powerpoint/2010/main" val="3470263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33</a:t>
            </a:fld>
            <a:endParaRPr lang="en-US"/>
          </a:p>
        </p:txBody>
      </p:sp>
    </p:spTree>
    <p:extLst>
      <p:ext uri="{BB962C8B-B14F-4D97-AF65-F5344CB8AC3E}">
        <p14:creationId xmlns:p14="http://schemas.microsoft.com/office/powerpoint/2010/main" val="1232869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34</a:t>
            </a:fld>
            <a:endParaRPr lang="en-US"/>
          </a:p>
        </p:txBody>
      </p:sp>
    </p:spTree>
    <p:extLst>
      <p:ext uri="{BB962C8B-B14F-4D97-AF65-F5344CB8AC3E}">
        <p14:creationId xmlns:p14="http://schemas.microsoft.com/office/powerpoint/2010/main" val="3367715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36</a:t>
            </a:fld>
            <a:endParaRPr lang="en-US"/>
          </a:p>
        </p:txBody>
      </p:sp>
    </p:spTree>
    <p:extLst>
      <p:ext uri="{BB962C8B-B14F-4D97-AF65-F5344CB8AC3E}">
        <p14:creationId xmlns:p14="http://schemas.microsoft.com/office/powerpoint/2010/main" val="361804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37</a:t>
            </a:fld>
            <a:endParaRPr lang="en-US"/>
          </a:p>
        </p:txBody>
      </p:sp>
    </p:spTree>
    <p:extLst>
      <p:ext uri="{BB962C8B-B14F-4D97-AF65-F5344CB8AC3E}">
        <p14:creationId xmlns:p14="http://schemas.microsoft.com/office/powerpoint/2010/main" val="37523066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39</a:t>
            </a:fld>
            <a:endParaRPr lang="en-US"/>
          </a:p>
        </p:txBody>
      </p:sp>
    </p:spTree>
    <p:extLst>
      <p:ext uri="{BB962C8B-B14F-4D97-AF65-F5344CB8AC3E}">
        <p14:creationId xmlns:p14="http://schemas.microsoft.com/office/powerpoint/2010/main" val="10535254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40</a:t>
            </a:fld>
            <a:endParaRPr lang="en-US"/>
          </a:p>
        </p:txBody>
      </p:sp>
    </p:spTree>
    <p:extLst>
      <p:ext uri="{BB962C8B-B14F-4D97-AF65-F5344CB8AC3E}">
        <p14:creationId xmlns:p14="http://schemas.microsoft.com/office/powerpoint/2010/main" val="7010058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41</a:t>
            </a:fld>
            <a:endParaRPr lang="en-US"/>
          </a:p>
        </p:txBody>
      </p:sp>
    </p:spTree>
    <p:extLst>
      <p:ext uri="{BB962C8B-B14F-4D97-AF65-F5344CB8AC3E}">
        <p14:creationId xmlns:p14="http://schemas.microsoft.com/office/powerpoint/2010/main" val="2526553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2871CB1-8E0D-4821-82AC-9D0F82F2C00C}" type="slidenum">
              <a:rPr lang="en-US" smtClean="0"/>
              <a:pPr/>
              <a:t>4</a:t>
            </a:fld>
            <a:endParaRPr lang="en-US"/>
          </a:p>
        </p:txBody>
      </p:sp>
    </p:spTree>
    <p:extLst>
      <p:ext uri="{BB962C8B-B14F-4D97-AF65-F5344CB8AC3E}">
        <p14:creationId xmlns:p14="http://schemas.microsoft.com/office/powerpoint/2010/main" val="12364366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42</a:t>
            </a:fld>
            <a:endParaRPr lang="en-US"/>
          </a:p>
        </p:txBody>
      </p:sp>
    </p:spTree>
    <p:extLst>
      <p:ext uri="{BB962C8B-B14F-4D97-AF65-F5344CB8AC3E}">
        <p14:creationId xmlns:p14="http://schemas.microsoft.com/office/powerpoint/2010/main" val="30378124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43</a:t>
            </a:fld>
            <a:endParaRPr lang="en-US"/>
          </a:p>
        </p:txBody>
      </p:sp>
    </p:spTree>
    <p:extLst>
      <p:ext uri="{BB962C8B-B14F-4D97-AF65-F5344CB8AC3E}">
        <p14:creationId xmlns:p14="http://schemas.microsoft.com/office/powerpoint/2010/main" val="7294645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44</a:t>
            </a:fld>
            <a:endParaRPr lang="en-US"/>
          </a:p>
        </p:txBody>
      </p:sp>
    </p:spTree>
    <p:extLst>
      <p:ext uri="{BB962C8B-B14F-4D97-AF65-F5344CB8AC3E}">
        <p14:creationId xmlns:p14="http://schemas.microsoft.com/office/powerpoint/2010/main" val="22854757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45</a:t>
            </a:fld>
            <a:endParaRPr lang="en-US"/>
          </a:p>
        </p:txBody>
      </p:sp>
    </p:spTree>
    <p:extLst>
      <p:ext uri="{BB962C8B-B14F-4D97-AF65-F5344CB8AC3E}">
        <p14:creationId xmlns:p14="http://schemas.microsoft.com/office/powerpoint/2010/main" val="15917721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46</a:t>
            </a:fld>
            <a:endParaRPr lang="en-US"/>
          </a:p>
        </p:txBody>
      </p:sp>
    </p:spTree>
    <p:extLst>
      <p:ext uri="{BB962C8B-B14F-4D97-AF65-F5344CB8AC3E}">
        <p14:creationId xmlns:p14="http://schemas.microsoft.com/office/powerpoint/2010/main" val="10565185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47</a:t>
            </a:fld>
            <a:endParaRPr lang="en-US"/>
          </a:p>
        </p:txBody>
      </p:sp>
    </p:spTree>
    <p:extLst>
      <p:ext uri="{BB962C8B-B14F-4D97-AF65-F5344CB8AC3E}">
        <p14:creationId xmlns:p14="http://schemas.microsoft.com/office/powerpoint/2010/main" val="32556093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48</a:t>
            </a:fld>
            <a:endParaRPr lang="en-US"/>
          </a:p>
        </p:txBody>
      </p:sp>
    </p:spTree>
    <p:extLst>
      <p:ext uri="{BB962C8B-B14F-4D97-AF65-F5344CB8AC3E}">
        <p14:creationId xmlns:p14="http://schemas.microsoft.com/office/powerpoint/2010/main" val="147839511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49</a:t>
            </a:fld>
            <a:endParaRPr lang="en-US"/>
          </a:p>
        </p:txBody>
      </p:sp>
    </p:spTree>
    <p:extLst>
      <p:ext uri="{BB962C8B-B14F-4D97-AF65-F5344CB8AC3E}">
        <p14:creationId xmlns:p14="http://schemas.microsoft.com/office/powerpoint/2010/main" val="29347143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50</a:t>
            </a:fld>
            <a:endParaRPr lang="en-US"/>
          </a:p>
        </p:txBody>
      </p:sp>
    </p:spTree>
    <p:extLst>
      <p:ext uri="{BB962C8B-B14F-4D97-AF65-F5344CB8AC3E}">
        <p14:creationId xmlns:p14="http://schemas.microsoft.com/office/powerpoint/2010/main" val="194817345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51</a:t>
            </a:fld>
            <a:endParaRPr lang="en-US"/>
          </a:p>
        </p:txBody>
      </p:sp>
    </p:spTree>
    <p:extLst>
      <p:ext uri="{BB962C8B-B14F-4D97-AF65-F5344CB8AC3E}">
        <p14:creationId xmlns:p14="http://schemas.microsoft.com/office/powerpoint/2010/main" val="2153550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a:t>
            </a:fld>
            <a:endParaRPr lang="en-US"/>
          </a:p>
        </p:txBody>
      </p:sp>
    </p:spTree>
    <p:extLst>
      <p:ext uri="{BB962C8B-B14F-4D97-AF65-F5344CB8AC3E}">
        <p14:creationId xmlns:p14="http://schemas.microsoft.com/office/powerpoint/2010/main" val="3136540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52</a:t>
            </a:fld>
            <a:endParaRPr lang="en-US"/>
          </a:p>
        </p:txBody>
      </p:sp>
    </p:spTree>
    <p:extLst>
      <p:ext uri="{BB962C8B-B14F-4D97-AF65-F5344CB8AC3E}">
        <p14:creationId xmlns:p14="http://schemas.microsoft.com/office/powerpoint/2010/main" val="292426177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53</a:t>
            </a:fld>
            <a:endParaRPr lang="en-US"/>
          </a:p>
        </p:txBody>
      </p:sp>
    </p:spTree>
    <p:extLst>
      <p:ext uri="{BB962C8B-B14F-4D97-AF65-F5344CB8AC3E}">
        <p14:creationId xmlns:p14="http://schemas.microsoft.com/office/powerpoint/2010/main" val="18983160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54</a:t>
            </a:fld>
            <a:endParaRPr lang="en-US"/>
          </a:p>
        </p:txBody>
      </p:sp>
    </p:spTree>
    <p:extLst>
      <p:ext uri="{BB962C8B-B14F-4D97-AF65-F5344CB8AC3E}">
        <p14:creationId xmlns:p14="http://schemas.microsoft.com/office/powerpoint/2010/main" val="813329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55</a:t>
            </a:fld>
            <a:endParaRPr lang="en-US"/>
          </a:p>
        </p:txBody>
      </p:sp>
    </p:spTree>
    <p:extLst>
      <p:ext uri="{BB962C8B-B14F-4D97-AF65-F5344CB8AC3E}">
        <p14:creationId xmlns:p14="http://schemas.microsoft.com/office/powerpoint/2010/main" val="16906603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56</a:t>
            </a:fld>
            <a:endParaRPr lang="en-US"/>
          </a:p>
        </p:txBody>
      </p:sp>
    </p:spTree>
    <p:extLst>
      <p:ext uri="{BB962C8B-B14F-4D97-AF65-F5344CB8AC3E}">
        <p14:creationId xmlns:p14="http://schemas.microsoft.com/office/powerpoint/2010/main" val="1332828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6</a:t>
            </a:fld>
            <a:endParaRPr lang="en-US"/>
          </a:p>
        </p:txBody>
      </p:sp>
    </p:spTree>
    <p:extLst>
      <p:ext uri="{BB962C8B-B14F-4D97-AF65-F5344CB8AC3E}">
        <p14:creationId xmlns:p14="http://schemas.microsoft.com/office/powerpoint/2010/main" val="25032662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7</a:t>
            </a:fld>
            <a:endParaRPr lang="en-US"/>
          </a:p>
        </p:txBody>
      </p:sp>
    </p:spTree>
    <p:extLst>
      <p:ext uri="{BB962C8B-B14F-4D97-AF65-F5344CB8AC3E}">
        <p14:creationId xmlns:p14="http://schemas.microsoft.com/office/powerpoint/2010/main" val="111956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8</a:t>
            </a:fld>
            <a:endParaRPr lang="en-US"/>
          </a:p>
        </p:txBody>
      </p:sp>
    </p:spTree>
    <p:extLst>
      <p:ext uri="{BB962C8B-B14F-4D97-AF65-F5344CB8AC3E}">
        <p14:creationId xmlns:p14="http://schemas.microsoft.com/office/powerpoint/2010/main" val="1500405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871CB1-8E0D-4821-82AC-9D0F82F2C00C}" type="slidenum">
              <a:rPr lang="en-US" smtClean="0"/>
              <a:pPr/>
              <a:t>9</a:t>
            </a:fld>
            <a:endParaRPr lang="en-US"/>
          </a:p>
        </p:txBody>
      </p:sp>
    </p:spTree>
    <p:extLst>
      <p:ext uri="{BB962C8B-B14F-4D97-AF65-F5344CB8AC3E}">
        <p14:creationId xmlns:p14="http://schemas.microsoft.com/office/powerpoint/2010/main" val="2475940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407E6E-9A67-4C03-AB33-B4A6DCF52800}" type="datetime1">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80D39B-456C-4B81-998F-75D7048074FD}" type="datetime1">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0A0C476-E103-4957-BA76-BDF6CB41F50A}" type="datetime1">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544E21-CF3E-49D7-924D-B7E2260C10B7}" type="datetime1">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17B3D99-0006-4D84-A5B5-DD7B06EE97F4}" type="datetime1">
              <a:rPr lang="en-US" smtClean="0"/>
              <a:t>9/20/2016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C568DB-BB5F-4F31-B807-CF5B445319F7}" type="datetime1">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465910E-D179-4B31-A56B-EF8BEB375BC0}" type="datetime1">
              <a:rPr lang="en-US" smtClean="0"/>
              <a:t>9/20/2016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18E8A2B-8301-49E1-B191-D7FDA4191A41}" type="datetime1">
              <a:rPr lang="en-US" smtClean="0"/>
              <a:t>9/20/2016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5D41D3-5A6B-4660-A8BF-FA0B6F7D6088}" type="datetime1">
              <a:rPr lang="en-US" smtClean="0"/>
              <a:t>9/20/2016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FA0156-487A-4A9F-9DF0-7B607AA0F507}" type="datetime1">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E5276D-39F6-4E43-8A81-BAD0ACB03210}" type="datetime1">
              <a:rPr lang="en-US" smtClean="0"/>
              <a:t>9/20/2016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309A25-D4C6-44EC-953D-E4F130F073F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B76DCE-A08A-4453-A417-B9103B05D034}" type="datetime1">
              <a:rPr lang="en-US" smtClean="0"/>
              <a:t>9/20/2016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309A25-D4C6-44EC-953D-E4F130F073F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063624"/>
            <a:ext cx="8534400" cy="2212976"/>
          </a:xfrm>
        </p:spPr>
        <p:txBody>
          <a:bodyPr>
            <a:normAutofit/>
          </a:bodyPr>
          <a:lstStyle/>
          <a:p>
            <a:r>
              <a:rPr lang="en-US" dirty="0"/>
              <a:t>Topics in Quantitative Finance – </a:t>
            </a:r>
            <a:br>
              <a:rPr lang="en-US" dirty="0"/>
            </a:br>
            <a:r>
              <a:rPr lang="en-US" dirty="0"/>
              <a:t>High Frequency Market Microstructure – Maureen O’Hara</a:t>
            </a:r>
          </a:p>
        </p:txBody>
      </p:sp>
      <p:sp>
        <p:nvSpPr>
          <p:cNvPr id="3" name="Subtitle 2"/>
          <p:cNvSpPr>
            <a:spLocks noGrp="1"/>
          </p:cNvSpPr>
          <p:nvPr>
            <p:ph type="subTitle" idx="1"/>
          </p:nvPr>
        </p:nvSpPr>
        <p:spPr>
          <a:xfrm>
            <a:off x="1300951" y="3606174"/>
            <a:ext cx="7620000" cy="1474451"/>
          </a:xfrm>
          <a:solidFill>
            <a:schemeClr val="bg1"/>
          </a:solidFill>
        </p:spPr>
        <p:txBody>
          <a:bodyPr/>
          <a:lstStyle/>
          <a:p>
            <a:r>
              <a:rPr lang="en-US" dirty="0">
                <a:solidFill>
                  <a:schemeClr val="accent3">
                    <a:lumMod val="50000"/>
                  </a:schemeClr>
                </a:solidFill>
              </a:rPr>
              <a:t>Washington University in St. Louis</a:t>
            </a:r>
          </a:p>
          <a:p>
            <a:r>
              <a:rPr lang="en-US" dirty="0">
                <a:solidFill>
                  <a:schemeClr val="accent3">
                    <a:lumMod val="50000"/>
                  </a:schemeClr>
                </a:solidFill>
              </a:rPr>
              <a:t>		Olin Business School</a:t>
            </a:r>
          </a:p>
        </p:txBody>
      </p:sp>
      <p:cxnSp>
        <p:nvCxnSpPr>
          <p:cNvPr id="7" name="Straight Connector 6"/>
          <p:cNvCxnSpPr/>
          <p:nvPr/>
        </p:nvCxnSpPr>
        <p:spPr>
          <a:xfrm>
            <a:off x="381000" y="9144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81000" y="9890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81000" y="51816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81000" y="51054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1" name="Subtitle 2"/>
          <p:cNvSpPr txBox="1">
            <a:spLocks/>
          </p:cNvSpPr>
          <p:nvPr/>
        </p:nvSpPr>
        <p:spPr>
          <a:xfrm>
            <a:off x="6400800" y="533400"/>
            <a:ext cx="2514600" cy="457200"/>
          </a:xfrm>
          <a:prstGeom prst="rect">
            <a:avLst/>
          </a:prstGeom>
        </p:spPr>
        <p:txBody>
          <a:bodyPr vert="horz" lIns="91440" tIns="45720" rIns="91440" bIns="45720" rtlCol="0">
            <a:normAutofit/>
          </a:bodyPr>
          <a:lstStyle/>
          <a:p>
            <a:pPr algn="r">
              <a:spcBef>
                <a:spcPct val="20000"/>
              </a:spcBef>
              <a:defRPr/>
            </a:pPr>
            <a:r>
              <a:rPr lang="en-US">
                <a:solidFill>
                  <a:schemeClr val="tx1">
                    <a:lumMod val="75000"/>
                    <a:lumOff val="25000"/>
                  </a:schemeClr>
                </a:solidFill>
              </a:rPr>
              <a:t>20-Sep-2016</a:t>
            </a:r>
            <a:endParaRPr kumimoji="0" lang="en-US" i="0" u="none" strike="noStrike" kern="1200" cap="none" spc="0" normalizeH="0" noProof="0" dirty="0">
              <a:ln>
                <a:noFill/>
              </a:ln>
              <a:solidFill>
                <a:schemeClr val="tx1">
                  <a:lumMod val="75000"/>
                  <a:lumOff val="25000"/>
                </a:schemeClr>
              </a:solidFill>
              <a:effectLst/>
              <a:uLnTx/>
              <a:uFillTx/>
              <a:latin typeface="+mn-lt"/>
              <a:ea typeface="+mn-ea"/>
              <a:cs typeface="+mn-cs"/>
            </a:endParaRPr>
          </a:p>
        </p:txBody>
      </p:sp>
      <p:sp>
        <p:nvSpPr>
          <p:cNvPr id="5" name="TextBox 4"/>
          <p:cNvSpPr txBox="1"/>
          <p:nvPr/>
        </p:nvSpPr>
        <p:spPr>
          <a:xfrm>
            <a:off x="5943600" y="5385137"/>
            <a:ext cx="2895600" cy="307777"/>
          </a:xfrm>
          <a:prstGeom prst="rect">
            <a:avLst/>
          </a:prstGeom>
          <a:noFill/>
        </p:spPr>
        <p:txBody>
          <a:bodyPr wrap="square" rtlCol="0">
            <a:spAutoFit/>
          </a:bodyPr>
          <a:lstStyle/>
          <a:p>
            <a:pPr algn="r"/>
            <a:r>
              <a:rPr lang="en-US" sz="1400" dirty="0" err="1"/>
              <a:t>Anand</a:t>
            </a:r>
            <a:r>
              <a:rPr lang="en-US" sz="1400" dirty="0"/>
              <a:t> Ramachandran</a:t>
            </a:r>
          </a:p>
        </p:txBody>
      </p:sp>
      <p:sp>
        <p:nvSpPr>
          <p:cNvPr id="12" name="TextBox 11"/>
          <p:cNvSpPr txBox="1"/>
          <p:nvPr/>
        </p:nvSpPr>
        <p:spPr>
          <a:xfrm>
            <a:off x="381000" y="5231249"/>
            <a:ext cx="5486400" cy="307777"/>
          </a:xfrm>
          <a:prstGeom prst="rect">
            <a:avLst/>
          </a:prstGeom>
          <a:noFill/>
        </p:spPr>
        <p:txBody>
          <a:bodyPr wrap="square" rtlCol="0">
            <a:spAutoFit/>
          </a:bodyPr>
          <a:lstStyle/>
          <a:p>
            <a:r>
              <a:rPr lang="en-US" sz="1400" dirty="0"/>
              <a:t>I would like to thank Prof. Phil Dybvig for valuable guidance</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7334" y="3345845"/>
            <a:ext cx="1676400" cy="1676400"/>
          </a:xfrm>
          <a:prstGeom prst="rect">
            <a:avLst/>
          </a:prstGeom>
        </p:spPr>
      </p:pic>
      <p:sp>
        <p:nvSpPr>
          <p:cNvPr id="14" name="Slide Number Placeholder 13"/>
          <p:cNvSpPr>
            <a:spLocks noGrp="1"/>
          </p:cNvSpPr>
          <p:nvPr>
            <p:ph type="sldNum" sz="quarter" idx="12"/>
          </p:nvPr>
        </p:nvSpPr>
        <p:spPr/>
        <p:txBody>
          <a:bodyPr/>
          <a:lstStyle/>
          <a:p>
            <a:fld id="{19309A25-D4C6-44EC-953D-E4F130F073FF}" type="slidenum">
              <a:rPr lang="en-US" smtClean="0"/>
              <a:pPr/>
              <a:t>1</a:t>
            </a:fld>
            <a:endParaRPr lang="en-US"/>
          </a:p>
        </p:txBody>
      </p:sp>
    </p:spTree>
    <p:extLst>
      <p:ext uri="{BB962C8B-B14F-4D97-AF65-F5344CB8AC3E}">
        <p14:creationId xmlns:p14="http://schemas.microsoft.com/office/powerpoint/2010/main" val="3494704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627" y="929254"/>
            <a:ext cx="9448800" cy="603242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High frequency trading is strategic because it maximizes against market design vs other trader and market makers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Makes other players also strategic, because they need to optimize in market. And the exchanges act strategically as well, opting for new pricing models and market designs to attract (and, in some cases, deter) particular volume to their trading venues.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As a result, trading has changed, the data that emerge from the trading process are consequently altered. New policy guidelines necessary to tackle the market complexities because of High frequency players </a:t>
            </a:r>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HFT Market microstructure - introduction</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10</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977587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High Frequency World</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11</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495660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627" y="929254"/>
            <a:ext cx="9448800" cy="5170646"/>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Regulatory policy changes increased competition that led to the high-frequency era</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In the U.S., Regulation ATS (alternative trading systems; </a:t>
            </a:r>
            <a:r>
              <a:rPr lang="en-US" sz="2800" dirty="0" err="1"/>
              <a:t>Reg</a:t>
            </a:r>
            <a:r>
              <a:rPr lang="en-US" sz="2800" dirty="0"/>
              <a:t> ATS) in 2000 allowed for the entry of a variety of non-exchange com-</a:t>
            </a:r>
            <a:r>
              <a:rPr lang="en-US" sz="2800" dirty="0" err="1"/>
              <a:t>petitors</a:t>
            </a:r>
            <a:r>
              <a:rPr lang="en-US" sz="2800" dirty="0"/>
              <a:t>, while Regulation National Market System (</a:t>
            </a:r>
            <a:r>
              <a:rPr lang="en-US" sz="2800" dirty="0" err="1"/>
              <a:t>Reg</a:t>
            </a:r>
            <a:r>
              <a:rPr lang="en-US" sz="2800" dirty="0"/>
              <a:t> NMS) in 2007 set out a vision of a market composed of multiple trading venues all linked together via rules over access and trade priority</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Highly fragmented U.S. and Europe equity markets –with trading dispersed across a variety of exchanges</a:t>
            </a:r>
          </a:p>
        </p:txBody>
      </p:sp>
      <p:sp>
        <p:nvSpPr>
          <p:cNvPr id="8" name="Title 1"/>
          <p:cNvSpPr txBox="1">
            <a:spLocks/>
          </p:cNvSpPr>
          <p:nvPr/>
        </p:nvSpPr>
        <p:spPr>
          <a:xfrm>
            <a:off x="-2971800" y="-2265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HFT Setting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12</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58921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627" y="929254"/>
            <a:ext cx="9448800" cy="5601533"/>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Fragmentation introduces a variety of complexities into the trading environment. Without a central market, </a:t>
            </a:r>
            <a:r>
              <a:rPr lang="en-US" sz="2800" dirty="0" err="1"/>
              <a:t>tra-ders</a:t>
            </a:r>
            <a:r>
              <a:rPr lang="en-US" sz="2800" dirty="0"/>
              <a:t> need to search for liquidity across many venues and the ability to do so at high speeds is valuable.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Multiple venues executing trades also means that prices need not always be the same, opening the door for arbitrage across markets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Advances in technology allowed this to happen but also exchanges decision to allow (for a fee) some traders to trade faster by co-locating their trading systems at the exchange site</a:t>
            </a:r>
          </a:p>
        </p:txBody>
      </p:sp>
      <p:sp>
        <p:nvSpPr>
          <p:cNvPr id="8" name="Title 1"/>
          <p:cNvSpPr txBox="1">
            <a:spLocks/>
          </p:cNvSpPr>
          <p:nvPr/>
        </p:nvSpPr>
        <p:spPr>
          <a:xfrm>
            <a:off x="-3200400" y="-37345"/>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HFT Setting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892181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627" y="929254"/>
            <a:ext cx="9448800" cy="4739759"/>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The exchanges also offered (for a fee) direct feeds of their trading information, giving high speed traders an ability to see the market with more clarity than traders receiving standard consolidated tape data</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The ability of high frequency traders to enter and cancel orders faster than everyone else also makes it hard to discern where liquidity exists across the </a:t>
            </a:r>
            <a:r>
              <a:rPr lang="en-US" sz="2800" dirty="0" err="1"/>
              <a:t>fragmen</a:t>
            </a:r>
            <a:r>
              <a:rPr lang="en-US" sz="2800" dirty="0"/>
              <a:t>-ted markets. This uncertainty, in turn, creates even more opportunity for high frequency traders to exploit profit-able trading opportunities both within and across markets.</a:t>
            </a: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HFT Setting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14</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11008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High Frequency Traders</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15</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073654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9627" y="929254"/>
            <a:ext cx="9448800" cy="5170646"/>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The two main areas are liquidity provision and arbitrage. Both requires low latency trading infrastructure with reliance on receiving live market data as trades occur.</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Order latencies are measured in milliseconds (one-thousandth of a second), microseconds (one millionth of a second), and in some settings even </a:t>
            </a:r>
            <a:r>
              <a:rPr lang="en-US" sz="2800" dirty="0" err="1"/>
              <a:t>nano</a:t>
            </a:r>
            <a:r>
              <a:rPr lang="en-US" sz="2800" dirty="0"/>
              <a:t>-seconds (one-billionth of a second).</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In a perfect world a market-making strategy would buy the bid and sell the offer all day every day. They would make the small spread and everyone would go home happy. </a:t>
            </a:r>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16</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715454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990600"/>
            <a:ext cx="9563356" cy="4739759"/>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Of course this is the not the case and a market maker will always adjust their prices and size available based on the prevailing price action in the market</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It really is all related to supply and demand. As the old trading saying goes, more buyers than sellers will drive the market higher and the opposite is true as well.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This may seem simplistic, but this is how the price discovery process works. </a:t>
            </a:r>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17</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68665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990600"/>
            <a:ext cx="9563356" cy="603242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Riskless arbitrage is the action of buying and selling the same security on two different venues at the same time. </a:t>
            </a:r>
          </a:p>
          <a:p>
            <a:pPr marL="971550" lvl="1" indent="-285750" defTabSz="801688">
              <a:buFont typeface="Wingdings" panose="05000000000000000000" pitchFamily="2" charset="2"/>
              <a:buChar char="§"/>
            </a:pPr>
            <a:r>
              <a:rPr lang="en-US" sz="2800" dirty="0"/>
              <a:t>An example of a Statistical arbitrage (stat/arb) is the opportunity for stat/arb traders that comes from outside investors who are either accumulating or liquidating a position of stock that is a member of an index. Once that price of the individual stock changes, the correlated index price also has to change. </a:t>
            </a:r>
          </a:p>
          <a:p>
            <a:pPr marL="971550" lvl="1" indent="-285750" defTabSz="801688">
              <a:buFont typeface="Wingdings" panose="05000000000000000000" pitchFamily="2" charset="2"/>
              <a:buChar char="§"/>
            </a:pPr>
            <a:r>
              <a:rPr lang="en-US" sz="2800" dirty="0"/>
              <a:t>Other derivatives such as options or futures of the index also have to update. These opportunities are short lived and competed for by various traders. The competition for such trades is an essential component of how high frequency traders contribute to market efficiencies.</a:t>
            </a:r>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457200" y="-77275"/>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HFTs exploit Arbitrage opportunities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18</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088340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6463308"/>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Holding period distinguishes HFT from other investors and their holding period is in the order of seconds and in the future could be in the order of milliseconds or nanoseconds, but the reality is the holding time is for very small periods of time.</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There will always be an advantage to those who provide liquidity: If they were not there, there would be no market.</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So despite the criticism the new market makers of the electronic trading world will continue to make technology investments and fine tune their algorithms to stay ahead of their competition.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19</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46903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1771"/>
            <a:ext cx="4876800" cy="970417"/>
          </a:xfrm>
        </p:spPr>
        <p:txBody>
          <a:bodyPr>
            <a:normAutofit/>
          </a:bodyPr>
          <a:lstStyle/>
          <a:p>
            <a:r>
              <a:rPr lang="en-US" sz="2800" dirty="0"/>
              <a:t>Agenda</a:t>
            </a:r>
          </a:p>
        </p:txBody>
      </p:sp>
      <p:cxnSp>
        <p:nvCxnSpPr>
          <p:cNvPr id="5" name="Straight Connector 4"/>
          <p:cNvCxnSpPr/>
          <p:nvPr/>
        </p:nvCxnSpPr>
        <p:spPr>
          <a:xfrm>
            <a:off x="457200" y="722926"/>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7"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280130"/>
            <a:ext cx="1447800" cy="431911"/>
          </a:xfrm>
          <a:prstGeom prst="rect">
            <a:avLst/>
          </a:prstGeom>
          <a:noFill/>
          <a:extLst>
            <a:ext uri="{909E8E84-426E-40dd-AFC4-6F175D3DCCD1}">
              <a14:hiddenFill xmlns="" xmlns:a14="http://schemas.microsoft.com/office/drawing/2010/main">
                <a:solidFill>
                  <a:srgbClr val="FFFFFF"/>
                </a:solidFill>
              </a14:hiddenFill>
            </a:ext>
          </a:extLst>
        </p:spPr>
      </p:pic>
      <p:sp>
        <p:nvSpPr>
          <p:cNvPr id="8" name="Title 1"/>
          <p:cNvSpPr txBox="1">
            <a:spLocks/>
          </p:cNvSpPr>
          <p:nvPr/>
        </p:nvSpPr>
        <p:spPr>
          <a:xfrm>
            <a:off x="1752600" y="2496831"/>
            <a:ext cx="822960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lnSpc>
                <a:spcPct val="170000"/>
              </a:lnSpc>
              <a:spcBef>
                <a:spcPts val="600"/>
              </a:spcBef>
              <a:buAutoNum type="arabicPeriod"/>
            </a:pPr>
            <a:endParaRPr lang="en-US" sz="2300" dirty="0"/>
          </a:p>
          <a:p>
            <a:pPr marL="514350" indent="-514350" algn="l">
              <a:lnSpc>
                <a:spcPct val="170000"/>
              </a:lnSpc>
              <a:spcBef>
                <a:spcPts val="600"/>
              </a:spcBef>
              <a:buAutoNum type="arabicPeriod"/>
            </a:pPr>
            <a:r>
              <a:rPr lang="en-US" sz="2300" dirty="0"/>
              <a:t>High Frequency Trading (HFT) Introduction</a:t>
            </a:r>
          </a:p>
          <a:p>
            <a:pPr marL="514350" indent="-514350" algn="l">
              <a:lnSpc>
                <a:spcPct val="170000"/>
              </a:lnSpc>
              <a:spcBef>
                <a:spcPts val="600"/>
              </a:spcBef>
              <a:buAutoNum type="arabicPeriod"/>
            </a:pPr>
            <a:r>
              <a:rPr lang="en-US" sz="2300" dirty="0"/>
              <a:t>HFT Microstructure</a:t>
            </a:r>
          </a:p>
          <a:p>
            <a:pPr marL="514350" indent="-514350" algn="l">
              <a:lnSpc>
                <a:spcPct val="170000"/>
              </a:lnSpc>
              <a:spcBef>
                <a:spcPts val="600"/>
              </a:spcBef>
              <a:buAutoNum type="arabicPeriod"/>
            </a:pPr>
            <a:r>
              <a:rPr lang="en-US" sz="2300" dirty="0"/>
              <a:t>HFT Settings - infrastructure</a:t>
            </a:r>
          </a:p>
          <a:p>
            <a:pPr marL="514350" indent="-514350" algn="l">
              <a:lnSpc>
                <a:spcPct val="170000"/>
              </a:lnSpc>
              <a:spcBef>
                <a:spcPts val="600"/>
              </a:spcBef>
              <a:buAutoNum type="arabicPeriod"/>
            </a:pPr>
            <a:r>
              <a:rPr lang="en-US" altLang="zh-CN" sz="2300" dirty="0"/>
              <a:t>HFT Players</a:t>
            </a:r>
          </a:p>
          <a:p>
            <a:pPr marL="514350" indent="-514350" algn="l">
              <a:lnSpc>
                <a:spcPct val="170000"/>
              </a:lnSpc>
              <a:spcBef>
                <a:spcPts val="600"/>
              </a:spcBef>
              <a:buAutoNum type="arabicPeriod"/>
            </a:pPr>
            <a:r>
              <a:rPr lang="en-US" sz="2300" dirty="0"/>
              <a:t>Microstructure Research – what should be different</a:t>
            </a:r>
          </a:p>
          <a:p>
            <a:pPr marL="514350" indent="-514350" algn="l">
              <a:lnSpc>
                <a:spcPct val="170000"/>
              </a:lnSpc>
              <a:spcBef>
                <a:spcPts val="600"/>
              </a:spcBef>
              <a:buAutoNum type="arabicPeriod"/>
            </a:pPr>
            <a:r>
              <a:rPr lang="en-US" sz="2300" dirty="0"/>
              <a:t>Conclusion</a:t>
            </a:r>
          </a:p>
          <a:p>
            <a:pPr marL="514350" indent="-514350" algn="l">
              <a:lnSpc>
                <a:spcPct val="170000"/>
              </a:lnSpc>
              <a:spcBef>
                <a:spcPts val="600"/>
              </a:spcBef>
              <a:buAutoNum type="arabicPeriod"/>
            </a:pPr>
            <a:r>
              <a:rPr lang="en-US" sz="2300" dirty="0"/>
              <a:t>Opinion</a:t>
            </a:r>
          </a:p>
        </p:txBody>
      </p:sp>
      <p:sp>
        <p:nvSpPr>
          <p:cNvPr id="9" name="Slide Number Placeholder 8"/>
          <p:cNvSpPr>
            <a:spLocks noGrp="1"/>
          </p:cNvSpPr>
          <p:nvPr>
            <p:ph type="sldNum" sz="quarter" idx="12"/>
          </p:nvPr>
        </p:nvSpPr>
        <p:spPr>
          <a:xfrm>
            <a:off x="6781800" y="6553200"/>
            <a:ext cx="2133600" cy="365125"/>
          </a:xfrm>
        </p:spPr>
        <p:txBody>
          <a:bodyPr/>
          <a:lstStyle/>
          <a:p>
            <a:fld id="{19309A25-D4C6-44EC-953D-E4F130F073FF}" type="slidenum">
              <a:rPr lang="en-US" smtClean="0"/>
              <a:pPr/>
              <a:t>2</a:t>
            </a:fld>
            <a:endParaRPr lang="en-US" dirty="0"/>
          </a:p>
        </p:txBody>
      </p:sp>
    </p:spTree>
    <p:extLst>
      <p:ext uri="{BB962C8B-B14F-4D97-AF65-F5344CB8AC3E}">
        <p14:creationId xmlns:p14="http://schemas.microsoft.com/office/powerpoint/2010/main" val="1338375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603242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Most high frequency traders want to be at the front of the queue when an attractive order arrives, and to do so requires paying careful attention to the rules and structure of the market.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At a minimum, this requires maximizing one's trading strategy against a particular market's match-</a:t>
            </a:r>
            <a:r>
              <a:rPr lang="en-US" sz="2800" dirty="0" err="1"/>
              <a:t>ing</a:t>
            </a:r>
            <a:r>
              <a:rPr lang="en-US" sz="2800" dirty="0"/>
              <a:t> engine. The matching engine receives the orders sent to the exchange and determines the priority of execution</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Most exchanges allow multiple latencies when connecting to the exchange’s matching systems. Different priority services provided by exchanges.</a:t>
            </a:r>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20</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477298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3877985"/>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Price-size-time priority favors those willing to trade larger sizes. Priority rues affect the strategies of HFT’s and other traders. HFT Market making enhances market quality by reducing spreads and enhancing informational efficiency</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HFT market making uses historical correlation patterns in price ticks to move liquidity between securities or markets.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21</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36970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5601533"/>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To understand how this is done, consider market making within a market. If statistically an upward price tick in stock A is generally followed by a similar upward price tick in stock B, then a high frequency market maker would want to sell stock A and buy stock B (essentially striving to buy low/ sell high). </a:t>
            </a:r>
          </a:p>
          <a:p>
            <a:pPr marL="971550" lvl="1" indent="-285750" defTabSz="801688">
              <a:buFont typeface="Wingdings" panose="05000000000000000000" pitchFamily="2" charset="2"/>
              <a:buChar char="§"/>
            </a:pPr>
            <a:r>
              <a:rPr lang="en-US" sz="2800" dirty="0"/>
              <a:t>This involves submitting an order at the ask in stock A and at the bid in stock B. The process becomes far more complex when it goes across markets. </a:t>
            </a:r>
          </a:p>
          <a:p>
            <a:pPr marL="971550" lvl="1" indent="-285750" defTabSz="801688">
              <a:buFont typeface="Wingdings" panose="05000000000000000000" pitchFamily="2" charset="2"/>
              <a:buChar char="§"/>
            </a:pPr>
            <a:r>
              <a:rPr lang="en-US" sz="2800" dirty="0"/>
              <a:t> Unlike its traditional counterpart, the high frequency market maker is on only one side of the book in each stock, and there is no commitment to provide liquidity continuously. </a:t>
            </a:r>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High Frequency Traders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22</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23014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603242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This has led to concerns that HFT market making can induce market instability in the guise of periodic illiquidity</a:t>
            </a:r>
          </a:p>
          <a:p>
            <a:pPr marL="685800" lvl="1" defTabSz="801688"/>
            <a:endParaRPr lang="en-US" sz="2800" dirty="0"/>
          </a:p>
          <a:p>
            <a:pPr marL="971550" lvl="1" indent="-285750" defTabSz="801688">
              <a:buFont typeface="Wingdings" panose="05000000000000000000" pitchFamily="2" charset="2"/>
              <a:buChar char="§"/>
            </a:pPr>
            <a:r>
              <a:rPr lang="en-US" sz="2800" dirty="0"/>
              <a:t>Other strategies are more devious such as momentum ignition strategies designed to elicit predict-able price patterns from orders submitted by momentum traders. Yet other strategies exploit latency differences between venues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Some HFT strategies cross the line into unethical behavior. shows how a predatory algorithm can manipulate prices by tricking an agency algorithm (i.e. a broker algorithm implementing customer trades) into bidding against itself. Such a strategy can yield immediate profits. Predatory strategy forbidden under Dodd Frank Wall Street reform</a:t>
            </a:r>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Liquidity &amp; Ethical Concerns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64765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Non-High Frequency Traders (Everyone else)</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24</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809589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4739759"/>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Non-HFT trading is trading by everybody else and it includes both institutions and retail traders. All trading is now fast, with technological improvements originally attaching to HFTs permeating throughout the market place.</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Latencies at broker/dealer firms, the main pathway for everyone else's trading, are now below one millisecond ranging down to 500 micro-second for a market order sent directly to the exchange.</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Everyone Else (EE)</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25</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533536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6894195"/>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Finding, and accessing, liquidity generally requires routing orders to multiple locations, all the while being cognizant of different trading fees, rebates, and access charges in each venue.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Moreover, because trading patterns differ across the day, so, too, do spreads and the price impact of trades, requiring traders to optimize trading temporally as well.</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Add in opportunistic HFTs who spot (and take advantage of) deterministic trading patterns of unsophisticated traders, it is little wonder that EE trading now relies on increasingly sophisticated trading algorithms.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endParaRPr lang="en-US" sz="2800" dirty="0"/>
          </a:p>
        </p:txBody>
      </p:sp>
      <p:sp>
        <p:nvSpPr>
          <p:cNvPr id="8" name="Title 1"/>
          <p:cNvSpPr txBox="1">
            <a:spLocks/>
          </p:cNvSpPr>
          <p:nvPr/>
        </p:nvSpPr>
        <p:spPr>
          <a:xfrm>
            <a:off x="-2057400" y="-110437"/>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Everyone Else (EE)</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26</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837789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6199" y="315232"/>
            <a:ext cx="8839199" cy="609600"/>
          </a:xfrm>
        </p:spPr>
        <p:txBody>
          <a:bodyPr>
            <a:normAutofit fontScale="90000"/>
          </a:bodyPr>
          <a:lstStyle/>
          <a:p>
            <a:pPr algn="l"/>
            <a:br>
              <a:rPr kumimoji="1" lang="en-US" altLang="zh-CN" dirty="0"/>
            </a:br>
            <a:r>
              <a:rPr kumimoji="1" lang="en-US" altLang="zh-CN" sz="2800" dirty="0"/>
              <a:t>Algorithms offered by broker-dealer firm to buy-side client</a:t>
            </a:r>
            <a:br>
              <a:rPr kumimoji="1" lang="en-US" altLang="zh-CN" sz="4000" dirty="0"/>
            </a:br>
            <a:br>
              <a:rPr lang="en-US" baseline="-25000" dirty="0"/>
            </a:br>
            <a:r>
              <a:rPr kumimoji="1" lang="zh-CN" altLang="en-US" dirty="0"/>
              <a:t> </a:t>
            </a:r>
          </a:p>
        </p:txBody>
      </p:sp>
      <p:pic>
        <p:nvPicPr>
          <p:cNvPr id="6"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34245"/>
            <a:ext cx="1447800" cy="45069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a:xfrm>
            <a:off x="162127" y="764337"/>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64008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9309A25-D4C6-44EC-953D-E4F130F073FF}" type="slidenum">
              <a:rPr lang="en-US" smtClean="0"/>
              <a:pPr/>
              <a:t>27</a:t>
            </a:fld>
            <a:endParaRPr lang="en-US"/>
          </a:p>
        </p:txBody>
      </p:sp>
      <p:pic>
        <p:nvPicPr>
          <p:cNvPr id="5" name="Picture 4"/>
          <p:cNvPicPr>
            <a:picLocks noChangeAspect="1"/>
          </p:cNvPicPr>
          <p:nvPr/>
        </p:nvPicPr>
        <p:blipFill>
          <a:blip r:embed="rId4"/>
          <a:stretch>
            <a:fillRect/>
          </a:stretch>
        </p:blipFill>
        <p:spPr>
          <a:xfrm>
            <a:off x="162127" y="1219200"/>
            <a:ext cx="8753273" cy="5035796"/>
          </a:xfrm>
          <a:prstGeom prst="rect">
            <a:avLst/>
          </a:prstGeom>
        </p:spPr>
      </p:pic>
    </p:spTree>
    <p:extLst>
      <p:ext uri="{BB962C8B-B14F-4D97-AF65-F5344CB8AC3E}">
        <p14:creationId xmlns:p14="http://schemas.microsoft.com/office/powerpoint/2010/main" val="851061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5601533"/>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Dilemma over being attractive to HFT versus alienating EE traders has made the market structure evolve with new competitors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End result is both fragmented and extremely fluid. </a:t>
            </a:r>
            <a:r>
              <a:rPr lang="en-US" sz="2800" dirty="0" err="1"/>
              <a:t>Eg</a:t>
            </a:r>
            <a:r>
              <a:rPr lang="en-US" sz="2800" dirty="0"/>
              <a:t>. Island ECN Market orders paid trading fees while limit order received rebates.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Taker-maker pricing strategy allows the notion that certain orders, for example, retail flow, is less toxic Non-High frequency traders jump to the head of the limit order queue by paying the maker fee. In general, taker-maker venues are thought to be less attractive to HFTs</a:t>
            </a:r>
          </a:p>
        </p:txBody>
      </p:sp>
      <p:sp>
        <p:nvSpPr>
          <p:cNvPr id="8" name="Title 1"/>
          <p:cNvSpPr txBox="1">
            <a:spLocks/>
          </p:cNvSpPr>
          <p:nvPr/>
        </p:nvSpPr>
        <p:spPr>
          <a:xfrm>
            <a:off x="-1600200" y="-9955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Exchanges and other markets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28</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6631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5170646"/>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In this program, retail orders are submitted to the exchange by retail member organizations (they cannot be sent by algorithms or any computer methodology) and these orders execute against liquidity provided by </a:t>
            </a:r>
            <a:r>
              <a:rPr lang="en-US" sz="2800" dirty="0" err="1"/>
              <a:t>desig-nated</a:t>
            </a:r>
            <a:r>
              <a:rPr lang="en-US" sz="2800" dirty="0"/>
              <a:t> retail liquidity providers.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An interesting feature of this program is that the retail liquidity providers include high frequency firms such as Citadel Securities, </a:t>
            </a:r>
            <a:r>
              <a:rPr lang="en-US" sz="2800" dirty="0" err="1"/>
              <a:t>Octeg</a:t>
            </a:r>
            <a:r>
              <a:rPr lang="en-US" sz="2800" dirty="0"/>
              <a:t> LLC, </a:t>
            </a:r>
            <a:r>
              <a:rPr lang="en-US" sz="2800" dirty="0" err="1"/>
              <a:t>Tradebot</a:t>
            </a:r>
            <a:r>
              <a:rPr lang="en-US" sz="2800" dirty="0"/>
              <a:t> Systems, Inc., and </a:t>
            </a:r>
            <a:r>
              <a:rPr lang="en-US" sz="2800" dirty="0" err="1"/>
              <a:t>Virtu</a:t>
            </a:r>
            <a:r>
              <a:rPr lang="en-US" sz="2800" dirty="0"/>
              <a:t> Financial BD LLC. Thus, retail orders trade directly with high frequency traders who, in this taker-maker market, pay a fee for interacting with the retail flow.</a:t>
            </a:r>
          </a:p>
        </p:txBody>
      </p:sp>
      <p:sp>
        <p:nvSpPr>
          <p:cNvPr id="8" name="Title 1"/>
          <p:cNvSpPr txBox="1">
            <a:spLocks/>
          </p:cNvSpPr>
          <p:nvPr/>
        </p:nvSpPr>
        <p:spPr>
          <a:xfrm>
            <a:off x="-1600200" y="-9955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Retail Liquidity Providers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29</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94970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985814"/>
            <a:ext cx="9525000" cy="7478970"/>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a:t>
            </a:r>
            <a:r>
              <a:rPr lang="en-US" sz="2800" dirty="0" err="1"/>
              <a:t>Electronification</a:t>
            </a:r>
            <a:r>
              <a:rPr lang="en-US" sz="2800" dirty="0"/>
              <a:t> of the U.S. equity markets </a:t>
            </a:r>
          </a:p>
          <a:p>
            <a:pPr marL="1428750" lvl="2" defTabSz="801688">
              <a:buFont typeface="Wingdings" panose="05000000000000000000" pitchFamily="2" charset="2"/>
              <a:buChar char="§"/>
            </a:pPr>
            <a:r>
              <a:rPr lang="en-US" sz="2800" dirty="0"/>
              <a:t> Launch of Instinet (1969)</a:t>
            </a:r>
          </a:p>
          <a:p>
            <a:pPr marL="1428750" lvl="2" defTabSz="801688">
              <a:buFont typeface="Wingdings" panose="05000000000000000000" pitchFamily="2" charset="2"/>
              <a:buChar char="§"/>
            </a:pPr>
            <a:endParaRPr lang="en-US" sz="2800" dirty="0"/>
          </a:p>
          <a:p>
            <a:pPr marL="971550" lvl="1" defTabSz="801688">
              <a:buFont typeface="Wingdings" panose="05000000000000000000" pitchFamily="2" charset="2"/>
              <a:buChar char="§"/>
            </a:pPr>
            <a:r>
              <a:rPr lang="en-US" sz="2800" dirty="0"/>
              <a:t> Electronic trading in NASDAQ market to provide liquidity</a:t>
            </a:r>
          </a:p>
          <a:p>
            <a:pPr marL="971550" lvl="1" defTabSz="801688"/>
            <a:r>
              <a:rPr lang="en-US" sz="2800" dirty="0"/>
              <a:t> </a:t>
            </a:r>
          </a:p>
          <a:p>
            <a:pPr marL="971550" lvl="1" defTabSz="801688">
              <a:buFont typeface="Wingdings" panose="05000000000000000000" pitchFamily="2" charset="2"/>
              <a:buChar char="§"/>
            </a:pPr>
            <a:r>
              <a:rPr lang="en-US" sz="2800" dirty="0"/>
              <a:t>Small Order Execution System (SOES)</a:t>
            </a:r>
          </a:p>
          <a:p>
            <a:pPr marL="1428750" lvl="2" defTabSz="801688">
              <a:buFont typeface="Wingdings" panose="05000000000000000000" pitchFamily="2" charset="2"/>
              <a:buChar char="§"/>
            </a:pPr>
            <a:r>
              <a:rPr lang="en-US" sz="2800" dirty="0"/>
              <a:t> Price-time priority</a:t>
            </a:r>
          </a:p>
          <a:p>
            <a:pPr marL="1428750" lvl="2" defTabSz="801688">
              <a:buFont typeface="Wingdings" panose="05000000000000000000" pitchFamily="2" charset="2"/>
              <a:buChar char="§"/>
            </a:pPr>
            <a:r>
              <a:rPr lang="en-US" sz="2800" dirty="0"/>
              <a:t> Only 1000 shares; prohibited proprietary orders</a:t>
            </a:r>
          </a:p>
          <a:p>
            <a:pPr marL="971550" lvl="1" defTabSz="801688">
              <a:buFont typeface="Wingdings" panose="05000000000000000000" pitchFamily="2" charset="2"/>
              <a:buChar char="§"/>
            </a:pPr>
            <a:endParaRPr lang="en-US" sz="2800" dirty="0"/>
          </a:p>
          <a:p>
            <a:pPr marL="971550" lvl="1" defTabSz="801688">
              <a:buFont typeface="Wingdings" panose="05000000000000000000" pitchFamily="2" charset="2"/>
              <a:buChar char="§"/>
            </a:pPr>
            <a:r>
              <a:rPr lang="en-US" sz="2800" dirty="0"/>
              <a:t> Order Handling rules of 1997 – Birth of ECN’s</a:t>
            </a:r>
          </a:p>
          <a:p>
            <a:pPr marL="1428750" lvl="2" defTabSz="801688"/>
            <a:r>
              <a:rPr lang="en-US" sz="2800" dirty="0"/>
              <a:t> Foundation for High-Frequency Trading firms</a:t>
            </a:r>
          </a:p>
          <a:p>
            <a:pPr marL="1428750" lvl="2" defTabSz="801688"/>
            <a:endParaRPr lang="en-US" sz="2800" dirty="0"/>
          </a:p>
          <a:p>
            <a:pPr marL="1428750" lvl="2" defTabSz="801688"/>
            <a:endParaRPr lang="en-US" sz="2800" dirty="0"/>
          </a:p>
          <a:p>
            <a:pPr marL="1428750" lvl="2" defTabSz="801688">
              <a:buFont typeface="Wingdings" panose="05000000000000000000" pitchFamily="2" charset="2"/>
              <a:buChar char="§"/>
            </a:pPr>
            <a:endParaRPr lang="en-US" sz="2800" dirty="0"/>
          </a:p>
          <a:p>
            <a:pPr marL="1428750" lvl="2" defTabSz="801688">
              <a:buFont typeface="Wingdings" panose="05000000000000000000" pitchFamily="2" charset="2"/>
              <a:buChar char="§"/>
            </a:pPr>
            <a:endParaRPr lang="en-US" sz="2800" dirty="0"/>
          </a:p>
          <a:p>
            <a:pPr marL="1428750" lvl="2" defTabSz="801688"/>
            <a:endParaRPr lang="en-US" sz="2200" dirty="0"/>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2590800" y="48383"/>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buAutoNum type="arabicPeriod"/>
            </a:pPr>
            <a:r>
              <a:rPr lang="en-US" sz="2800" dirty="0"/>
              <a:t>Background</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81388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Microstructure Research</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30</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0871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95556" y="787634"/>
            <a:ext cx="9563356" cy="5170646"/>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Learning is an important feature in many </a:t>
            </a:r>
            <a:r>
              <a:rPr lang="en-US" sz="2800" dirty="0" err="1"/>
              <a:t>microstruc-ture</a:t>
            </a:r>
            <a:r>
              <a:rPr lang="en-US" sz="2800" dirty="0"/>
              <a:t> models. Microstructure enters by influencing the types of market information traders see and the ease which they can learn from it.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Buy trades are viewed as noisy signals of good news; sell trades are noisy signals of bad news. Traders (and the market) also learn from data such as orders, trade size, volume, time between trades, etc. This linkage between the learning of traders and the efficiency of markets is one of the major contributions of modern microstructure theory.</a:t>
            </a:r>
          </a:p>
        </p:txBody>
      </p:sp>
      <p:sp>
        <p:nvSpPr>
          <p:cNvPr id="8" name="Title 1"/>
          <p:cNvSpPr txBox="1">
            <a:spLocks/>
          </p:cNvSpPr>
          <p:nvPr/>
        </p:nvSpPr>
        <p:spPr>
          <a:xfrm>
            <a:off x="-1600200" y="-9955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Information in HF World</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31</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274058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19356" y="609600"/>
            <a:ext cx="9563356" cy="6463308"/>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In the high frequency world, the basic story remains the same: Traders still have to trade to profit from information, and other traders still try to learn what they know from watching market data.</a:t>
            </a:r>
          </a:p>
          <a:p>
            <a:pPr marL="685800" lvl="1" defTabSz="801688"/>
            <a:endParaRPr lang="en-US" sz="2800" dirty="0"/>
          </a:p>
          <a:p>
            <a:pPr marL="971550" lvl="1" indent="-285750" defTabSz="801688">
              <a:buFont typeface="Wingdings" panose="05000000000000000000" pitchFamily="2" charset="2"/>
              <a:buChar char="§"/>
            </a:pPr>
            <a:r>
              <a:rPr lang="en-US" sz="2800" dirty="0"/>
              <a:t>Algorithmic trading means that trades are not the basic unit of market information – the under-lying orders are. Adverse selection is problematic because what even is underlying information is no longer clear.</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Micro-structure models were always vague, portraying private information as a signal of the underlying asset's true value. But in the high frequency world, it is not clear that information-based trading necessarily relates to </a:t>
            </a:r>
            <a:r>
              <a:rPr lang="en-US" sz="2800" dirty="0" err="1"/>
              <a:t>funda</a:t>
            </a:r>
            <a:r>
              <a:rPr lang="en-US" sz="2800" dirty="0"/>
              <a:t>-mental information.</a:t>
            </a:r>
          </a:p>
        </p:txBody>
      </p:sp>
      <p:sp>
        <p:nvSpPr>
          <p:cNvPr id="8" name="Title 1"/>
          <p:cNvSpPr txBox="1">
            <a:spLocks/>
          </p:cNvSpPr>
          <p:nvPr/>
        </p:nvSpPr>
        <p:spPr>
          <a:xfrm>
            <a:off x="-1600200" y="-9955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Information in HF World</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32</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733652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288886" y="744921"/>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6944" y="6477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41127" y="757700"/>
            <a:ext cx="9563356" cy="5170646"/>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Market is closely interconnected and informed trading has given some advantage to some stakeholders. But overall the market is still informationally efficient.</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Algorithms chop a parent into multiple child orders, and </a:t>
            </a:r>
            <a:r>
              <a:rPr lang="en-US" sz="2800" dirty="0" err="1"/>
              <a:t>and</a:t>
            </a:r>
            <a:r>
              <a:rPr lang="en-US" sz="2800" dirty="0"/>
              <a:t> these child orders (or some portion of them) ultimately turn into actual trades. Unfortunately, neither the market nor the researcher can see these parent orders, and the child orders could have very different properties. For example, child orders are not independent, so trades are not independent either, and sequences of trades become informative</a:t>
            </a:r>
          </a:p>
        </p:txBody>
      </p:sp>
      <p:sp>
        <p:nvSpPr>
          <p:cNvPr id="8" name="Title 1"/>
          <p:cNvSpPr txBox="1">
            <a:spLocks/>
          </p:cNvSpPr>
          <p:nvPr/>
        </p:nvSpPr>
        <p:spPr>
          <a:xfrm>
            <a:off x="-1600200" y="-99552"/>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Information in HF World</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7539309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Market Data</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34</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015025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0158" y="-57450"/>
            <a:ext cx="8749622" cy="865772"/>
          </a:xfrm>
        </p:spPr>
        <p:txBody>
          <a:bodyPr>
            <a:noAutofit/>
          </a:bodyPr>
          <a:lstStyle/>
          <a:p>
            <a:pPr algn="l"/>
            <a:r>
              <a:rPr kumimoji="1" lang="en-US" altLang="zh-CN" sz="2500" dirty="0"/>
              <a:t>(Volume Weighted Avg. Price) Execution Data</a:t>
            </a:r>
            <a:endParaRPr kumimoji="1" lang="zh-CN" altLang="en-US" sz="2500" dirty="0"/>
          </a:p>
        </p:txBody>
      </p:sp>
      <p:pic>
        <p:nvPicPr>
          <p:cNvPr id="5" name="Picture 2" descr="C:\Kandarp\Year 2\Info economics\Presentation\wash 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6600" y="56113"/>
            <a:ext cx="1447800" cy="45069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Connector 8"/>
          <p:cNvCxnSpPr/>
          <p:nvPr/>
        </p:nvCxnSpPr>
        <p:spPr>
          <a:xfrm flipV="1">
            <a:off x="133830" y="553209"/>
            <a:ext cx="8765950" cy="5010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4991" y="6396496"/>
            <a:ext cx="8594981" cy="5927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788059" y="6455767"/>
            <a:ext cx="355941" cy="365125"/>
          </a:xfrm>
        </p:spPr>
        <p:txBody>
          <a:bodyPr/>
          <a:lstStyle/>
          <a:p>
            <a:fld id="{19309A25-D4C6-44EC-953D-E4F130F073FF}" type="slidenum">
              <a:rPr lang="en-US" smtClean="0"/>
              <a:pPr/>
              <a:t>35</a:t>
            </a:fld>
            <a:endParaRPr lang="en-US" dirty="0"/>
          </a:p>
        </p:txBody>
      </p:sp>
      <p:sp>
        <p:nvSpPr>
          <p:cNvPr id="11" name="Rectangle 10"/>
          <p:cNvSpPr/>
          <p:nvPr/>
        </p:nvSpPr>
        <p:spPr>
          <a:xfrm>
            <a:off x="381000" y="802879"/>
            <a:ext cx="8528972" cy="1477328"/>
          </a:xfrm>
          <a:prstGeom prst="rect">
            <a:avLst/>
          </a:prstGeom>
        </p:spPr>
        <p:txBody>
          <a:bodyPr wrap="square">
            <a:spAutoFit/>
          </a:bodyPr>
          <a:lstStyle/>
          <a:p>
            <a:r>
              <a:rPr lang="en-US" dirty="0"/>
              <a:t>Data from a VWAP algorithm executed for ITG buy-side client market orders. </a:t>
            </a:r>
          </a:p>
          <a:p>
            <a:r>
              <a:rPr lang="en-US" dirty="0"/>
              <a:t>All parent orders are market orders and are fully filled and have at least 100 shares.</a:t>
            </a:r>
          </a:p>
          <a:p>
            <a:r>
              <a:rPr lang="en-US" dirty="0"/>
              <a:t>Locked quotes are eliminated in fill aggressiveness and trade statistic calculations. Percentages given are dollar-weighted. </a:t>
            </a:r>
          </a:p>
          <a:p>
            <a:r>
              <a:rPr lang="en-US" dirty="0"/>
              <a:t>The sample period is 2013. Source of the information is ITG. </a:t>
            </a:r>
          </a:p>
        </p:txBody>
      </p:sp>
      <p:pic>
        <p:nvPicPr>
          <p:cNvPr id="12" name="Picture 11"/>
          <p:cNvPicPr>
            <a:picLocks noChangeAspect="1"/>
          </p:cNvPicPr>
          <p:nvPr/>
        </p:nvPicPr>
        <p:blipFill>
          <a:blip r:embed="rId3"/>
          <a:stretch>
            <a:fillRect/>
          </a:stretch>
        </p:blipFill>
        <p:spPr>
          <a:xfrm>
            <a:off x="228599" y="2209800"/>
            <a:ext cx="8915401" cy="4090191"/>
          </a:xfrm>
          <a:prstGeom prst="rect">
            <a:avLst/>
          </a:prstGeom>
        </p:spPr>
      </p:pic>
      <p:sp>
        <p:nvSpPr>
          <p:cNvPr id="14" name="Rounded Rectangle 11"/>
          <p:cNvSpPr/>
          <p:nvPr/>
        </p:nvSpPr>
        <p:spPr>
          <a:xfrm>
            <a:off x="6781800" y="5029201"/>
            <a:ext cx="457200" cy="91440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1"/>
          <p:cNvSpPr/>
          <p:nvPr/>
        </p:nvSpPr>
        <p:spPr>
          <a:xfrm>
            <a:off x="6781800" y="3264184"/>
            <a:ext cx="457200" cy="1095090"/>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1"/>
          <p:cNvSpPr/>
          <p:nvPr/>
        </p:nvSpPr>
        <p:spPr>
          <a:xfrm>
            <a:off x="201384" y="3039861"/>
            <a:ext cx="2819400" cy="20829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1"/>
          <p:cNvSpPr/>
          <p:nvPr/>
        </p:nvSpPr>
        <p:spPr>
          <a:xfrm>
            <a:off x="201384" y="4581096"/>
            <a:ext cx="2819400" cy="20829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1"/>
          <p:cNvSpPr/>
          <p:nvPr/>
        </p:nvSpPr>
        <p:spPr>
          <a:xfrm>
            <a:off x="5715000" y="4789391"/>
            <a:ext cx="2819400" cy="208295"/>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96279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98857" y="732758"/>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371" y="640295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828" y="762000"/>
            <a:ext cx="8966772" cy="6247864"/>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latin typeface="+mj-lt"/>
              </a:rPr>
              <a:t> Shows Transition from parent orders to child orders</a:t>
            </a:r>
          </a:p>
          <a:p>
            <a:pPr marL="514350" defTabSz="801688">
              <a:buFont typeface="Wingdings" panose="05000000000000000000" pitchFamily="2" charset="2"/>
              <a:buChar char="§"/>
            </a:pPr>
            <a:endParaRPr lang="en-US" sz="2200" dirty="0">
              <a:latin typeface="+mj-lt"/>
            </a:endParaRPr>
          </a:p>
          <a:p>
            <a:pPr marL="514350" defTabSz="801688">
              <a:buFont typeface="Wingdings" panose="05000000000000000000" pitchFamily="2" charset="2"/>
              <a:buChar char="§"/>
            </a:pPr>
            <a:r>
              <a:rPr lang="en-US" sz="2200" dirty="0"/>
              <a:t> Algorithm executed 13,468,847 child trades, so on avg. each parent order turned into 55.325 child executions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Vast majority of parent orders executed with passive executions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For massive orders, aggressive trading can exceed passive, but these orders are a miniscule 0.0005% of the total sample</a:t>
            </a:r>
          </a:p>
          <a:p>
            <a:pPr marL="514350" defTabSz="801688"/>
            <a:endParaRPr lang="en-US" sz="2200" dirty="0"/>
          </a:p>
          <a:p>
            <a:pPr marL="514350" defTabSz="801688">
              <a:buFont typeface="Wingdings" panose="05000000000000000000" pitchFamily="2" charset="2"/>
              <a:buChar char="§"/>
            </a:pPr>
            <a:r>
              <a:rPr lang="en-US" sz="2200" dirty="0"/>
              <a:t> Trades participating at low rates (below 5% of volume) cross the spread less than 8% of the time.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As trade intensity picks up, aggressive executions increase, but they remain very low, in part because midpoint executions take on increased importance</a:t>
            </a:r>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322614" y="6256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Execution Data on VWAP Orders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36</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2187272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98857" y="732758"/>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371" y="640295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828" y="762000"/>
            <a:ext cx="8966772" cy="5570756"/>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latin typeface="+mj-lt"/>
              </a:rPr>
              <a:t> Consider for </a:t>
            </a:r>
            <a:r>
              <a:rPr lang="en-US" sz="2200" dirty="0" err="1">
                <a:latin typeface="+mj-lt"/>
              </a:rPr>
              <a:t>eg</a:t>
            </a:r>
            <a:r>
              <a:rPr lang="en-US" sz="2200" dirty="0">
                <a:latin typeface="+mj-lt"/>
              </a:rPr>
              <a:t>. Flash Crash May 9, 2011</a:t>
            </a:r>
          </a:p>
          <a:p>
            <a:pPr marL="514350" defTabSz="801688"/>
            <a:r>
              <a:rPr lang="en-US" sz="2200" dirty="0"/>
              <a:t> </a:t>
            </a:r>
          </a:p>
          <a:p>
            <a:pPr marL="514350" defTabSz="801688">
              <a:buFont typeface="Wingdings" panose="05000000000000000000" pitchFamily="2" charset="2"/>
              <a:buChar char="§"/>
            </a:pPr>
            <a:r>
              <a:rPr lang="en-US" sz="2200" dirty="0"/>
              <a:t>SEC and Commodity Futures Trading Commission identified as a large trader from Waddell &amp; Reed – submitted a sell order @ 2pm which caused market to fall precipitously</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The order involved large number of limit sell orders meaning that this trader was providing liquidity to the market</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With Informed traders, the order imbalance has high relation to price changes and use hidden orders in exchange settings, consistent with more nuance world of trading</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Uninformed traders, the order imbalance has little relation to price changes  </a:t>
            </a:r>
          </a:p>
          <a:p>
            <a:pPr marL="1885950" lvl="3" defTabSz="801688"/>
            <a:endParaRPr lang="en-US" sz="2200" dirty="0">
              <a:latin typeface="+mj-lt"/>
            </a:endParaRPr>
          </a:p>
        </p:txBody>
      </p:sp>
      <p:sp>
        <p:nvSpPr>
          <p:cNvPr id="8" name="Title 1"/>
          <p:cNvSpPr txBox="1">
            <a:spLocks/>
          </p:cNvSpPr>
          <p:nvPr/>
        </p:nvSpPr>
        <p:spPr>
          <a:xfrm>
            <a:off x="-990600" y="0"/>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Trading intentions vs Trading Executions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37</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860658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33830" y="258011"/>
            <a:ext cx="7312707" cy="865772"/>
          </a:xfrm>
        </p:spPr>
        <p:txBody>
          <a:bodyPr>
            <a:noAutofit/>
          </a:bodyPr>
          <a:lstStyle/>
          <a:p>
            <a:pPr algn="l"/>
            <a:r>
              <a:rPr kumimoji="1" lang="en-US" altLang="zh-CN" sz="2500" dirty="0"/>
              <a:t>Relationship between Signed Trade Imbalance vs Spread between High-Low Price over 10-min trading interval (Oct 2010)</a:t>
            </a:r>
            <a:endParaRPr kumimoji="1" lang="zh-CN" altLang="en-US" sz="2500" dirty="0"/>
          </a:p>
        </p:txBody>
      </p:sp>
      <p:pic>
        <p:nvPicPr>
          <p:cNvPr id="5" name="Picture 2" descr="C:\Kandarp\Year 2\Info economics\Presentation\wash u.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8229" y="24476"/>
            <a:ext cx="1447800" cy="450693"/>
          </a:xfrm>
          <a:prstGeom prst="rect">
            <a:avLst/>
          </a:prstGeom>
          <a:noFill/>
          <a:extLst>
            <a:ext uri="{909E8E84-426E-40dd-AFC4-6F175D3DCCD1}">
              <a14:hiddenFill xmlns="" xmlns:a14="http://schemas.microsoft.com/office/drawing/2010/main">
                <a:solidFill>
                  <a:srgbClr val="FFFFFF"/>
                </a:solidFill>
              </a14:hiddenFill>
            </a:ext>
          </a:extLst>
        </p:spPr>
      </p:pic>
      <p:cxnSp>
        <p:nvCxnSpPr>
          <p:cNvPr id="9" name="Straight Connector 8"/>
          <p:cNvCxnSpPr/>
          <p:nvPr/>
        </p:nvCxnSpPr>
        <p:spPr>
          <a:xfrm flipV="1">
            <a:off x="161044" y="516657"/>
            <a:ext cx="8765950" cy="50102"/>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14991" y="6396496"/>
            <a:ext cx="8594981" cy="59271"/>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a:xfrm>
            <a:off x="8788059" y="6455767"/>
            <a:ext cx="355941" cy="365125"/>
          </a:xfrm>
        </p:spPr>
        <p:txBody>
          <a:bodyPr/>
          <a:lstStyle/>
          <a:p>
            <a:fld id="{19309A25-D4C6-44EC-953D-E4F130F073FF}" type="slidenum">
              <a:rPr lang="en-US" smtClean="0"/>
              <a:pPr/>
              <a:t>38</a:t>
            </a:fld>
            <a:endParaRPr lang="en-US" dirty="0"/>
          </a:p>
        </p:txBody>
      </p:sp>
      <p:pic>
        <p:nvPicPr>
          <p:cNvPr id="3" name="Picture 2"/>
          <p:cNvPicPr>
            <a:picLocks noChangeAspect="1"/>
          </p:cNvPicPr>
          <p:nvPr/>
        </p:nvPicPr>
        <p:blipFill>
          <a:blip r:embed="rId3"/>
          <a:stretch>
            <a:fillRect/>
          </a:stretch>
        </p:blipFill>
        <p:spPr>
          <a:xfrm>
            <a:off x="314991" y="1262317"/>
            <a:ext cx="8676609" cy="5051204"/>
          </a:xfrm>
          <a:prstGeom prst="rect">
            <a:avLst/>
          </a:prstGeom>
        </p:spPr>
      </p:pic>
      <p:sp>
        <p:nvSpPr>
          <p:cNvPr id="6" name="TextBox 5"/>
          <p:cNvSpPr txBox="1"/>
          <p:nvPr/>
        </p:nvSpPr>
        <p:spPr>
          <a:xfrm>
            <a:off x="7620000" y="1353907"/>
            <a:ext cx="1011663" cy="369332"/>
          </a:xfrm>
          <a:prstGeom prst="rect">
            <a:avLst/>
          </a:prstGeom>
          <a:noFill/>
        </p:spPr>
        <p:txBody>
          <a:bodyPr wrap="square" rtlCol="0">
            <a:spAutoFit/>
          </a:bodyPr>
          <a:lstStyle/>
          <a:p>
            <a:endParaRPr lang="en-US" dirty="0"/>
          </a:p>
        </p:txBody>
      </p:sp>
      <p:sp>
        <p:nvSpPr>
          <p:cNvPr id="17" name="TextBox 16"/>
          <p:cNvSpPr txBox="1"/>
          <p:nvPr/>
        </p:nvSpPr>
        <p:spPr>
          <a:xfrm>
            <a:off x="7391400" y="1506307"/>
            <a:ext cx="1392663" cy="646331"/>
          </a:xfrm>
          <a:prstGeom prst="rect">
            <a:avLst/>
          </a:prstGeom>
          <a:solidFill>
            <a:schemeClr val="accent3">
              <a:lumMod val="40000"/>
              <a:lumOff val="60000"/>
            </a:schemeClr>
          </a:solidFill>
        </p:spPr>
        <p:txBody>
          <a:bodyPr wrap="square" rtlCol="0">
            <a:spAutoFit/>
          </a:bodyPr>
          <a:lstStyle/>
          <a:p>
            <a:r>
              <a:rPr lang="en-US" b="1" dirty="0">
                <a:solidFill>
                  <a:schemeClr val="accent3">
                    <a:lumMod val="75000"/>
                  </a:schemeClr>
                </a:solidFill>
              </a:rPr>
              <a:t>Apple (APPL</a:t>
            </a:r>
            <a:r>
              <a:rPr lang="en-US" b="1" dirty="0"/>
              <a:t>)</a:t>
            </a:r>
          </a:p>
        </p:txBody>
      </p:sp>
      <p:sp>
        <p:nvSpPr>
          <p:cNvPr id="18" name="TextBox 17"/>
          <p:cNvSpPr txBox="1"/>
          <p:nvPr/>
        </p:nvSpPr>
        <p:spPr>
          <a:xfrm>
            <a:off x="7162800" y="2971800"/>
            <a:ext cx="1828800" cy="646331"/>
          </a:xfrm>
          <a:prstGeom prst="rect">
            <a:avLst/>
          </a:prstGeom>
          <a:solidFill>
            <a:schemeClr val="accent3">
              <a:lumMod val="40000"/>
              <a:lumOff val="60000"/>
            </a:schemeClr>
          </a:solidFill>
        </p:spPr>
        <p:txBody>
          <a:bodyPr wrap="square" rtlCol="0">
            <a:spAutoFit/>
          </a:bodyPr>
          <a:lstStyle/>
          <a:p>
            <a:r>
              <a:rPr lang="en-US" b="1" dirty="0">
                <a:solidFill>
                  <a:schemeClr val="accent3">
                    <a:lumMod val="75000"/>
                  </a:schemeClr>
                </a:solidFill>
              </a:rPr>
              <a:t>Intuitive Surgical (ISRG)</a:t>
            </a:r>
          </a:p>
        </p:txBody>
      </p:sp>
      <p:sp>
        <p:nvSpPr>
          <p:cNvPr id="19" name="TextBox 18"/>
          <p:cNvSpPr txBox="1"/>
          <p:nvPr/>
        </p:nvSpPr>
        <p:spPr>
          <a:xfrm>
            <a:off x="7162801" y="5029200"/>
            <a:ext cx="1803228" cy="646331"/>
          </a:xfrm>
          <a:prstGeom prst="rect">
            <a:avLst/>
          </a:prstGeom>
          <a:solidFill>
            <a:schemeClr val="accent3">
              <a:lumMod val="40000"/>
              <a:lumOff val="60000"/>
            </a:schemeClr>
          </a:solidFill>
        </p:spPr>
        <p:txBody>
          <a:bodyPr wrap="square" rtlCol="0">
            <a:spAutoFit/>
          </a:bodyPr>
          <a:lstStyle/>
          <a:p>
            <a:r>
              <a:rPr lang="en-US" b="1" dirty="0">
                <a:solidFill>
                  <a:schemeClr val="accent3">
                    <a:lumMod val="75000"/>
                  </a:schemeClr>
                </a:solidFill>
              </a:rPr>
              <a:t>NX Stage Medical (NXTM)</a:t>
            </a:r>
          </a:p>
        </p:txBody>
      </p:sp>
    </p:spTree>
    <p:extLst>
      <p:ext uri="{BB962C8B-B14F-4D97-AF65-F5344CB8AC3E}">
        <p14:creationId xmlns:p14="http://schemas.microsoft.com/office/powerpoint/2010/main" val="29596487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48343" y="740624"/>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371" y="640295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828" y="762000"/>
            <a:ext cx="8966772" cy="5909310"/>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Graph shows the relation between the absolute value of order imbalance (buys-sells)/(</a:t>
            </a:r>
            <a:r>
              <a:rPr lang="en-US" sz="2200" dirty="0" err="1"/>
              <a:t>buys+sells</a:t>
            </a:r>
            <a:r>
              <a:rPr lang="en-US" sz="2200" dirty="0"/>
              <a:t>)] and the log of high-low price.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Each dot represents the relation between order imbalance and high-low price in each 10-min interval</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Data from NASDAQ high frequency data set including each trades done on the exchange, excluding trades done in opening, closing or intraday crosses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No relation between order imbalance and high-low price, consistent with the active side of the trade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More related to investor’s willingness to cross the spread than it is to information-based trading</a:t>
            </a:r>
          </a:p>
          <a:p>
            <a:pPr marL="514350" defTabSz="801688">
              <a:buFont typeface="Wingdings" panose="05000000000000000000" pitchFamily="2" charset="2"/>
              <a:buChar char="§"/>
            </a:pPr>
            <a:endParaRPr lang="en-US" sz="2200" dirty="0"/>
          </a:p>
          <a:p>
            <a:pPr marL="1885950" lvl="3" defTabSz="801688"/>
            <a:endParaRPr lang="en-US" sz="2200" dirty="0">
              <a:latin typeface="+mj-lt"/>
            </a:endParaRPr>
          </a:p>
        </p:txBody>
      </p:sp>
      <p:sp>
        <p:nvSpPr>
          <p:cNvPr id="8" name="Title 1"/>
          <p:cNvSpPr txBox="1">
            <a:spLocks/>
          </p:cNvSpPr>
          <p:nvPr/>
        </p:nvSpPr>
        <p:spPr>
          <a:xfrm>
            <a:off x="-1322614" y="6256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Trade Imbalance and Price effects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39</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33550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90500" y="295694"/>
            <a:ext cx="8839199" cy="609600"/>
          </a:xfrm>
        </p:spPr>
        <p:txBody>
          <a:bodyPr>
            <a:normAutofit fontScale="90000"/>
          </a:bodyPr>
          <a:lstStyle/>
          <a:p>
            <a:pPr algn="l"/>
            <a:br>
              <a:rPr kumimoji="1" lang="en-US" altLang="zh-CN" dirty="0"/>
            </a:br>
            <a:r>
              <a:rPr kumimoji="1" lang="en-US" altLang="zh-CN" sz="2800" dirty="0"/>
              <a:t>Market Competition in U.S. Equities Market</a:t>
            </a:r>
            <a:br>
              <a:rPr kumimoji="1" lang="en-US" altLang="zh-CN" sz="4000" dirty="0"/>
            </a:br>
            <a:br>
              <a:rPr lang="en-US" baseline="-25000" dirty="0"/>
            </a:br>
            <a:r>
              <a:rPr kumimoji="1" lang="zh-CN" altLang="en-US" dirty="0"/>
              <a:t> </a:t>
            </a:r>
          </a:p>
        </p:txBody>
      </p:sp>
      <p:pic>
        <p:nvPicPr>
          <p:cNvPr id="6"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4639" y="149801"/>
            <a:ext cx="1447800" cy="45069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7" name="Straight Connector 6"/>
          <p:cNvCxnSpPr/>
          <p:nvPr/>
        </p:nvCxnSpPr>
        <p:spPr>
          <a:xfrm>
            <a:off x="304800" y="80235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4800" y="64008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19309A25-D4C6-44EC-953D-E4F130F073FF}" type="slidenum">
              <a:rPr lang="en-US" smtClean="0"/>
              <a:pPr/>
              <a:t>4</a:t>
            </a:fld>
            <a:endParaRPr lang="en-US"/>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129" y="1080206"/>
            <a:ext cx="8594271" cy="5219239"/>
          </a:xfrm>
          <a:prstGeom prst="rect">
            <a:avLst/>
          </a:prstGeom>
        </p:spPr>
      </p:pic>
    </p:spTree>
    <p:extLst>
      <p:ext uri="{BB962C8B-B14F-4D97-AF65-F5344CB8AC3E}">
        <p14:creationId xmlns:p14="http://schemas.microsoft.com/office/powerpoint/2010/main" val="17607218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48343" y="740624"/>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49371" y="640295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4828" y="762000"/>
            <a:ext cx="8966772" cy="5909310"/>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Informed traders (HFT’s) use dynamically changing layers of limit orders to trade, rarely need to show their presence by crossing the spread</a:t>
            </a:r>
          </a:p>
          <a:p>
            <a:pPr marL="514350" defTabSz="801688"/>
            <a:r>
              <a:rPr lang="en-US" sz="2200" dirty="0"/>
              <a:t> </a:t>
            </a:r>
          </a:p>
          <a:p>
            <a:pPr marL="514350" defTabSz="801688">
              <a:buFont typeface="Wingdings" panose="05000000000000000000" pitchFamily="2" charset="2"/>
              <a:buChar char="§"/>
            </a:pPr>
            <a:r>
              <a:rPr lang="en-US" sz="2200" dirty="0"/>
              <a:t> No relation between order imbalance and high-low price, consistent with the active side of the trade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More related to investor’s willingness to cross the spread than it is to information-based trading</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Retail trades, which surely corresponds to uninformed trades of microstructure models, end up crossing the spread because they are given either the best bid or the best offer</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Informed traders (HFT’s) use dynamically changing layers of limit orders to trade, rarely need to show their presence by crossing the spread</a:t>
            </a:r>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322614" y="6256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Trade Imbalance and Price effects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40</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421641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4800" y="534175"/>
            <a:ext cx="8966772" cy="5909310"/>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Just the buy and sell alone is not reliable for inferring underlying information</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Relevant variables  - HFT algorithms draw inferences from trade sequences and time patterns, from cancellations and additions to the book, and from volumes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What these variables convey in HFT is not entirely clear – additional research needed to ascertain market data</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Market Data must be looked at across markets, High frequency algorithms operate across markets and if order books are linked, then so must be order flows and price behavior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Modeling such inter-relations is complex and more empirical analysis focusing on predicting power of market variables within and across markets is required</a:t>
            </a:r>
            <a:endParaRPr lang="en-US" sz="2200" dirty="0">
              <a:latin typeface="+mj-lt"/>
            </a:endParaRPr>
          </a:p>
        </p:txBody>
      </p:sp>
      <p:sp>
        <p:nvSpPr>
          <p:cNvPr id="8" name="Title 1"/>
          <p:cNvSpPr txBox="1">
            <a:spLocks/>
          </p:cNvSpPr>
          <p:nvPr/>
        </p:nvSpPr>
        <p:spPr>
          <a:xfrm>
            <a:off x="-1905000" y="-12810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HFT Market Data variables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41</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963042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Analyzing Data</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42</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645806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03772" y="481361"/>
            <a:ext cx="9195372" cy="6247864"/>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Computationally expensive, new tools required for high frequency era</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Issues with Consolidated Tapes ( Electronic program for providing, continuous, real-time data on trading volume and price for exchange-traded securities). Report trades and their quotes. Securities trade on multiple exchanges) and consolidated tape reports trading activity for all of these exchanges</a:t>
            </a:r>
          </a:p>
          <a:p>
            <a:pPr marL="514350" defTabSz="801688"/>
            <a:r>
              <a:rPr lang="en-US" sz="2200" dirty="0"/>
              <a:t> </a:t>
            </a:r>
          </a:p>
          <a:p>
            <a:pPr marL="514350" defTabSz="801688">
              <a:buFont typeface="Wingdings" panose="05000000000000000000" pitchFamily="2" charset="2"/>
              <a:buChar char="§"/>
            </a:pPr>
            <a:r>
              <a:rPr lang="en-US" sz="2200" dirty="0"/>
              <a:t>Data discrepancy – </a:t>
            </a:r>
            <a:r>
              <a:rPr lang="en-US" sz="2200" dirty="0" err="1"/>
              <a:t>eg</a:t>
            </a:r>
            <a:r>
              <a:rPr lang="en-US" sz="2200" dirty="0"/>
              <a:t>. odd lots (Odd lots are considered to be anything less than the std. 100 shares of stocks) – missing data are a concern to researchers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Data could be out of order, 16 equity markets and 50 trading venues. Different latencies for execution, timestamps not accurate </a:t>
            </a:r>
          </a:p>
          <a:p>
            <a:pPr marL="514350" defTabSz="801688">
              <a:buFont typeface="Wingdings" panose="05000000000000000000" pitchFamily="2" charset="2"/>
              <a:buChar char="§"/>
            </a:pPr>
            <a:endParaRPr lang="en-US" sz="2200" dirty="0">
              <a:latin typeface="+mj-lt"/>
            </a:endParaRPr>
          </a:p>
          <a:p>
            <a:pPr marL="514350" defTabSz="801688">
              <a:buFont typeface="Wingdings" panose="05000000000000000000" pitchFamily="2" charset="2"/>
              <a:buChar char="§"/>
            </a:pPr>
            <a:r>
              <a:rPr lang="en-US" sz="2200" dirty="0">
                <a:latin typeface="+mj-lt"/>
              </a:rPr>
              <a:t>Realized Spread (diff. between trade price and midpoint of spread 5 mins. later are now negative, high frequency settings needs to be changed, perhaps 5 second time horizon better</a:t>
            </a:r>
          </a:p>
        </p:txBody>
      </p:sp>
      <p:sp>
        <p:nvSpPr>
          <p:cNvPr id="8" name="Title 1"/>
          <p:cNvSpPr txBox="1">
            <a:spLocks/>
          </p:cNvSpPr>
          <p:nvPr/>
        </p:nvSpPr>
        <p:spPr>
          <a:xfrm>
            <a:off x="-1905000" y="-12810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Wealth of Trading Data	</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6102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7572" y="508575"/>
            <a:ext cx="9195372" cy="6586418"/>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Accuracy lost because of data base inefficiencies “MTAQ vs DTAQ” – data different : – </a:t>
            </a:r>
          </a:p>
          <a:p>
            <a:pPr marL="971550" lvl="1" defTabSz="801688">
              <a:buFont typeface="Wingdings" panose="05000000000000000000" pitchFamily="2" charset="2"/>
              <a:buChar char="§"/>
            </a:pPr>
            <a:r>
              <a:rPr lang="en-US" sz="2200" dirty="0"/>
              <a:t> percent effective spread 54% larger, </a:t>
            </a:r>
          </a:p>
          <a:p>
            <a:pPr marL="971550" lvl="1" defTabSz="801688">
              <a:buFont typeface="Wingdings" panose="05000000000000000000" pitchFamily="2" charset="2"/>
              <a:buChar char="§"/>
            </a:pPr>
            <a:r>
              <a:rPr lang="en-US" sz="2200" dirty="0"/>
              <a:t> percent quoted spread negative 37 times more often,</a:t>
            </a:r>
          </a:p>
          <a:p>
            <a:pPr marL="971550" lvl="1" defTabSz="801688">
              <a:buFont typeface="Wingdings" panose="05000000000000000000" pitchFamily="2" charset="2"/>
              <a:buChar char="§"/>
            </a:pPr>
            <a:r>
              <a:rPr lang="en-US" sz="2200" dirty="0">
                <a:latin typeface="+mj-lt"/>
              </a:rPr>
              <a:t> </a:t>
            </a:r>
            <a:r>
              <a:rPr lang="en-US" sz="2200" dirty="0"/>
              <a:t>percent quoted spread 47% smaller,</a:t>
            </a:r>
          </a:p>
          <a:p>
            <a:pPr marL="971550" lvl="1" defTabSz="801688">
              <a:buFont typeface="Wingdings" panose="05000000000000000000" pitchFamily="2" charset="2"/>
              <a:buChar char="§"/>
            </a:pPr>
            <a:r>
              <a:rPr lang="en-US" sz="2200" dirty="0"/>
              <a:t> effective spread is &gt; percent quoted spread 15% more often,</a:t>
            </a:r>
          </a:p>
          <a:p>
            <a:pPr marL="971550" lvl="1" defTabSz="801688">
              <a:buFont typeface="Wingdings" panose="05000000000000000000" pitchFamily="2" charset="2"/>
              <a:buChar char="§"/>
            </a:pPr>
            <a:r>
              <a:rPr lang="en-US" sz="2200" dirty="0"/>
              <a:t> trades happen outside NBBO eight times more often,</a:t>
            </a:r>
          </a:p>
          <a:p>
            <a:pPr marL="971550" lvl="1" defTabSz="801688">
              <a:buFont typeface="Wingdings" panose="05000000000000000000" pitchFamily="2" charset="2"/>
              <a:buChar char="§"/>
            </a:pPr>
            <a:r>
              <a:rPr lang="en-US" sz="2200" dirty="0"/>
              <a:t> percent realized spread 12% larger, </a:t>
            </a:r>
          </a:p>
          <a:p>
            <a:pPr marL="971550" lvl="1" defTabSz="801688">
              <a:buFont typeface="Wingdings" panose="05000000000000000000" pitchFamily="2" charset="2"/>
              <a:buChar char="§"/>
            </a:pPr>
            <a:r>
              <a:rPr lang="en-US" sz="2200" dirty="0"/>
              <a:t> percent price impact is 109% larger, </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Quotes derived from the actual orders of the book, report the current price of stock in microstructure – reflect the expected value of the asset given someone wants to buy(the ask) or sell (the bid).</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Cancellation, revisions and resubmission of orders contribute to flickering quotes, creating uncertainty to the actual prices</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endParaRPr lang="en-US" sz="2200" dirty="0">
              <a:latin typeface="+mj-lt"/>
            </a:endParaRPr>
          </a:p>
        </p:txBody>
      </p:sp>
      <p:sp>
        <p:nvSpPr>
          <p:cNvPr id="8" name="Title 1"/>
          <p:cNvSpPr txBox="1">
            <a:spLocks/>
          </p:cNvSpPr>
          <p:nvPr/>
        </p:nvSpPr>
        <p:spPr>
          <a:xfrm>
            <a:off x="-1905000" y="-12810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Inaccurate Data 	</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44</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7524793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0972" y="533400"/>
            <a:ext cx="9362572" cy="6924973"/>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Quote Volatility has a number of undesirable effects such as </a:t>
            </a:r>
          </a:p>
          <a:p>
            <a:pPr marL="971550" lvl="1" defTabSz="801688">
              <a:buFont typeface="Wingdings" panose="05000000000000000000" pitchFamily="2" charset="2"/>
              <a:buChar char="§"/>
            </a:pPr>
            <a:r>
              <a:rPr lang="en-US" sz="2200" dirty="0"/>
              <a:t> Decease in quote informational content; </a:t>
            </a:r>
          </a:p>
          <a:p>
            <a:pPr marL="971550" lvl="1" defTabSz="801688">
              <a:buFont typeface="Wingdings" panose="05000000000000000000" pitchFamily="2" charset="2"/>
              <a:buChar char="§"/>
            </a:pPr>
            <a:r>
              <a:rPr lang="en-US" sz="2200" dirty="0"/>
              <a:t> Increase in execution risk for traders</a:t>
            </a:r>
          </a:p>
          <a:p>
            <a:pPr marL="971550" lvl="1" defTabSz="801688">
              <a:buFont typeface="Wingdings" panose="05000000000000000000" pitchFamily="2" charset="2"/>
              <a:buChar char="§"/>
            </a:pPr>
            <a:r>
              <a:rPr lang="en-US" sz="2200" dirty="0"/>
              <a:t> Reduced reliability of midpoint as reference price for crossing networks</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Shorter Sliding timescales in the order of 50 </a:t>
            </a:r>
            <a:r>
              <a:rPr lang="en-US" sz="2200" dirty="0" err="1"/>
              <a:t>ms</a:t>
            </a:r>
            <a:r>
              <a:rPr lang="en-US" sz="2200" dirty="0"/>
              <a:t> proposed to decompose bid and ask volatility – leads to huge data handling issues</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Quotes derived from the actual orders of the book, report the current price of stock in microstructure – reflect the expected value of the asset given someone wants to buy(the ask) or sell (the bid)</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Time scale decomposition to facilitate analysis of high frequency market data reflects a basis reality of the high frequency world</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Volume clock reduces the bias in empirical analysis arising from irregularly spaced data</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endParaRPr lang="en-US" sz="2200" dirty="0">
              <a:latin typeface="+mj-lt"/>
            </a:endParaRPr>
          </a:p>
        </p:txBody>
      </p:sp>
      <p:sp>
        <p:nvSpPr>
          <p:cNvPr id="8" name="Title 1"/>
          <p:cNvSpPr txBox="1">
            <a:spLocks/>
          </p:cNvSpPr>
          <p:nvPr/>
        </p:nvSpPr>
        <p:spPr>
          <a:xfrm>
            <a:off x="-16002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Challenges in data analysis	</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45</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975479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70972" y="533400"/>
            <a:ext cx="9362572" cy="6247864"/>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Price effect suspects are undermined by a range of problems such as Quote Volatility, order sequence problem and timing issues between quotes and trades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Data sets cannot keep up because HFT keeps evolving, even though some problems were addressed replacing MTAQ(monthly) with DTAQ(daily) now the timestamps are already challenged by trading taking place at microsecond frequencies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Consolidated tape is helpful for following market, but quote volatility(differential latency) offers little information about the price at which you can trade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An optimal  sampling approach needs to be found to classify trading activities in High frequency world as there are lots of information that needs to better understood</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endParaRPr lang="en-US" sz="2200" dirty="0">
              <a:latin typeface="+mj-lt"/>
            </a:endParaRPr>
          </a:p>
        </p:txBody>
      </p:sp>
      <p:sp>
        <p:nvSpPr>
          <p:cNvPr id="8" name="Title 1"/>
          <p:cNvSpPr txBox="1">
            <a:spLocks/>
          </p:cNvSpPr>
          <p:nvPr/>
        </p:nvSpPr>
        <p:spPr>
          <a:xfrm>
            <a:off x="-16002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Challenges in data analysis	</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46</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6073012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819400"/>
            <a:ext cx="8229600" cy="914400"/>
          </a:xfrm>
        </p:spPr>
        <p:txBody>
          <a:bodyPr>
            <a:normAutofit/>
          </a:bodyPr>
          <a:lstStyle/>
          <a:p>
            <a:r>
              <a:rPr lang="en-US" sz="2800" dirty="0"/>
              <a:t>3. Regulatory Agenda</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47</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411563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28600" y="784382"/>
            <a:ext cx="9362572" cy="5570756"/>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SEC took almost 5 months to decipher the equity market piece of Flash Crash, because of not having the equity market data</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In Europe HFT, compounds the problems related to market linkage across different national boundaries, difficulties greatly exacerbated by Europe’s lack of any consolidated tape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The regulators are catching up. The SEC's MIDAS (Market Information Data Analytics System) for trade surveillance uses software from </a:t>
            </a:r>
            <a:r>
              <a:rPr lang="en-US" sz="2200" dirty="0" err="1"/>
              <a:t>Tradeworx</a:t>
            </a:r>
            <a:r>
              <a:rPr lang="en-US" sz="2200" dirty="0"/>
              <a:t> (a leading HFT firm), giving the SEC the same tools used by the firms it is trying to regulate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Combined with the new Consolidated Audit Trail, SEC research is providing a wealth of insight into the current state of US markets (see Securities Exchange Commission, 2013, 2014) </a:t>
            </a:r>
          </a:p>
          <a:p>
            <a:pPr marL="971550" lvl="1" defTabSz="801688">
              <a:buFont typeface="Wingdings" panose="05000000000000000000" pitchFamily="2" charset="2"/>
              <a:buChar char="§"/>
            </a:pPr>
            <a:endParaRPr lang="en-US" sz="2200" dirty="0">
              <a:latin typeface="+mj-lt"/>
            </a:endParaRPr>
          </a:p>
        </p:txBody>
      </p:sp>
      <p:sp>
        <p:nvSpPr>
          <p:cNvPr id="8" name="Title 1"/>
          <p:cNvSpPr txBox="1">
            <a:spLocks/>
          </p:cNvSpPr>
          <p:nvPr/>
        </p:nvSpPr>
        <p:spPr>
          <a:xfrm>
            <a:off x="-7620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Regulatory challenges at microstructure level</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48</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3087138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115" y="567970"/>
            <a:ext cx="9362572" cy="5909310"/>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Regulations such as the SEC's naked access rule seem well thought out and appropriate for high frequency markets, not all regulatory efforts seem as perceptive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The transaction tax contemplated in Europe or proposals to restrict order cancellations or algorithmic usage seem ill-conceived and out-of-touch with new market realities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Two important policy issues</a:t>
            </a:r>
          </a:p>
          <a:p>
            <a:pPr marL="971550" lvl="1" defTabSz="801688">
              <a:buFont typeface="Wingdings" panose="05000000000000000000" pitchFamily="2" charset="2"/>
              <a:buChar char="§"/>
            </a:pPr>
            <a:r>
              <a:rPr lang="en-US" sz="2200" dirty="0"/>
              <a:t> Ensuring market fairness</a:t>
            </a:r>
          </a:p>
          <a:p>
            <a:pPr marL="971550" lvl="1" defTabSz="801688">
              <a:buFont typeface="Wingdings" panose="05000000000000000000" pitchFamily="2" charset="2"/>
              <a:buChar char="§"/>
            </a:pPr>
            <a:r>
              <a:rPr lang="en-US" sz="2200" dirty="0"/>
              <a:t> Considering market linkages</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In U.S., Trade-through rule requires a market not quoting the best price (i.e. either the lowest ask or the highest bid) to send any order it receives to the market that is doing so, or to match that better price itself. Just as retail stores routinely advertise “we will match any better price,” so, too, can markets compete simply by matching, instead of setting, the best price</a:t>
            </a:r>
            <a:endParaRPr lang="en-US" sz="2200" dirty="0">
              <a:latin typeface="+mj-lt"/>
            </a:endParaRPr>
          </a:p>
        </p:txBody>
      </p:sp>
      <p:sp>
        <p:nvSpPr>
          <p:cNvPr id="8" name="Title 1"/>
          <p:cNvSpPr txBox="1">
            <a:spLocks/>
          </p:cNvSpPr>
          <p:nvPr/>
        </p:nvSpPr>
        <p:spPr>
          <a:xfrm>
            <a:off x="-7620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Regulatory changes for HFT</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49</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26565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7811" y="683650"/>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228600" y="6583721"/>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 y="762001"/>
            <a:ext cx="9601200" cy="603242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Misconception about HFT</a:t>
            </a:r>
          </a:p>
          <a:p>
            <a:pPr marL="1428750" lvl="2" defTabSz="801688">
              <a:buFont typeface="Wingdings" panose="05000000000000000000" pitchFamily="2" charset="2"/>
              <a:buChar char="§"/>
            </a:pPr>
            <a:r>
              <a:rPr lang="en-US" sz="2800" dirty="0"/>
              <a:t> market predators who maximizes their profitability</a:t>
            </a:r>
          </a:p>
          <a:p>
            <a:pPr marL="1428750" lvl="2" defTabSz="801688">
              <a:buFont typeface="Wingdings" panose="05000000000000000000" pitchFamily="2" charset="2"/>
              <a:buChar char="§"/>
            </a:pPr>
            <a:r>
              <a:rPr lang="en-US" sz="2800" dirty="0"/>
              <a:t>  VWAP (Volume-Weighted Avg. Price) - this slices large orders into small orders.</a:t>
            </a:r>
          </a:p>
          <a:p>
            <a:pPr marL="971550" lvl="1" defTabSz="801688"/>
            <a:r>
              <a:rPr lang="en-US" sz="2800" dirty="0"/>
              <a:t> </a:t>
            </a:r>
          </a:p>
          <a:p>
            <a:pPr marL="971550" lvl="1" indent="-285750" defTabSz="801688">
              <a:buFont typeface="Wingdings" panose="05000000000000000000" pitchFamily="2" charset="2"/>
              <a:buChar char="§"/>
            </a:pPr>
            <a:r>
              <a:rPr lang="en-US" sz="2800" dirty="0"/>
              <a:t> The term "high-frequency" itself refers to fast entry and exit of trading positions. High-frequency trading refers to fast reallocation or turnover of trading capital</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In today’s market everybody is using some form of HFT. </a:t>
            </a:r>
          </a:p>
          <a:p>
            <a:pPr marL="685800" lvl="1" defTabSz="801688"/>
            <a:r>
              <a:rPr lang="en-US" sz="2800" dirty="0"/>
              <a:t>Institutional customers either send their orders to their broker for execution or use an execution system to transact. Retail customers now execute their orders via an online broker</a:t>
            </a: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Definition of High Frequency Trading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4642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115" y="567970"/>
            <a:ext cx="9362572" cy="6247864"/>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In principle, trade-through ensures that an order gets the best price, and it allows competing venues to coexist</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But it has a variety of other effects. Internalization, results in fewer orders going to exchanges. Matching, instead of making, the best price also under-mines incentives to place limit orders.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Internalization, allows large banks to execute orders on their trading desks or in their dark pools by matching the current national best bid or offer</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Trade-through makes order routing predictable, allowing high frequency traders to step in front of orders heading to the market with the best price</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Canada recently adopted a trade-at rule in which the market posting the best price must get the order. This resulted in reduced competition, concentrated trading at the TSX (the Toronto Stock Exchange), and negative effects on some measures of trading costs. It has also resulted in diverting order flow in Canadian stocks to US markets.</a:t>
            </a:r>
          </a:p>
        </p:txBody>
      </p:sp>
      <p:sp>
        <p:nvSpPr>
          <p:cNvPr id="8" name="Title 1"/>
          <p:cNvSpPr txBox="1">
            <a:spLocks/>
          </p:cNvSpPr>
          <p:nvPr/>
        </p:nvSpPr>
        <p:spPr>
          <a:xfrm>
            <a:off x="-7620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Regulatory changes for HFT – Market Linkage</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50</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124786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62115" y="567970"/>
            <a:ext cx="9362572" cy="6247864"/>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Markets are faster, but they are not fairer. The greater complexity, lower transparency, and higher uncertainty of high frequency markets all contribute to a sense that markets can be more fair for some than for others</a:t>
            </a:r>
          </a:p>
          <a:p>
            <a:pPr marL="514350" defTabSz="801688"/>
            <a:r>
              <a:rPr lang="en-US" sz="2200" dirty="0"/>
              <a:t> </a:t>
            </a:r>
          </a:p>
          <a:p>
            <a:pPr marL="514350" defTabSz="801688">
              <a:buFont typeface="Wingdings" panose="05000000000000000000" pitchFamily="2" charset="2"/>
              <a:buChar char="§"/>
            </a:pPr>
            <a:r>
              <a:rPr lang="en-US" sz="2200" dirty="0"/>
              <a:t>  Traders are not the same, so it makes sense that market also need not be the same. But does that mean that each market can choose exactly the microstructure it wants without regard to the overall effects on the market?</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 For E.g.,</a:t>
            </a:r>
          </a:p>
          <a:p>
            <a:pPr marL="514350"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Should exchanges be allowed to offer specialized order types targeted at high frequency traders if they result in advantaging their orders over those of other traders? </a:t>
            </a:r>
          </a:p>
          <a:p>
            <a:pPr marL="971550" lvl="1" defTabSz="801688">
              <a:buFont typeface="Wingdings" panose="05000000000000000000" pitchFamily="2" charset="2"/>
              <a:buChar char="§"/>
            </a:pPr>
            <a:endParaRPr lang="en-US" sz="2200" dirty="0"/>
          </a:p>
          <a:p>
            <a:pPr marL="971550" lvl="1" defTabSz="801688">
              <a:buFont typeface="Wingdings" panose="05000000000000000000" pitchFamily="2" charset="2"/>
              <a:buChar char="§"/>
            </a:pPr>
            <a:r>
              <a:rPr lang="en-US" sz="2200" dirty="0"/>
              <a:t> Should exchanges be allowed to offer co-location for a fee, or must they provide the same access to every trader? Is it fair for exchanges to sell some traders information before it is available to others?</a:t>
            </a:r>
          </a:p>
          <a:p>
            <a:pPr marL="514350" defTabSz="801688">
              <a:buFont typeface="Wingdings" panose="05000000000000000000" pitchFamily="2" charset="2"/>
              <a:buChar char="§"/>
            </a:pPr>
            <a:r>
              <a:rPr lang="en-US" sz="2200" dirty="0"/>
              <a:t> </a:t>
            </a:r>
          </a:p>
        </p:txBody>
      </p:sp>
      <p:sp>
        <p:nvSpPr>
          <p:cNvPr id="8" name="Title 1"/>
          <p:cNvSpPr txBox="1">
            <a:spLocks/>
          </p:cNvSpPr>
          <p:nvPr/>
        </p:nvSpPr>
        <p:spPr>
          <a:xfrm>
            <a:off x="-7620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Regulatory changes for HFT – Market Fairness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51</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7507496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94772" y="803921"/>
            <a:ext cx="9362572" cy="4893647"/>
          </a:xfrm>
          <a:prstGeom prst="rect">
            <a:avLst/>
          </a:prstGeom>
          <a:noFill/>
        </p:spPr>
        <p:txBody>
          <a:bodyPr wrap="square" lIns="0" tIns="0" rIns="0" bIns="0" rtlCol="0">
            <a:spAutoFit/>
          </a:bodyPr>
          <a:lstStyle/>
          <a:p>
            <a:pPr marL="514350" defTabSz="801688"/>
            <a:endParaRPr lang="en-US" sz="1000" dirty="0"/>
          </a:p>
          <a:p>
            <a:pPr marL="514350" defTabSz="801688">
              <a:buFont typeface="Wingdings" panose="05000000000000000000" pitchFamily="2" charset="2"/>
              <a:buChar char="§"/>
            </a:pPr>
            <a:r>
              <a:rPr lang="en-US" sz="2200" dirty="0"/>
              <a:t> Previously, the 1975 Amendment to the Securities and Exchange Act of 1934 set out a framework of five principles to guide the development of a national market system.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Only one mentions fairness, and that is in the context of competition between broker-dealers and exchanges (“Fair competition among broker-dealers, among exchanges, and between exchanges and other markets”). </a:t>
            </a:r>
          </a:p>
          <a:p>
            <a:pPr marL="514350" defTabSz="801688">
              <a:buFont typeface="Wingdings" panose="05000000000000000000" pitchFamily="2" charset="2"/>
              <a:buChar char="§"/>
            </a:pPr>
            <a:endParaRPr lang="en-US" sz="2200" dirty="0"/>
          </a:p>
          <a:p>
            <a:pPr marL="514350" defTabSz="801688">
              <a:buFont typeface="Wingdings" panose="05000000000000000000" pitchFamily="2" charset="2"/>
              <a:buChar char="§"/>
            </a:pPr>
            <a:r>
              <a:rPr lang="en-US" sz="2200" dirty="0"/>
              <a:t>The notion of fairness with respect to different groups of traders was not on the radar screen.</a:t>
            </a:r>
          </a:p>
          <a:p>
            <a:pPr marL="514350" defTabSz="801688"/>
            <a:r>
              <a:rPr lang="en-US" sz="2200" dirty="0"/>
              <a:t> </a:t>
            </a:r>
          </a:p>
          <a:p>
            <a:pPr marL="514350" defTabSz="801688">
              <a:buFont typeface="Wingdings" panose="05000000000000000000" pitchFamily="2" charset="2"/>
              <a:buChar char="§"/>
            </a:pPr>
            <a:r>
              <a:rPr lang="en-US" sz="2200" dirty="0"/>
              <a:t> A Policy-oriented research is required in microstructure to ensure no one gets an unfair advantage. New Regulations and changes in market practices need to be implemented quickly to ensure fairness.  </a:t>
            </a:r>
          </a:p>
        </p:txBody>
      </p:sp>
      <p:sp>
        <p:nvSpPr>
          <p:cNvPr id="8" name="Title 1"/>
          <p:cNvSpPr txBox="1">
            <a:spLocks/>
          </p:cNvSpPr>
          <p:nvPr/>
        </p:nvSpPr>
        <p:spPr>
          <a:xfrm>
            <a:off x="-762000" y="-130018"/>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Regulatory changes for HFT – Market Fairness</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52</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08067122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611836"/>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626446"/>
            <a:ext cx="8991600" cy="5909310"/>
          </a:xfrm>
          <a:prstGeom prst="rect">
            <a:avLst/>
          </a:prstGeom>
          <a:noFill/>
        </p:spPr>
        <p:txBody>
          <a:bodyPr wrap="square" lIns="0" tIns="0" rIns="0" bIns="0" rtlCol="0">
            <a:spAutoFit/>
          </a:bodyPr>
          <a:lstStyle/>
          <a:p>
            <a:pPr marL="514350" defTabSz="801688"/>
            <a:endParaRPr lang="en-US" sz="1000" dirty="0"/>
          </a:p>
          <a:p>
            <a:pPr marL="514350" indent="-342900" defTabSz="801688">
              <a:buFont typeface="Wingdings" panose="05000000000000000000" pitchFamily="2" charset="2"/>
              <a:buChar char="§"/>
            </a:pPr>
            <a:r>
              <a:rPr lang="en-US" sz="2200" dirty="0"/>
              <a:t>According to Technology and High-Frequency survey conducted by FINalternatives.com, a leading hedge fund publication, in June 2010, 90 percent of the 200 asset managers surveyed thought that HFT has a bright future</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While the market-wide changes have disturbed the status quo on the broker-dealer side and squeezed many a broker out of business. The money has been redirected to bank shareholders and end investors</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Until recently, high frequency prop shops have been flying under the radar, preferring to take a back seat as bulge bracket firms and high-flying hedge funds soaked up all the glory and publicity</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While the Goldman’s and Morgan’s of the world were building up their global empire, firms with names like GETCO, </a:t>
            </a:r>
            <a:r>
              <a:rPr lang="en-US" sz="2200" dirty="0" err="1"/>
              <a:t>Virtu</a:t>
            </a:r>
            <a:r>
              <a:rPr lang="en-US" sz="2200" dirty="0"/>
              <a:t> Financial, Two Sigma, </a:t>
            </a:r>
            <a:r>
              <a:rPr lang="en-US" sz="2200" dirty="0" err="1"/>
              <a:t>Tradebot</a:t>
            </a:r>
            <a:r>
              <a:rPr lang="en-US" sz="2200" dirty="0"/>
              <a:t> Systems and DRW Trading were fine-tuning their trading models and low-latency technology infrastructure</a:t>
            </a:r>
          </a:p>
        </p:txBody>
      </p:sp>
      <p:sp>
        <p:nvSpPr>
          <p:cNvPr id="8" name="Title 1"/>
          <p:cNvSpPr txBox="1">
            <a:spLocks/>
          </p:cNvSpPr>
          <p:nvPr/>
        </p:nvSpPr>
        <p:spPr>
          <a:xfrm>
            <a:off x="-3810000" y="-130018"/>
            <a:ext cx="9525000" cy="8158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Conclusion</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53</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877198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611836"/>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0658" y="235309"/>
            <a:ext cx="9067800" cy="6063198"/>
          </a:xfrm>
          <a:prstGeom prst="rect">
            <a:avLst/>
          </a:prstGeom>
          <a:noFill/>
        </p:spPr>
        <p:txBody>
          <a:bodyPr wrap="square" lIns="0" tIns="0" rIns="0" bIns="0" rtlCol="0">
            <a:spAutoFit/>
          </a:bodyPr>
          <a:lstStyle/>
          <a:p>
            <a:pPr marL="514350" defTabSz="801688"/>
            <a:endParaRPr lang="en-US" sz="1000" dirty="0"/>
          </a:p>
          <a:p>
            <a:pPr marL="514350" defTabSz="801688"/>
            <a:endParaRPr lang="en-US" sz="1000" dirty="0"/>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Today, the growing market clout of these high frequency trading firms can no longer be ignored. As a collective group, they represent a significant force in trading and market structure, and will play a more public role in the global securities markets for many more years to come, whether they like it or not.</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An elite group of firms numbering no more than 15 currently account for a significant percentage of overall average daily trade volume in U.S. equities.</a:t>
            </a:r>
          </a:p>
          <a:p>
            <a:pPr marL="514350" indent="-342900" defTabSz="801688">
              <a:buFont typeface="Wingdings" panose="05000000000000000000" pitchFamily="2" charset="2"/>
              <a:buChar char="§"/>
            </a:pPr>
            <a:r>
              <a:rPr lang="en-US" sz="2200" dirty="0"/>
              <a:t> </a:t>
            </a:r>
          </a:p>
          <a:p>
            <a:pPr marL="514350" indent="-342900" defTabSz="801688">
              <a:buFont typeface="Wingdings" panose="05000000000000000000" pitchFamily="2" charset="2"/>
              <a:buChar char="§"/>
            </a:pPr>
            <a:r>
              <a:rPr lang="en-US" sz="2200" dirty="0"/>
              <a:t>Over the last couple of years, their presence has been clearly felt well beyond equities and into other exchange-traded, liquid markets such as U.S. equity options and global futures as well as highly liquid OTC (over-the-counter) markets, such as FX (foreign exchange). </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These firms have also moved beyond U.S. borders, especially into the European equities market.</a:t>
            </a:r>
          </a:p>
        </p:txBody>
      </p:sp>
      <p:sp>
        <p:nvSpPr>
          <p:cNvPr id="8" name="Title 1"/>
          <p:cNvSpPr txBox="1">
            <a:spLocks/>
          </p:cNvSpPr>
          <p:nvPr/>
        </p:nvSpPr>
        <p:spPr>
          <a:xfrm>
            <a:off x="-3810000" y="-130018"/>
            <a:ext cx="9525000" cy="8158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Conclusion</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54</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462996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76200" y="626446"/>
            <a:ext cx="8559228" cy="15854"/>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81000" y="642429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6200" y="838200"/>
            <a:ext cx="8915400" cy="4893647"/>
          </a:xfrm>
          <a:prstGeom prst="rect">
            <a:avLst/>
          </a:prstGeom>
          <a:noFill/>
        </p:spPr>
        <p:txBody>
          <a:bodyPr wrap="square" lIns="0" tIns="0" rIns="0" bIns="0" rtlCol="0">
            <a:spAutoFit/>
          </a:bodyPr>
          <a:lstStyle/>
          <a:p>
            <a:pPr marL="514350" defTabSz="801688"/>
            <a:endParaRPr lang="en-US" sz="1000" dirty="0"/>
          </a:p>
          <a:p>
            <a:pPr marL="514350" indent="-342900" defTabSz="801688">
              <a:buFont typeface="Wingdings" panose="05000000000000000000" pitchFamily="2" charset="2"/>
              <a:buChar char="§"/>
            </a:pPr>
            <a:r>
              <a:rPr lang="en-US" sz="2200" dirty="0"/>
              <a:t> Stripped of the ability to extract easy money out of investors' pockets, brokers have been the most vocal opponents of high-frequency trading.  </a:t>
            </a:r>
          </a:p>
          <a:p>
            <a:pPr marL="514350" indent="-342900" defTabSz="801688">
              <a:buFont typeface="Wingdings" panose="05000000000000000000" pitchFamily="2" charset="2"/>
              <a:buChar char="§"/>
            </a:pPr>
            <a:endParaRPr lang="en-US" sz="2200" dirty="0"/>
          </a:p>
          <a:p>
            <a:pPr marL="514350" indent="-342900" defTabSz="801688">
              <a:buFont typeface="Wingdings" panose="05000000000000000000" pitchFamily="2" charset="2"/>
              <a:buChar char="§"/>
            </a:pPr>
            <a:r>
              <a:rPr lang="en-US" sz="2200" dirty="0"/>
              <a:t>Some brokers, whose lifestyle has been significantly reduced by technology, attempt to demonize HFT with an even more sinister goal in mind: they are seeking to lure in investors to their outfits still charging exorbitant transaction costs under the guise of protecting the poor investor lambs from the HFT predators.</a:t>
            </a:r>
          </a:p>
          <a:p>
            <a:pPr marL="514350" defTabSz="801688"/>
            <a:r>
              <a:rPr lang="en-US" sz="2200" dirty="0"/>
              <a:t> </a:t>
            </a:r>
          </a:p>
          <a:p>
            <a:pPr marL="514350" indent="-342900" defTabSz="801688">
              <a:buFont typeface="Wingdings" panose="05000000000000000000" pitchFamily="2" charset="2"/>
              <a:buChar char="§"/>
            </a:pPr>
            <a:r>
              <a:rPr lang="en-US" sz="2200" dirty="0"/>
              <a:t>Because of HFT, the changes to the society at large have been mostly positive, depositing the saved dollars directly into investor pockets.</a:t>
            </a:r>
          </a:p>
          <a:p>
            <a:pPr marL="514350" lvl="1" indent="-342900" defTabSz="801688">
              <a:buFont typeface="Wingdings" panose="05000000000000000000" pitchFamily="2" charset="2"/>
              <a:buChar char="§"/>
            </a:pPr>
            <a:endParaRPr lang="en-US" sz="2200" dirty="0"/>
          </a:p>
          <a:p>
            <a:pPr marL="514350" lvl="1" indent="-342900" defTabSz="801688">
              <a:buFont typeface="Wingdings" panose="05000000000000000000" pitchFamily="2" charset="2"/>
              <a:buChar char="§"/>
            </a:pPr>
            <a:r>
              <a:rPr lang="en-US" sz="2200" dirty="0"/>
              <a:t>But more regulations definitely necessary to ensure market quality and fairness for all stakeholders</a:t>
            </a:r>
          </a:p>
        </p:txBody>
      </p:sp>
      <p:sp>
        <p:nvSpPr>
          <p:cNvPr id="8" name="Title 1"/>
          <p:cNvSpPr txBox="1">
            <a:spLocks/>
          </p:cNvSpPr>
          <p:nvPr/>
        </p:nvSpPr>
        <p:spPr>
          <a:xfrm>
            <a:off x="-3810000" y="-130018"/>
            <a:ext cx="9525000" cy="81581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My Opinion</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55</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2401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22139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914400"/>
          </a:xfrm>
        </p:spPr>
        <p:txBody>
          <a:bodyPr>
            <a:normAutofit/>
          </a:bodyPr>
          <a:lstStyle/>
          <a:p>
            <a:r>
              <a:rPr lang="en-US" sz="2800" dirty="0"/>
              <a:t>Thank you!</a:t>
            </a:r>
          </a:p>
        </p:txBody>
      </p:sp>
      <p:cxnSp>
        <p:nvCxnSpPr>
          <p:cNvPr id="5" name="Straight Connector 4"/>
          <p:cNvCxnSpPr/>
          <p:nvPr/>
        </p:nvCxnSpPr>
        <p:spPr>
          <a:xfrm>
            <a:off x="381000" y="1143000"/>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2"/>
          </p:nvPr>
        </p:nvSpPr>
        <p:spPr/>
        <p:txBody>
          <a:bodyPr/>
          <a:lstStyle/>
          <a:p>
            <a:fld id="{19309A25-D4C6-44EC-953D-E4F130F073FF}" type="slidenum">
              <a:rPr lang="en-US" smtClean="0"/>
              <a:pPr/>
              <a:t>56</a:t>
            </a:fld>
            <a:endParaRPr lang="en-US"/>
          </a:p>
        </p:txBody>
      </p:sp>
      <p:pic>
        <p:nvPicPr>
          <p:cNvPr id="9"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5742" y="486694"/>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41265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7811" y="683650"/>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33400" y="770621"/>
            <a:ext cx="9525000" cy="10495181"/>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Transaction: Every transaction needs a buyer and a seller to be matched off against each other. The price and size of the transaction need to be the same as well as the time of day</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To ensure that such reallocation is feasible, most high-frequency trading systems are built as algorithmic trading systems that use complex computer algorithms to analyze quote data, make trading decisions, and optimize trade execution</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All algorithms are run electronically and, therefore, automatically fall into the "electronic trading" subset</a:t>
            </a:r>
          </a:p>
          <a:p>
            <a:pPr marL="971550" lvl="1" indent="-285750" defTabSz="801688">
              <a:buFont typeface="Wingdings" panose="05000000000000000000" pitchFamily="2" charset="2"/>
              <a:buChar char="§"/>
            </a:pPr>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buFont typeface="Wingdings" panose="05000000000000000000" pitchFamily="2" charset="2"/>
              <a:buChar char="§"/>
            </a:pPr>
            <a:endParaRPr lang="en-US" sz="2800" dirty="0"/>
          </a:p>
          <a:p>
            <a:pPr marL="1428750" lvl="2" defTabSz="801688">
              <a:buFont typeface="Wingdings" panose="05000000000000000000" pitchFamily="2" charset="2"/>
              <a:buChar char="§"/>
            </a:pPr>
            <a:endParaRPr lang="en-US" sz="2800" dirty="0"/>
          </a:p>
          <a:p>
            <a:pPr marL="1428750" lvl="2" defTabSz="801688"/>
            <a:endParaRPr lang="en-US" sz="2200" dirty="0"/>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Definition of High Frequency Trading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6</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746671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7811" y="683650"/>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6057" y="990600"/>
            <a:ext cx="9525000" cy="9202519"/>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Intra-day position management deployed in high-frequency trading results in considerable savings of overnight position carrying costs. Overnight carry charges can substantially cut into the trading bottom line in periods of tight lending or high interest rates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Closing down positions at the end of each trading day also reduces the risk exposure resulting from the passive overnight positions. Smaller risk exposure again results in considerable risk-adjusted savings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Currently, understanding what HF Traders do is crucial to comprehending markets</a:t>
            </a:r>
          </a:p>
          <a:p>
            <a:pPr marL="1428750" lvl="2" defTabSz="801688"/>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buFont typeface="Wingdings" panose="05000000000000000000" pitchFamily="2" charset="2"/>
              <a:buChar char="§"/>
            </a:pPr>
            <a:endParaRPr lang="en-US" sz="2800" dirty="0"/>
          </a:p>
          <a:p>
            <a:pPr marL="1428750" lvl="2" defTabSz="801688">
              <a:buFont typeface="Wingdings" panose="05000000000000000000" pitchFamily="2" charset="2"/>
              <a:buChar char="§"/>
            </a:pPr>
            <a:endParaRPr lang="en-US" sz="2800" dirty="0"/>
          </a:p>
          <a:p>
            <a:pPr marL="1428750" lvl="2" defTabSz="801688"/>
            <a:endParaRPr lang="en-US" sz="2200" dirty="0"/>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Advantages of High Frequency Trading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7</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954543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7811" y="683650"/>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566057" y="990600"/>
            <a:ext cx="9525000" cy="7478970"/>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Market is highly competitive and fragmented – 50 diff. exchanges, dark pools, ATS (Alternative Trading Systems). Fragmentation of volumes across marketplaces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Increased limit order submissions and cancellations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High Intraday Price Volatility (including flash crashes)</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Regulation required to control Algorithmic Trading</a:t>
            </a:r>
          </a:p>
          <a:p>
            <a:pPr marL="1428750" lvl="2" defTabSz="801688"/>
            <a:endParaRPr lang="en-US" sz="2800" dirty="0"/>
          </a:p>
          <a:p>
            <a:pPr marL="1428750" lvl="2" defTabSz="801688"/>
            <a:endParaRPr lang="en-US" sz="2800" dirty="0"/>
          </a:p>
          <a:p>
            <a:pPr marL="1428750" lvl="2" defTabSz="801688"/>
            <a:endParaRPr lang="en-US" sz="2800" dirty="0"/>
          </a:p>
          <a:p>
            <a:pPr marL="1428750" lvl="2" defTabSz="801688"/>
            <a:endParaRPr lang="en-US" sz="2800" dirty="0"/>
          </a:p>
          <a:p>
            <a:pPr marL="1428750" lvl="2" defTabSz="801688">
              <a:buFont typeface="Wingdings" panose="05000000000000000000" pitchFamily="2" charset="2"/>
              <a:buChar char="§"/>
            </a:pPr>
            <a:endParaRPr lang="en-US" sz="2800" dirty="0"/>
          </a:p>
          <a:p>
            <a:pPr marL="1428750" lvl="2" defTabSz="801688">
              <a:buFont typeface="Wingdings" panose="05000000000000000000" pitchFamily="2" charset="2"/>
              <a:buChar char="§"/>
            </a:pPr>
            <a:endParaRPr lang="en-US" sz="2800" dirty="0"/>
          </a:p>
          <a:p>
            <a:pPr marL="1428750" lvl="2" defTabSz="801688"/>
            <a:endParaRPr lang="en-US" sz="2200" dirty="0"/>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Drawbacks of High Frequency Trading</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8</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17092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flipV="1">
            <a:off x="372915" y="841467"/>
            <a:ext cx="8626258" cy="12779"/>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33400" y="6018212"/>
            <a:ext cx="8458200" cy="1588"/>
          </a:xfrm>
          <a:prstGeom prst="line">
            <a:avLst/>
          </a:prstGeom>
          <a:ln w="3810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304800" y="854246"/>
            <a:ext cx="9525000" cy="7478970"/>
          </a:xfrm>
          <a:prstGeom prst="rect">
            <a:avLst/>
          </a:prstGeom>
          <a:noFill/>
        </p:spPr>
        <p:txBody>
          <a:bodyPr wrap="square" lIns="0" tIns="0" rIns="0" bIns="0" rtlCol="0">
            <a:spAutoFit/>
          </a:bodyPr>
          <a:lstStyle/>
          <a:p>
            <a:pPr marL="971550" lvl="1" indent="-285750" defTabSz="801688">
              <a:buFont typeface="Wingdings" panose="05000000000000000000" pitchFamily="2" charset="2"/>
              <a:buChar char="§"/>
            </a:pPr>
            <a:r>
              <a:rPr lang="en-US" sz="2800" dirty="0"/>
              <a:t> Markets are different now in fundamental ways. High frequency trading (HFT) has clearly made things faster, but viewing the advent of HFT as being only about speed misses the revolution that has happened in markets </a:t>
            </a:r>
          </a:p>
          <a:p>
            <a:pPr marL="971550" lvl="1" indent="-285750" defTabSz="801688">
              <a:buFont typeface="Wingdings" panose="05000000000000000000" pitchFamily="2" charset="2"/>
              <a:buChar char="§"/>
            </a:pPr>
            <a:endParaRPr lang="en-US" sz="2800" dirty="0"/>
          </a:p>
          <a:p>
            <a:pPr marL="971550" lvl="1" indent="-285750" defTabSz="801688">
              <a:buFont typeface="Wingdings" panose="05000000000000000000" pitchFamily="2" charset="2"/>
              <a:buChar char="§"/>
            </a:pPr>
            <a:r>
              <a:rPr lang="en-US" sz="2800" dirty="0"/>
              <a:t>From the way traders trade, to the way markets are structured, to the way liquidity and price discovery arise – all are now different in the high frequency world  </a:t>
            </a:r>
          </a:p>
          <a:p>
            <a:pPr marL="971550" lvl="1" defTabSz="801688">
              <a:buFont typeface="Wingdings" panose="05000000000000000000" pitchFamily="2" charset="2"/>
              <a:buChar char="§"/>
            </a:pPr>
            <a:endParaRPr lang="en-US" sz="2800" dirty="0"/>
          </a:p>
          <a:p>
            <a:pPr marL="971550" lvl="1" defTabSz="801688">
              <a:buFont typeface="Wingdings" panose="05000000000000000000" pitchFamily="2" charset="2"/>
              <a:buChar char="§"/>
            </a:pPr>
            <a:r>
              <a:rPr lang="en-US" sz="2800" dirty="0"/>
              <a:t> At very fast speeds, microstructure takes on a starring role. HFT operates in time scales of microseconds leading to complex strategies adopted by all major players. </a:t>
            </a:r>
          </a:p>
          <a:p>
            <a:pPr marL="1428750" lvl="2" defTabSz="801688"/>
            <a:endParaRPr lang="en-US" sz="2800" dirty="0"/>
          </a:p>
          <a:p>
            <a:pPr marL="1428750" lvl="2" defTabSz="801688">
              <a:buFont typeface="Wingdings" panose="05000000000000000000" pitchFamily="2" charset="2"/>
              <a:buChar char="§"/>
            </a:pPr>
            <a:endParaRPr lang="en-US" sz="2800" dirty="0"/>
          </a:p>
          <a:p>
            <a:pPr marL="1428750" lvl="2" defTabSz="801688">
              <a:buFont typeface="Wingdings" panose="05000000000000000000" pitchFamily="2" charset="2"/>
              <a:buChar char="§"/>
            </a:pPr>
            <a:endParaRPr lang="en-US" sz="2800" dirty="0"/>
          </a:p>
          <a:p>
            <a:pPr marL="1428750" lvl="2" defTabSz="801688"/>
            <a:endParaRPr lang="en-US" sz="2200" dirty="0"/>
          </a:p>
          <a:p>
            <a:pPr marL="2343150" lvl="4" defTabSz="801688"/>
            <a:r>
              <a:rPr lang="en-US" sz="2200" dirty="0"/>
              <a:t> </a:t>
            </a:r>
          </a:p>
          <a:p>
            <a:pPr marL="1885950" lvl="3" defTabSz="801688"/>
            <a:endParaRPr lang="en-US" sz="2200" dirty="0">
              <a:latin typeface="+mj-lt"/>
            </a:endParaRPr>
          </a:p>
        </p:txBody>
      </p:sp>
      <p:sp>
        <p:nvSpPr>
          <p:cNvPr id="8" name="Title 1"/>
          <p:cNvSpPr txBox="1">
            <a:spLocks/>
          </p:cNvSpPr>
          <p:nvPr/>
        </p:nvSpPr>
        <p:spPr>
          <a:xfrm>
            <a:off x="-1295400" y="-60154"/>
            <a:ext cx="8229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dirty="0"/>
              <a:t>	2. HFT Market microstructure - introduction</a:t>
            </a:r>
          </a:p>
        </p:txBody>
      </p:sp>
      <p:sp>
        <p:nvSpPr>
          <p:cNvPr id="9" name="Slide Number Placeholder 8"/>
          <p:cNvSpPr>
            <a:spLocks noGrp="1"/>
          </p:cNvSpPr>
          <p:nvPr>
            <p:ph type="sldNum" sz="quarter" idx="12"/>
          </p:nvPr>
        </p:nvSpPr>
        <p:spPr>
          <a:xfrm>
            <a:off x="6934200" y="6402950"/>
            <a:ext cx="2133600" cy="365125"/>
          </a:xfrm>
        </p:spPr>
        <p:txBody>
          <a:bodyPr/>
          <a:lstStyle/>
          <a:p>
            <a:fld id="{19309A25-D4C6-44EC-953D-E4F130F073FF}" type="slidenum">
              <a:rPr lang="en-US" smtClean="0"/>
              <a:pPr/>
              <a:t>9</a:t>
            </a:fld>
            <a:endParaRPr lang="en-US" dirty="0"/>
          </a:p>
        </p:txBody>
      </p:sp>
      <p:pic>
        <p:nvPicPr>
          <p:cNvPr id="10" name="Picture 2" descr="C:\Kandarp\Year 2\Info economics\Presentation\wash u.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232957"/>
            <a:ext cx="1447800" cy="45069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15153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11256</TotalTime>
  <Words>4744</Words>
  <Application>Microsoft Office PowerPoint</Application>
  <PresentationFormat>On-screen Show (4:3)</PresentationFormat>
  <Paragraphs>518</Paragraphs>
  <Slides>56</Slides>
  <Notes>54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56</vt:i4>
      </vt:variant>
    </vt:vector>
  </HeadingPairs>
  <TitlesOfParts>
    <vt:vector size="61" baseType="lpstr">
      <vt:lpstr>宋体</vt:lpstr>
      <vt:lpstr>Arial</vt:lpstr>
      <vt:lpstr>Calibri</vt:lpstr>
      <vt:lpstr>Wingdings</vt:lpstr>
      <vt:lpstr>Office Theme</vt:lpstr>
      <vt:lpstr>Topics in Quantitative Finance –  High Frequency Market Microstructure – Maureen O’Hara</vt:lpstr>
      <vt:lpstr>Agenda</vt:lpstr>
      <vt:lpstr>PowerPoint Presentation</vt:lpstr>
      <vt:lpstr> Market Competition in U.S. Equities Market   </vt:lpstr>
      <vt:lpstr>PowerPoint Presentation</vt:lpstr>
      <vt:lpstr>PowerPoint Presentation</vt:lpstr>
      <vt:lpstr>PowerPoint Presentation</vt:lpstr>
      <vt:lpstr>PowerPoint Presentation</vt:lpstr>
      <vt:lpstr>PowerPoint Presentation</vt:lpstr>
      <vt:lpstr>PowerPoint Presentation</vt:lpstr>
      <vt:lpstr>3. High Frequency World</vt:lpstr>
      <vt:lpstr>PowerPoint Presentation</vt:lpstr>
      <vt:lpstr>PowerPoint Presentation</vt:lpstr>
      <vt:lpstr>PowerPoint Presentation</vt:lpstr>
      <vt:lpstr>3. High Frequency Traders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 Non-High Frequency Traders (Everyone else)</vt:lpstr>
      <vt:lpstr>PowerPoint Presentation</vt:lpstr>
      <vt:lpstr>PowerPoint Presentation</vt:lpstr>
      <vt:lpstr> Algorithms offered by broker-dealer firm to buy-side client   </vt:lpstr>
      <vt:lpstr>PowerPoint Presentation</vt:lpstr>
      <vt:lpstr>PowerPoint Presentation</vt:lpstr>
      <vt:lpstr>3. Microstructure Research</vt:lpstr>
      <vt:lpstr>PowerPoint Presentation</vt:lpstr>
      <vt:lpstr>PowerPoint Presentation</vt:lpstr>
      <vt:lpstr>PowerPoint Presentation</vt:lpstr>
      <vt:lpstr>3. Market Data</vt:lpstr>
      <vt:lpstr>(Volume Weighted Avg. Price) Execution Data</vt:lpstr>
      <vt:lpstr>PowerPoint Presentation</vt:lpstr>
      <vt:lpstr>PowerPoint Presentation</vt:lpstr>
      <vt:lpstr>Relationship between Signed Trade Imbalance vs Spread between High-Low Price over 10-min trading interval (Oct 2010)</vt:lpstr>
      <vt:lpstr>PowerPoint Presentation</vt:lpstr>
      <vt:lpstr>PowerPoint Presentation</vt:lpstr>
      <vt:lpstr>PowerPoint Presentation</vt:lpstr>
      <vt:lpstr>3. Analyzing Data</vt:lpstr>
      <vt:lpstr>PowerPoint Presentation</vt:lpstr>
      <vt:lpstr>PowerPoint Presentation</vt:lpstr>
      <vt:lpstr>PowerPoint Presentation</vt:lpstr>
      <vt:lpstr>PowerPoint Presentation</vt:lpstr>
      <vt:lpstr>3. Regulatory Agenda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Debt, Liquidity Constraints and Corporate Investment : Evidence from Panel Data</dc:title>
  <dc:creator>Srinivasan, Kandarp</dc:creator>
  <cp:lastModifiedBy>ananthram.79@gmail.com</cp:lastModifiedBy>
  <cp:revision>934</cp:revision>
  <cp:lastPrinted>2016-09-20T19:44:23Z</cp:lastPrinted>
  <dcterms:created xsi:type="dcterms:W3CDTF">2012-02-11T12:40:37Z</dcterms:created>
  <dcterms:modified xsi:type="dcterms:W3CDTF">2016-09-20T22:21:57Z</dcterms:modified>
</cp:coreProperties>
</file>