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595"/>
  </p:normalViewPr>
  <p:slideViewPr>
    <p:cSldViewPr snapToGrid="0" snapToObjects="1">
      <p:cViewPr varScale="1">
        <p:scale>
          <a:sx n="95" d="100"/>
          <a:sy n="95" d="100"/>
        </p:scale>
        <p:origin x="20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34B117-E717-9346-ADCF-2EA575E5703E}" type="datetimeFigureOut">
              <a:rPr lang="en-US" smtClean="0"/>
              <a:t>10/9/16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7DF62-E042-8441-A4A7-5420B1C38219}" type="slidenum">
              <a:rPr lang="en-US" smtClean="0"/>
              <a:t>‹#›</a:t>
            </a:fld>
            <a:endParaRPr lang="en-US"/>
          </a:p>
        </p:txBody>
      </p:sp>
    </p:spTree>
    <p:extLst>
      <p:ext uri="{BB962C8B-B14F-4D97-AF65-F5344CB8AC3E}">
        <p14:creationId xmlns:p14="http://schemas.microsoft.com/office/powerpoint/2010/main" val="1071859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34B117-E717-9346-ADCF-2EA575E5703E}" type="datetimeFigureOut">
              <a:rPr lang="en-US" smtClean="0"/>
              <a:t>10/9/16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7DF62-E042-8441-A4A7-5420B1C38219}" type="slidenum">
              <a:rPr lang="en-US" smtClean="0"/>
              <a:t>‹#›</a:t>
            </a:fld>
            <a:endParaRPr lang="en-US"/>
          </a:p>
        </p:txBody>
      </p:sp>
    </p:spTree>
    <p:extLst>
      <p:ext uri="{BB962C8B-B14F-4D97-AF65-F5344CB8AC3E}">
        <p14:creationId xmlns:p14="http://schemas.microsoft.com/office/powerpoint/2010/main" val="1588539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34B117-E717-9346-ADCF-2EA575E5703E}" type="datetimeFigureOut">
              <a:rPr lang="en-US" smtClean="0"/>
              <a:t>10/9/16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7DF62-E042-8441-A4A7-5420B1C38219}" type="slidenum">
              <a:rPr lang="en-US" smtClean="0"/>
              <a:t>‹#›</a:t>
            </a:fld>
            <a:endParaRPr lang="en-US"/>
          </a:p>
        </p:txBody>
      </p:sp>
    </p:spTree>
    <p:extLst>
      <p:ext uri="{BB962C8B-B14F-4D97-AF65-F5344CB8AC3E}">
        <p14:creationId xmlns:p14="http://schemas.microsoft.com/office/powerpoint/2010/main" val="1063937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34B117-E717-9346-ADCF-2EA575E5703E}" type="datetimeFigureOut">
              <a:rPr lang="en-US" smtClean="0"/>
              <a:t>10/9/16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7DF62-E042-8441-A4A7-5420B1C38219}" type="slidenum">
              <a:rPr lang="en-US" smtClean="0"/>
              <a:t>‹#›</a:t>
            </a:fld>
            <a:endParaRPr lang="en-US"/>
          </a:p>
        </p:txBody>
      </p:sp>
    </p:spTree>
    <p:extLst>
      <p:ext uri="{BB962C8B-B14F-4D97-AF65-F5344CB8AC3E}">
        <p14:creationId xmlns:p14="http://schemas.microsoft.com/office/powerpoint/2010/main" val="1984323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34B117-E717-9346-ADCF-2EA575E5703E}" type="datetimeFigureOut">
              <a:rPr lang="en-US" smtClean="0"/>
              <a:t>10/9/16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7DF62-E042-8441-A4A7-5420B1C38219}" type="slidenum">
              <a:rPr lang="en-US" smtClean="0"/>
              <a:t>‹#›</a:t>
            </a:fld>
            <a:endParaRPr lang="en-US"/>
          </a:p>
        </p:txBody>
      </p:sp>
    </p:spTree>
    <p:extLst>
      <p:ext uri="{BB962C8B-B14F-4D97-AF65-F5344CB8AC3E}">
        <p14:creationId xmlns:p14="http://schemas.microsoft.com/office/powerpoint/2010/main" val="111472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34B117-E717-9346-ADCF-2EA575E5703E}" type="datetimeFigureOut">
              <a:rPr lang="en-US" smtClean="0"/>
              <a:t>10/9/16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47DF62-E042-8441-A4A7-5420B1C38219}" type="slidenum">
              <a:rPr lang="en-US" smtClean="0"/>
              <a:t>‹#›</a:t>
            </a:fld>
            <a:endParaRPr lang="en-US"/>
          </a:p>
        </p:txBody>
      </p:sp>
    </p:spTree>
    <p:extLst>
      <p:ext uri="{BB962C8B-B14F-4D97-AF65-F5344CB8AC3E}">
        <p14:creationId xmlns:p14="http://schemas.microsoft.com/office/powerpoint/2010/main" val="905693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34B117-E717-9346-ADCF-2EA575E5703E}" type="datetimeFigureOut">
              <a:rPr lang="en-US" smtClean="0"/>
              <a:t>10/9/16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47DF62-E042-8441-A4A7-5420B1C38219}" type="slidenum">
              <a:rPr lang="en-US" smtClean="0"/>
              <a:t>‹#›</a:t>
            </a:fld>
            <a:endParaRPr lang="en-US"/>
          </a:p>
        </p:txBody>
      </p:sp>
    </p:spTree>
    <p:extLst>
      <p:ext uri="{BB962C8B-B14F-4D97-AF65-F5344CB8AC3E}">
        <p14:creationId xmlns:p14="http://schemas.microsoft.com/office/powerpoint/2010/main" val="622413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34B117-E717-9346-ADCF-2EA575E5703E}" type="datetimeFigureOut">
              <a:rPr lang="en-US" smtClean="0"/>
              <a:t>10/9/16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47DF62-E042-8441-A4A7-5420B1C38219}" type="slidenum">
              <a:rPr lang="en-US" smtClean="0"/>
              <a:t>‹#›</a:t>
            </a:fld>
            <a:endParaRPr lang="en-US"/>
          </a:p>
        </p:txBody>
      </p:sp>
    </p:spTree>
    <p:extLst>
      <p:ext uri="{BB962C8B-B14F-4D97-AF65-F5344CB8AC3E}">
        <p14:creationId xmlns:p14="http://schemas.microsoft.com/office/powerpoint/2010/main" val="506396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34B117-E717-9346-ADCF-2EA575E5703E}" type="datetimeFigureOut">
              <a:rPr lang="en-US" smtClean="0"/>
              <a:t>10/9/16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47DF62-E042-8441-A4A7-5420B1C38219}" type="slidenum">
              <a:rPr lang="en-US" smtClean="0"/>
              <a:t>‹#›</a:t>
            </a:fld>
            <a:endParaRPr lang="en-US"/>
          </a:p>
        </p:txBody>
      </p:sp>
    </p:spTree>
    <p:extLst>
      <p:ext uri="{BB962C8B-B14F-4D97-AF65-F5344CB8AC3E}">
        <p14:creationId xmlns:p14="http://schemas.microsoft.com/office/powerpoint/2010/main" val="521694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34B117-E717-9346-ADCF-2EA575E5703E}" type="datetimeFigureOut">
              <a:rPr lang="en-US" smtClean="0"/>
              <a:t>10/9/16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47DF62-E042-8441-A4A7-5420B1C38219}" type="slidenum">
              <a:rPr lang="en-US" smtClean="0"/>
              <a:t>‹#›</a:t>
            </a:fld>
            <a:endParaRPr lang="en-US"/>
          </a:p>
        </p:txBody>
      </p:sp>
    </p:spTree>
    <p:extLst>
      <p:ext uri="{BB962C8B-B14F-4D97-AF65-F5344CB8AC3E}">
        <p14:creationId xmlns:p14="http://schemas.microsoft.com/office/powerpoint/2010/main" val="2084407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34B117-E717-9346-ADCF-2EA575E5703E}" type="datetimeFigureOut">
              <a:rPr lang="en-US" smtClean="0"/>
              <a:t>10/9/16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47DF62-E042-8441-A4A7-5420B1C38219}" type="slidenum">
              <a:rPr lang="en-US" smtClean="0"/>
              <a:t>‹#›</a:t>
            </a:fld>
            <a:endParaRPr lang="en-US"/>
          </a:p>
        </p:txBody>
      </p:sp>
    </p:spTree>
    <p:extLst>
      <p:ext uri="{BB962C8B-B14F-4D97-AF65-F5344CB8AC3E}">
        <p14:creationId xmlns:p14="http://schemas.microsoft.com/office/powerpoint/2010/main" val="7379845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34B117-E717-9346-ADCF-2EA575E5703E}" type="datetimeFigureOut">
              <a:rPr lang="en-US" smtClean="0"/>
              <a:t>10/9/16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47DF62-E042-8441-A4A7-5420B1C38219}" type="slidenum">
              <a:rPr lang="en-US" smtClean="0"/>
              <a:t>‹#›</a:t>
            </a:fld>
            <a:endParaRPr lang="en-US"/>
          </a:p>
        </p:txBody>
      </p:sp>
    </p:spTree>
    <p:extLst>
      <p:ext uri="{BB962C8B-B14F-4D97-AF65-F5344CB8AC3E}">
        <p14:creationId xmlns:p14="http://schemas.microsoft.com/office/powerpoint/2010/main" val="385810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9.png"/></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hyperlink" Target="https://www.youtube.com/watch?v=wnPl0zvXkj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Diversity Of high-frequency traders </a:t>
            </a:r>
            <a:endParaRPr lang="en-US" dirty="0"/>
          </a:p>
        </p:txBody>
      </p:sp>
      <p:sp>
        <p:nvSpPr>
          <p:cNvPr id="3" name="Subtitle 2"/>
          <p:cNvSpPr>
            <a:spLocks noGrp="1"/>
          </p:cNvSpPr>
          <p:nvPr>
            <p:ph type="subTitle" idx="1"/>
          </p:nvPr>
        </p:nvSpPr>
        <p:spPr/>
        <p:txBody>
          <a:bodyPr/>
          <a:lstStyle/>
          <a:p>
            <a:endParaRPr lang="en-US" dirty="0" smtClean="0"/>
          </a:p>
          <a:p>
            <a:r>
              <a:rPr lang="en-US" dirty="0" smtClean="0"/>
              <a:t>By Björn Hagströme and Lars Nordén</a:t>
            </a:r>
          </a:p>
          <a:p>
            <a:r>
              <a:rPr lang="en-US" sz="1800" dirty="0" smtClean="0"/>
              <a:t>Present By Alex Zheng</a:t>
            </a:r>
            <a:endParaRPr lang="en-US" sz="1800" dirty="0"/>
          </a:p>
        </p:txBody>
      </p:sp>
    </p:spTree>
    <p:extLst>
      <p:ext uri="{BB962C8B-B14F-4D97-AF65-F5344CB8AC3E}">
        <p14:creationId xmlns:p14="http://schemas.microsoft.com/office/powerpoint/2010/main" val="16464912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Frequent submissions and cancellation of limit orders</a:t>
            </a:r>
            <a:endParaRPr lang="en-US" dirty="0"/>
          </a:p>
        </p:txBody>
      </p:sp>
      <p:sp>
        <p:nvSpPr>
          <p:cNvPr id="3" name="Content Placeholder 2"/>
          <p:cNvSpPr>
            <a:spLocks noGrp="1"/>
          </p:cNvSpPr>
          <p:nvPr>
            <p:ph idx="1"/>
          </p:nvPr>
        </p:nvSpPr>
        <p:spPr/>
        <p:txBody>
          <a:bodyPr/>
          <a:lstStyle/>
          <a:p>
            <a:r>
              <a:rPr lang="en-US" dirty="0" smtClean="0"/>
              <a:t>As the </a:t>
            </a:r>
            <a:r>
              <a:rPr lang="en-US" dirty="0" err="1" smtClean="0"/>
              <a:t>algos</a:t>
            </a:r>
            <a:r>
              <a:rPr lang="en-US" dirty="0" smtClean="0"/>
              <a:t> constantly scan the markets for news about fundamentals, order flows and relative prices, the optimal quotes are subject to continuous change</a:t>
            </a:r>
          </a:p>
          <a:p>
            <a:r>
              <a:rPr lang="en-US" dirty="0" smtClean="0"/>
              <a:t>Order-to-trade ratio (q/t): the number of limit order submissions across members and stocks on a given trading day, divided by the number of executions across members and stocks on that day </a:t>
            </a:r>
            <a:endParaRPr lang="en-US" dirty="0"/>
          </a:p>
        </p:txBody>
      </p:sp>
    </p:spTree>
    <p:extLst>
      <p:ext uri="{BB962C8B-B14F-4D97-AF65-F5344CB8AC3E}">
        <p14:creationId xmlns:p14="http://schemas.microsoft.com/office/powerpoint/2010/main" val="1216082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Comparison </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1852519"/>
            <a:ext cx="10452068" cy="4351338"/>
          </a:xfrm>
        </p:spPr>
      </p:pic>
      <p:sp>
        <p:nvSpPr>
          <p:cNvPr id="5" name="Rectangle 4"/>
          <p:cNvSpPr/>
          <p:nvPr/>
        </p:nvSpPr>
        <p:spPr>
          <a:xfrm>
            <a:off x="5903259" y="3697941"/>
            <a:ext cx="591670" cy="131781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611035" y="3697941"/>
            <a:ext cx="497541" cy="131781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689911" y="3697941"/>
            <a:ext cx="726142" cy="131781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8857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learned form the table?		</a:t>
            </a:r>
            <a:endParaRPr lang="en-US" dirty="0"/>
          </a:p>
        </p:txBody>
      </p:sp>
      <p:sp>
        <p:nvSpPr>
          <p:cNvPr id="3" name="Content Placeholder 2"/>
          <p:cNvSpPr>
            <a:spLocks noGrp="1"/>
          </p:cNvSpPr>
          <p:nvPr>
            <p:ph idx="1"/>
          </p:nvPr>
        </p:nvSpPr>
        <p:spPr/>
        <p:txBody>
          <a:bodyPr/>
          <a:lstStyle/>
          <a:p>
            <a:r>
              <a:rPr lang="en-US" dirty="0" smtClean="0"/>
              <a:t>HFTs are quoting more intensely than non-HFTs</a:t>
            </a:r>
          </a:p>
          <a:p>
            <a:r>
              <a:rPr lang="en-US" dirty="0" smtClean="0"/>
              <a:t>Low inventory – expected as HFTs are well-known for minimizing their overnight exposure</a:t>
            </a:r>
          </a:p>
          <a:p>
            <a:r>
              <a:rPr lang="en-US" dirty="0" smtClean="0"/>
              <a:t>Lower latency of HFTs </a:t>
            </a:r>
          </a:p>
          <a:p>
            <a:endParaRPr lang="en-US" dirty="0"/>
          </a:p>
        </p:txBody>
      </p:sp>
    </p:spTree>
    <p:extLst>
      <p:ext uri="{BB962C8B-B14F-4D97-AF65-F5344CB8AC3E}">
        <p14:creationId xmlns:p14="http://schemas.microsoft.com/office/powerpoint/2010/main" val="1426589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Within HFT Groups</a:t>
            </a:r>
            <a:endParaRPr lang="en-US" dirty="0"/>
          </a:p>
        </p:txBody>
      </p:sp>
      <p:sp>
        <p:nvSpPr>
          <p:cNvPr id="3" name="Content Placeholder 2"/>
          <p:cNvSpPr>
            <a:spLocks noGrp="1"/>
          </p:cNvSpPr>
          <p:nvPr>
            <p:ph idx="1"/>
          </p:nvPr>
        </p:nvSpPr>
        <p:spPr/>
        <p:txBody>
          <a:bodyPr/>
          <a:lstStyle/>
          <a:p>
            <a:r>
              <a:rPr lang="en-US" dirty="0" smtClean="0"/>
              <a:t>Methodology of Separating within the HFT Groups</a:t>
            </a:r>
          </a:p>
          <a:p>
            <a:pPr lvl="1"/>
            <a:r>
              <a:rPr lang="en-US" dirty="0" smtClean="0"/>
              <a:t>Randomize the order </a:t>
            </a:r>
            <a:r>
              <a:rPr lang="en-US" dirty="0"/>
              <a:t>b</a:t>
            </a:r>
            <a:r>
              <a:rPr lang="en-US" dirty="0" smtClean="0"/>
              <a:t>ook snapshot time within each ten-second period to get observations that are uniformly distributed across the ten seconds</a:t>
            </a:r>
          </a:p>
          <a:p>
            <a:pPr lvl="1"/>
            <a:r>
              <a:rPr lang="en-US" dirty="0" smtClean="0"/>
              <a:t>Market make presence = fraction of snapshots the member has a limit order posted at either side of the inside quotes</a:t>
            </a:r>
            <a:endParaRPr lang="en-US" dirty="0"/>
          </a:p>
        </p:txBody>
      </p:sp>
    </p:spTree>
    <p:extLst>
      <p:ext uri="{BB962C8B-B14F-4D97-AF65-F5344CB8AC3E}">
        <p14:creationId xmlns:p14="http://schemas.microsoft.com/office/powerpoint/2010/main" val="1175371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within HFT Group</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624784" y="2095080"/>
            <a:ext cx="6063697" cy="3541014"/>
          </a:xfr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540" y="2095080"/>
            <a:ext cx="6002460" cy="3510010"/>
          </a:xfrm>
          <a:prstGeom prst="rect">
            <a:avLst/>
          </a:prstGeom>
        </p:spPr>
      </p:pic>
    </p:spTree>
    <p:extLst>
      <p:ext uri="{BB962C8B-B14F-4D97-AF65-F5344CB8AC3E}">
        <p14:creationId xmlns:p14="http://schemas.microsoft.com/office/powerpoint/2010/main" val="4108644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Market-making vs opportunistic HFTs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44600" y="2210594"/>
            <a:ext cx="9702800" cy="3581400"/>
          </a:xfrm>
        </p:spPr>
      </p:pic>
      <p:sp>
        <p:nvSpPr>
          <p:cNvPr id="5" name="Rectangle 4"/>
          <p:cNvSpPr/>
          <p:nvPr/>
        </p:nvSpPr>
        <p:spPr>
          <a:xfrm>
            <a:off x="9170894" y="3482788"/>
            <a:ext cx="524435" cy="188258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684494" y="3482788"/>
            <a:ext cx="564777" cy="188258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68892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Characters of HFT market-maker </a:t>
            </a:r>
            <a:endParaRPr lang="en-US" dirty="0"/>
          </a:p>
        </p:txBody>
      </p:sp>
      <p:sp>
        <p:nvSpPr>
          <p:cNvPr id="3" name="Content Placeholder 2"/>
          <p:cNvSpPr>
            <a:spLocks noGrp="1"/>
          </p:cNvSpPr>
          <p:nvPr>
            <p:ph idx="1"/>
          </p:nvPr>
        </p:nvSpPr>
        <p:spPr/>
        <p:txBody>
          <a:bodyPr/>
          <a:lstStyle/>
          <a:p>
            <a:r>
              <a:rPr lang="en-US" dirty="0" smtClean="0"/>
              <a:t>Make up the majority fraction of HFT trading volume</a:t>
            </a:r>
          </a:p>
          <a:p>
            <a:r>
              <a:rPr lang="en-US" dirty="0" smtClean="0"/>
              <a:t>Lower inventory due to a smaller likelihood of arbitrage</a:t>
            </a:r>
          </a:p>
          <a:p>
            <a:r>
              <a:rPr lang="en-US" dirty="0" smtClean="0"/>
              <a:t>High liquidity supply (almost double in each sample month)</a:t>
            </a:r>
          </a:p>
          <a:p>
            <a:endParaRPr lang="en-US" dirty="0" smtClean="0"/>
          </a:p>
          <a:p>
            <a:endParaRPr lang="en-US" dirty="0"/>
          </a:p>
        </p:txBody>
      </p:sp>
    </p:spTree>
    <p:extLst>
      <p:ext uri="{BB962C8B-B14F-4D97-AF65-F5344CB8AC3E}">
        <p14:creationId xmlns:p14="http://schemas.microsoft.com/office/powerpoint/2010/main" val="352216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volatility on HFT– an event study</a:t>
            </a:r>
            <a:endParaRPr lang="en-US" dirty="0"/>
          </a:p>
        </p:txBody>
      </p:sp>
      <p:sp>
        <p:nvSpPr>
          <p:cNvPr id="3" name="Content Placeholder 2"/>
          <p:cNvSpPr>
            <a:spLocks noGrp="1"/>
          </p:cNvSpPr>
          <p:nvPr>
            <p:ph idx="1"/>
          </p:nvPr>
        </p:nvSpPr>
        <p:spPr/>
        <p:txBody>
          <a:bodyPr/>
          <a:lstStyle/>
          <a:p>
            <a:r>
              <a:rPr lang="en-US" dirty="0" smtClean="0"/>
              <a:t>An inherent problem when assessing the influence of HFT on volatility is the difficulty of determining the direction of causality</a:t>
            </a:r>
          </a:p>
          <a:p>
            <a:pPr lvl="1"/>
            <a:r>
              <a:rPr lang="en-US" dirty="0" smtClean="0"/>
              <a:t>Possible that HFT</a:t>
            </a:r>
            <a:r>
              <a:rPr lang="en-US" dirty="0" smtClean="0">
                <a:sym typeface="Wingdings"/>
              </a:rPr>
              <a:t> affects volatility</a:t>
            </a:r>
          </a:p>
          <a:p>
            <a:pPr lvl="1"/>
            <a:r>
              <a:rPr lang="en-US" dirty="0" smtClean="0">
                <a:sym typeface="Wingdings"/>
              </a:rPr>
              <a:t>Or, HFT tends to concentrate in the most liquid stocks in each market</a:t>
            </a:r>
          </a:p>
          <a:p>
            <a:r>
              <a:rPr lang="en-US" dirty="0" smtClean="0">
                <a:sym typeface="Wingdings"/>
              </a:rPr>
              <a:t>Important Concept for later study</a:t>
            </a:r>
          </a:p>
          <a:p>
            <a:pPr lvl="1"/>
            <a:r>
              <a:rPr lang="en-US" dirty="0" smtClean="0">
                <a:sym typeface="Wingdings"/>
              </a:rPr>
              <a:t>Tick Size: The minimum price change of a stock</a:t>
            </a:r>
          </a:p>
          <a:p>
            <a:pPr lvl="2"/>
            <a:r>
              <a:rPr lang="en-US" dirty="0">
                <a:sym typeface="Wingdings"/>
              </a:rPr>
              <a:t> </a:t>
            </a:r>
            <a:r>
              <a:rPr lang="en-US" dirty="0" smtClean="0">
                <a:sym typeface="Wingdings"/>
              </a:rPr>
              <a:t>For NOMX-St </a:t>
            </a:r>
          </a:p>
          <a:p>
            <a:pPr lvl="3"/>
            <a:r>
              <a:rPr lang="en-US" dirty="0" smtClean="0">
                <a:sym typeface="Wingdings"/>
              </a:rPr>
              <a:t>Price &lt;= SEK 50, tick size = SEK 0.01</a:t>
            </a:r>
          </a:p>
          <a:p>
            <a:pPr lvl="3"/>
            <a:r>
              <a:rPr lang="en-US" dirty="0" smtClean="0">
                <a:sym typeface="Wingdings"/>
              </a:rPr>
              <a:t>SEK 50 &lt; Price &lt;= SEK 100, tick size = SEK 0.05</a:t>
            </a:r>
          </a:p>
          <a:p>
            <a:pPr lvl="3"/>
            <a:r>
              <a:rPr lang="en-US" dirty="0" smtClean="0">
                <a:sym typeface="Wingdings"/>
              </a:rPr>
              <a:t>Price &gt; SEK 100, tick size = SEK 0.1 </a:t>
            </a:r>
          </a:p>
        </p:txBody>
      </p:sp>
    </p:spTree>
    <p:extLst>
      <p:ext uri="{BB962C8B-B14F-4D97-AF65-F5344CB8AC3E}">
        <p14:creationId xmlns:p14="http://schemas.microsoft.com/office/powerpoint/2010/main" val="459370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Set-up</a:t>
            </a:r>
            <a:endParaRPr lang="en-US" dirty="0"/>
          </a:p>
        </p:txBody>
      </p:sp>
      <p:sp>
        <p:nvSpPr>
          <p:cNvPr id="3" name="Content Placeholder 2"/>
          <p:cNvSpPr>
            <a:spLocks noGrp="1"/>
          </p:cNvSpPr>
          <p:nvPr>
            <p:ph idx="1"/>
          </p:nvPr>
        </p:nvSpPr>
        <p:spPr/>
        <p:txBody>
          <a:bodyPr>
            <a:normAutofit fontScale="92500"/>
          </a:bodyPr>
          <a:lstStyle/>
          <a:p>
            <a:r>
              <a:rPr lang="en-US" dirty="0" smtClean="0"/>
              <a:t>Event: We include an event if the last day before and the first day after the event day on which transaction prices remain in the same tick size category for the whole day</a:t>
            </a:r>
          </a:p>
          <a:p>
            <a:r>
              <a:rPr lang="en-US" dirty="0" smtClean="0"/>
              <a:t>Control Group and Comparison Group Selection: Before January 2011 and after January 2011 </a:t>
            </a:r>
          </a:p>
          <a:p>
            <a:r>
              <a:rPr lang="en-US" dirty="0" smtClean="0"/>
              <a:t>42 events prior to January 2011 and 47 events after 2011</a:t>
            </a:r>
          </a:p>
          <a:p>
            <a:r>
              <a:rPr lang="en-US" dirty="0" smtClean="0"/>
              <a:t>Low-tick and high-tick regimes</a:t>
            </a:r>
          </a:p>
          <a:p>
            <a:r>
              <a:rPr lang="en-US" dirty="0" smtClean="0"/>
              <a:t>Difference-in-difference approach</a:t>
            </a:r>
          </a:p>
          <a:p>
            <a:r>
              <a:rPr lang="en-US" dirty="0" smtClean="0"/>
              <a:t>Benchmark: Control the potential time-series variations in HFT activities in the event stock. Benchmarks are the rest of stocks on OMXS 30. </a:t>
            </a:r>
            <a:endParaRPr lang="en-US" dirty="0"/>
          </a:p>
        </p:txBody>
      </p:sp>
    </p:spTree>
    <p:extLst>
      <p:ext uri="{BB962C8B-B14F-4D97-AF65-F5344CB8AC3E}">
        <p14:creationId xmlns:p14="http://schemas.microsoft.com/office/powerpoint/2010/main" val="3703341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HFT vs Non-HFT’s response to tick size change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85047" y="1922929"/>
            <a:ext cx="9063318" cy="3469015"/>
          </a:xfrm>
        </p:spPr>
      </p:pic>
    </p:spTree>
    <p:extLst>
      <p:ext uri="{BB962C8B-B14F-4D97-AF65-F5344CB8AC3E}">
        <p14:creationId xmlns:p14="http://schemas.microsoft.com/office/powerpoint/2010/main" val="559457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on the new</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54725" y="1825625"/>
            <a:ext cx="7682549" cy="4351338"/>
          </a:xfrm>
        </p:spPr>
      </p:pic>
    </p:spTree>
    <p:extLst>
      <p:ext uri="{BB962C8B-B14F-4D97-AF65-F5344CB8AC3E}">
        <p14:creationId xmlns:p14="http://schemas.microsoft.com/office/powerpoint/2010/main" val="6625446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Trading volume market share following tick size changes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15353" y="2407024"/>
            <a:ext cx="8001000" cy="2400720"/>
          </a:xfrm>
        </p:spPr>
      </p:pic>
    </p:spTree>
    <p:extLst>
      <p:ext uri="{BB962C8B-B14F-4D97-AF65-F5344CB8AC3E}">
        <p14:creationId xmlns:p14="http://schemas.microsoft.com/office/powerpoint/2010/main" val="88312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Intraday realized stock return volatility following tick size changes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1690687"/>
            <a:ext cx="3263900" cy="662547"/>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37123" y="2554941"/>
            <a:ext cx="7301005" cy="3178735"/>
          </a:xfrm>
          <a:prstGeom prst="rect">
            <a:avLst/>
          </a:prstGeom>
        </p:spPr>
      </p:pic>
    </p:spTree>
    <p:extLst>
      <p:ext uri="{BB962C8B-B14F-4D97-AF65-F5344CB8AC3E}">
        <p14:creationId xmlns:p14="http://schemas.microsoft.com/office/powerpoint/2010/main" val="10545444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Majority of HFT’s trading volume and more than 80% of HFT limit order submissions on NOMX-St are associated with  market-making strategies</a:t>
            </a:r>
          </a:p>
          <a:p>
            <a:r>
              <a:rPr lang="en-US" dirty="0" smtClean="0"/>
              <a:t>Market-makers have higher order-to-trade ratios and lower latency than opportunistic HFTs</a:t>
            </a:r>
          </a:p>
          <a:p>
            <a:r>
              <a:rPr lang="en-US" dirty="0" smtClean="0"/>
              <a:t>Market-making HFT activities seem to be beneficial for the overall market quality in the sense that they reduce short-term volatility</a:t>
            </a:r>
          </a:p>
        </p:txBody>
      </p:sp>
    </p:spTree>
    <p:extLst>
      <p:ext uri="{BB962C8B-B14F-4D97-AF65-F5344CB8AC3E}">
        <p14:creationId xmlns:p14="http://schemas.microsoft.com/office/powerpoint/2010/main" val="9190697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Opinion</a:t>
            </a:r>
            <a:endParaRPr lang="en-US" dirty="0"/>
          </a:p>
        </p:txBody>
      </p:sp>
      <p:sp>
        <p:nvSpPr>
          <p:cNvPr id="3" name="Content Placeholder 2"/>
          <p:cNvSpPr>
            <a:spLocks noGrp="1"/>
          </p:cNvSpPr>
          <p:nvPr>
            <p:ph idx="1"/>
          </p:nvPr>
        </p:nvSpPr>
        <p:spPr/>
        <p:txBody>
          <a:bodyPr/>
          <a:lstStyle/>
          <a:p>
            <a:r>
              <a:rPr lang="en-US" dirty="0" smtClean="0"/>
              <a:t>Although some insights about HFTs, the paper provides relatively limited analysis on opportunistic HFTs</a:t>
            </a:r>
          </a:p>
          <a:p>
            <a:r>
              <a:rPr lang="en-US" dirty="0" smtClean="0"/>
              <a:t>Still did not answer the predator-prey relationship brought up by Michael Lewis [Market maker HFT can use market order to buy and front run investors and use limit order to resell for a profit]</a:t>
            </a:r>
          </a:p>
          <a:p>
            <a:r>
              <a:rPr lang="en-US" dirty="0" smtClean="0"/>
              <a:t>Minimum tick size as well as batch market mechanism can be considered in the near future for limiting quoting traffic without threatening the advantages of HFT activity</a:t>
            </a:r>
            <a:endParaRPr lang="en-US" dirty="0"/>
          </a:p>
        </p:txBody>
      </p:sp>
    </p:spTree>
    <p:extLst>
      <p:ext uri="{BB962C8B-B14F-4D97-AF65-F5344CB8AC3E}">
        <p14:creationId xmlns:p14="http://schemas.microsoft.com/office/powerpoint/2010/main" val="745630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relevant interesting topic </a:t>
            </a:r>
            <a:endParaRPr lang="en-US" dirty="0"/>
          </a:p>
        </p:txBody>
      </p:sp>
      <p:sp>
        <p:nvSpPr>
          <p:cNvPr id="3" name="Content Placeholder 2"/>
          <p:cNvSpPr>
            <a:spLocks noGrp="1"/>
          </p:cNvSpPr>
          <p:nvPr>
            <p:ph idx="1"/>
          </p:nvPr>
        </p:nvSpPr>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Michael Lewis – Flash Boys (2015)</a:t>
            </a:r>
          </a:p>
          <a:p>
            <a:pPr>
              <a:lnSpc>
                <a:spcPct val="100000"/>
              </a:lnSpc>
              <a:spcBef>
                <a:spcPts val="0"/>
              </a:spcBef>
            </a:pPr>
            <a:r>
              <a:rPr lang="en-US" dirty="0" smtClean="0"/>
              <a:t>Predators and Preys Relationship</a:t>
            </a:r>
          </a:p>
          <a:p>
            <a:pPr lvl="1">
              <a:lnSpc>
                <a:spcPct val="100000"/>
              </a:lnSpc>
              <a:spcBef>
                <a:spcPts val="0"/>
              </a:spcBef>
            </a:pPr>
            <a:r>
              <a:rPr lang="en-US" dirty="0" smtClean="0"/>
              <a:t>Example </a:t>
            </a:r>
          </a:p>
          <a:p>
            <a:pPr lvl="2">
              <a:lnSpc>
                <a:spcPct val="100000"/>
              </a:lnSpc>
              <a:spcBef>
                <a:spcPts val="0"/>
              </a:spcBef>
            </a:pPr>
            <a:r>
              <a:rPr lang="en-US" dirty="0" smtClean="0"/>
              <a:t>A Exchange has 100 shares of Apple</a:t>
            </a:r>
          </a:p>
          <a:p>
            <a:pPr lvl="2">
              <a:lnSpc>
                <a:spcPct val="100000"/>
              </a:lnSpc>
              <a:spcBef>
                <a:spcPts val="0"/>
              </a:spcBef>
            </a:pPr>
            <a:r>
              <a:rPr lang="en-US" dirty="0" smtClean="0"/>
              <a:t>B Exchange has 100 shares of Apple [Signal takes longer to travel to B due to distance]</a:t>
            </a:r>
          </a:p>
          <a:p>
            <a:pPr lvl="2">
              <a:lnSpc>
                <a:spcPct val="100000"/>
              </a:lnSpc>
              <a:spcBef>
                <a:spcPts val="0"/>
              </a:spcBef>
            </a:pPr>
            <a:r>
              <a:rPr lang="en-US" dirty="0" smtClean="0"/>
              <a:t>Brokerage firm C tries to buy 150 shares of Apple</a:t>
            </a:r>
          </a:p>
          <a:p>
            <a:pPr lvl="2">
              <a:lnSpc>
                <a:spcPct val="100000"/>
              </a:lnSpc>
              <a:spcBef>
                <a:spcPts val="0"/>
              </a:spcBef>
            </a:pPr>
            <a:r>
              <a:rPr lang="en-US" dirty="0" smtClean="0"/>
              <a:t>HFT detects the order of 150 shares at A and race the brokerage to B, buy shares and resell to the brokerage. Liquidity you saw is not what you paid for. </a:t>
            </a:r>
          </a:p>
          <a:p>
            <a:pPr lvl="1">
              <a:lnSpc>
                <a:spcPct val="100000"/>
              </a:lnSpc>
              <a:spcBef>
                <a:spcPts val="0"/>
              </a:spcBef>
            </a:pPr>
            <a:r>
              <a:rPr lang="en-US" dirty="0" smtClean="0"/>
              <a:t>Book Example:</a:t>
            </a:r>
          </a:p>
          <a:p>
            <a:pPr lvl="2">
              <a:lnSpc>
                <a:spcPct val="100000"/>
              </a:lnSpc>
              <a:spcBef>
                <a:spcPts val="0"/>
              </a:spcBef>
            </a:pPr>
            <a:r>
              <a:rPr lang="en-US" dirty="0" smtClean="0"/>
              <a:t>Takes 2 milliseconds to travel to BATS and 4 milliseconds to travel to Carteret</a:t>
            </a:r>
          </a:p>
          <a:p>
            <a:pPr lvl="2">
              <a:lnSpc>
                <a:spcPct val="100000"/>
              </a:lnSpc>
              <a:spcBef>
                <a:spcPts val="0"/>
              </a:spcBef>
            </a:pPr>
            <a:r>
              <a:rPr lang="en-US" dirty="0" smtClean="0"/>
              <a:t>A program that build delay into the signals to make two orders arrive at the same time</a:t>
            </a:r>
          </a:p>
          <a:p>
            <a:pPr lvl="2">
              <a:lnSpc>
                <a:spcPct val="100000"/>
              </a:lnSpc>
              <a:spcBef>
                <a:spcPts val="0"/>
              </a:spcBef>
            </a:pPr>
            <a:r>
              <a:rPr lang="en-US" dirty="0" smtClean="0"/>
              <a:t>The order was fulfilled at the listed price</a:t>
            </a:r>
          </a:p>
          <a:p>
            <a:pPr lvl="1">
              <a:lnSpc>
                <a:spcPct val="100000"/>
              </a:lnSpc>
              <a:spcBef>
                <a:spcPts val="0"/>
              </a:spcBef>
            </a:pPr>
            <a:r>
              <a:rPr lang="en-US" dirty="0" smtClean="0">
                <a:hlinkClick r:id="rId3"/>
              </a:rPr>
              <a:t>https://www.youtube.com/</a:t>
            </a:r>
            <a:r>
              <a:rPr lang="en-US" dirty="0" err="1" smtClean="0">
                <a:hlinkClick r:id="rId3"/>
              </a:rPr>
              <a:t>watch?v</a:t>
            </a:r>
            <a:r>
              <a:rPr lang="en-US" dirty="0" smtClean="0">
                <a:hlinkClick r:id="rId3"/>
              </a:rPr>
              <a:t>=wnPl0zvXkjM</a:t>
            </a:r>
            <a:endParaRPr lang="en-US" dirty="0"/>
          </a:p>
        </p:txBody>
      </p:sp>
    </p:spTree>
    <p:extLst>
      <p:ext uri="{BB962C8B-B14F-4D97-AF65-F5344CB8AC3E}">
        <p14:creationId xmlns:p14="http://schemas.microsoft.com/office/powerpoint/2010/main" val="1369301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HFTs</a:t>
            </a:r>
            <a:endParaRPr lang="en-US" dirty="0"/>
          </a:p>
        </p:txBody>
      </p:sp>
      <p:sp>
        <p:nvSpPr>
          <p:cNvPr id="3" name="Content Placeholder 2"/>
          <p:cNvSpPr>
            <a:spLocks noGrp="1"/>
          </p:cNvSpPr>
          <p:nvPr>
            <p:ph idx="1"/>
          </p:nvPr>
        </p:nvSpPr>
        <p:spPr/>
        <p:txBody>
          <a:bodyPr>
            <a:normAutofit lnSpcReduction="10000"/>
          </a:bodyPr>
          <a:lstStyle/>
          <a:p>
            <a:r>
              <a:rPr lang="en-US" dirty="0" smtClean="0"/>
              <a:t>Market-making HFTs</a:t>
            </a:r>
          </a:p>
          <a:p>
            <a:pPr lvl="1"/>
            <a:r>
              <a:rPr lang="en-US" dirty="0" smtClean="0"/>
              <a:t>A service provided to clients to minimize the price impact of trading</a:t>
            </a:r>
          </a:p>
          <a:p>
            <a:r>
              <a:rPr lang="en-US" dirty="0" smtClean="0"/>
              <a:t>Opportunistic HFTs</a:t>
            </a:r>
          </a:p>
          <a:p>
            <a:pPr lvl="1"/>
            <a:r>
              <a:rPr lang="en-US" dirty="0" smtClean="0"/>
              <a:t>A party uses technologically advanced trading algorithms to profit from the trading process itself</a:t>
            </a:r>
          </a:p>
          <a:p>
            <a:r>
              <a:rPr lang="en-US" dirty="0" smtClean="0"/>
              <a:t>There were many research papers on the impact of HFTs on market quality but none of these paper has been able to distinguish different strategies in equity markets</a:t>
            </a:r>
          </a:p>
          <a:p>
            <a:r>
              <a:rPr lang="en-US" dirty="0" smtClean="0"/>
              <a:t>This paper uses data from NASDAQ-OMX Stockholm and is able to subcategorize HFTs into market-making strategies and opportunistic strategies</a:t>
            </a:r>
            <a:endParaRPr lang="en-US" dirty="0"/>
          </a:p>
        </p:txBody>
      </p:sp>
    </p:spTree>
    <p:extLst>
      <p:ext uri="{BB962C8B-B14F-4D97-AF65-F5344CB8AC3E}">
        <p14:creationId xmlns:p14="http://schemas.microsoft.com/office/powerpoint/2010/main" val="20924075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contributions of this paper</a:t>
            </a:r>
            <a:endParaRPr lang="en-US" dirty="0"/>
          </a:p>
        </p:txBody>
      </p:sp>
      <p:sp>
        <p:nvSpPr>
          <p:cNvPr id="3" name="Content Placeholder 2"/>
          <p:cNvSpPr>
            <a:spLocks noGrp="1"/>
          </p:cNvSpPr>
          <p:nvPr>
            <p:ph idx="1"/>
          </p:nvPr>
        </p:nvSpPr>
        <p:spPr/>
        <p:txBody>
          <a:bodyPr/>
          <a:lstStyle/>
          <a:p>
            <a:r>
              <a:rPr lang="en-US" dirty="0" smtClean="0"/>
              <a:t>Market makers vs Proprietary trading Identity</a:t>
            </a:r>
          </a:p>
          <a:p>
            <a:r>
              <a:rPr lang="en-US" dirty="0" smtClean="0"/>
              <a:t>Influence of market-making HFTs on short-term volatility</a:t>
            </a:r>
          </a:p>
          <a:p>
            <a:r>
              <a:rPr lang="en-US" dirty="0" smtClean="0"/>
              <a:t>Present empirical setting and data as well as its HFT categorization methodology</a:t>
            </a:r>
          </a:p>
          <a:p>
            <a:r>
              <a:rPr lang="en-US" dirty="0" smtClean="0"/>
              <a:t>Event study: Causal effects of HFT activity on volatility</a:t>
            </a:r>
          </a:p>
          <a:p>
            <a:endParaRPr lang="en-US" dirty="0"/>
          </a:p>
        </p:txBody>
      </p:sp>
    </p:spTree>
    <p:extLst>
      <p:ext uri="{BB962C8B-B14F-4D97-AF65-F5344CB8AC3E}">
        <p14:creationId xmlns:p14="http://schemas.microsoft.com/office/powerpoint/2010/main" val="1415688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and sample collection	</a:t>
            </a:r>
            <a:endParaRPr lang="en-US" dirty="0"/>
          </a:p>
        </p:txBody>
      </p:sp>
      <p:sp>
        <p:nvSpPr>
          <p:cNvPr id="3" name="Content Placeholder 2"/>
          <p:cNvSpPr>
            <a:spLocks noGrp="1"/>
          </p:cNvSpPr>
          <p:nvPr>
            <p:ph idx="1"/>
          </p:nvPr>
        </p:nvSpPr>
        <p:spPr/>
        <p:txBody>
          <a:bodyPr/>
          <a:lstStyle/>
          <a:p>
            <a:r>
              <a:rPr lang="en-US" dirty="0" smtClean="0"/>
              <a:t>30 most traded stocks from OMX Stockholm 30</a:t>
            </a:r>
          </a:p>
          <a:p>
            <a:r>
              <a:rPr lang="en-US" dirty="0" smtClean="0"/>
              <a:t>2 months of data (August 2011 – volatile, February 2012 – quiet)</a:t>
            </a:r>
          </a:p>
        </p:txBody>
      </p:sp>
    </p:spTree>
    <p:extLst>
      <p:ext uri="{BB962C8B-B14F-4D97-AF65-F5344CB8AC3E}">
        <p14:creationId xmlns:p14="http://schemas.microsoft.com/office/powerpoint/2010/main" val="945373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Descriptive statistics in a glance</a:t>
            </a:r>
            <a:endParaRPr lang="en-US"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41207" y="1759323"/>
            <a:ext cx="10109586" cy="4101353"/>
          </a:xfrm>
          <a:effectLst>
            <a:glow rad="127000">
              <a:srgbClr val="FFFF00"/>
            </a:glow>
          </a:effectLst>
        </p:spPr>
      </p:pic>
      <p:sp>
        <p:nvSpPr>
          <p:cNvPr id="7" name="Rounded Rectangle 6"/>
          <p:cNvSpPr/>
          <p:nvPr/>
        </p:nvSpPr>
        <p:spPr>
          <a:xfrm>
            <a:off x="5876365" y="3375212"/>
            <a:ext cx="1680882" cy="282388"/>
          </a:xfrm>
          <a:prstGeom prst="round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5876365" y="4199965"/>
            <a:ext cx="1680882" cy="282388"/>
          </a:xfrm>
          <a:prstGeom prst="round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3092824" y="3375212"/>
            <a:ext cx="510988" cy="282388"/>
          </a:xfrm>
          <a:prstGeom prst="round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3092824" y="4199965"/>
            <a:ext cx="506505" cy="282388"/>
          </a:xfrm>
          <a:prstGeom prst="round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10533529" y="3375212"/>
            <a:ext cx="506505" cy="282388"/>
          </a:xfrm>
          <a:prstGeom prst="round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10533529" y="4164105"/>
            <a:ext cx="506505" cy="282388"/>
          </a:xfrm>
          <a:prstGeom prst="round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14837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high-frequency traders</a:t>
            </a:r>
            <a:endParaRPr lang="en-US" dirty="0"/>
          </a:p>
        </p:txBody>
      </p:sp>
      <p:sp>
        <p:nvSpPr>
          <p:cNvPr id="3" name="Content Placeholder 2"/>
          <p:cNvSpPr>
            <a:spLocks noGrp="1"/>
          </p:cNvSpPr>
          <p:nvPr>
            <p:ph idx="1"/>
          </p:nvPr>
        </p:nvSpPr>
        <p:spPr/>
        <p:txBody>
          <a:bodyPr/>
          <a:lstStyle/>
          <a:p>
            <a:r>
              <a:rPr lang="en-US" dirty="0" smtClean="0"/>
              <a:t>According to SEC, HFTs tend to</a:t>
            </a:r>
          </a:p>
          <a:p>
            <a:pPr lvl="1"/>
            <a:r>
              <a:rPr lang="en-US" dirty="0" smtClean="0"/>
              <a:t>End the day with close to zero inventories</a:t>
            </a:r>
          </a:p>
          <a:p>
            <a:pPr lvl="1"/>
            <a:r>
              <a:rPr lang="en-US" dirty="0" smtClean="0"/>
              <a:t>Frequently submit and cancel limit orders</a:t>
            </a:r>
          </a:p>
          <a:p>
            <a:pPr lvl="1"/>
            <a:r>
              <a:rPr lang="en-US" dirty="0" smtClean="0"/>
              <a:t>Use co-location facilities and highly efficient algorithms, allowing them to minimize different types of latencies</a:t>
            </a:r>
          </a:p>
          <a:p>
            <a:pPr lvl="1"/>
            <a:r>
              <a:rPr lang="en-US" dirty="0" smtClean="0"/>
              <a:t>Have short holding periods</a:t>
            </a:r>
            <a:endParaRPr lang="en-US" dirty="0"/>
          </a:p>
          <a:p>
            <a:pPr lvl="1"/>
            <a:endParaRPr lang="en-US" dirty="0" smtClean="0"/>
          </a:p>
          <a:p>
            <a:pPr marL="457200" lvl="1" indent="0">
              <a:buNone/>
            </a:pPr>
            <a:r>
              <a:rPr lang="en-US" dirty="0" smtClean="0">
                <a:sym typeface="Wingdings"/>
              </a:rPr>
              <a:t> Determine whether such conceptions of HFT behavior apply to our sample of HFT members</a:t>
            </a:r>
            <a:endParaRPr lang="en-US" dirty="0" smtClean="0"/>
          </a:p>
        </p:txBody>
      </p:sp>
    </p:spTree>
    <p:extLst>
      <p:ext uri="{BB962C8B-B14F-4D97-AF65-F5344CB8AC3E}">
        <p14:creationId xmlns:p14="http://schemas.microsoft.com/office/powerpoint/2010/main" val="5728441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inventories</a:t>
            </a:r>
            <a:endParaRPr lang="en-US" dirty="0"/>
          </a:p>
        </p:txBody>
      </p:sp>
      <p:sp>
        <p:nvSpPr>
          <p:cNvPr id="3" name="Content Placeholder 2"/>
          <p:cNvSpPr>
            <a:spLocks noGrp="1"/>
          </p:cNvSpPr>
          <p:nvPr>
            <p:ph idx="1"/>
          </p:nvPr>
        </p:nvSpPr>
        <p:spPr/>
        <p:txBody>
          <a:bodyPr/>
          <a:lstStyle/>
          <a:p>
            <a:r>
              <a:rPr lang="en-US" dirty="0" smtClean="0"/>
              <a:t>Due to overnight clearing and capital costs, market makers and opportunistic traders strive to have low overnight positions</a:t>
            </a:r>
          </a:p>
          <a:p>
            <a:r>
              <a:rPr lang="en-US" dirty="0" smtClean="0"/>
              <a:t>Since the paper only studies one of the exchanges, it is possible for firms to have high inventories due to the fact that they are utilizing cross-market arbitrage </a:t>
            </a:r>
            <a:endParaRPr lang="en-US" dirty="0"/>
          </a:p>
        </p:txBody>
      </p:sp>
    </p:spTree>
    <p:extLst>
      <p:ext uri="{BB962C8B-B14F-4D97-AF65-F5344CB8AC3E}">
        <p14:creationId xmlns:p14="http://schemas.microsoft.com/office/powerpoint/2010/main" val="1986344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2875</TotalTime>
  <Words>956</Words>
  <Application>Microsoft Macintosh PowerPoint</Application>
  <PresentationFormat>Widescreen</PresentationFormat>
  <Paragraphs>91</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Calibri</vt:lpstr>
      <vt:lpstr>Calibri Light</vt:lpstr>
      <vt:lpstr>Wingdings</vt:lpstr>
      <vt:lpstr>Arial</vt:lpstr>
      <vt:lpstr>Office Theme</vt:lpstr>
      <vt:lpstr>The Diversity Of high-frequency traders </vt:lpstr>
      <vt:lpstr>Recent on the new</vt:lpstr>
      <vt:lpstr>Other relevant interesting topic </vt:lpstr>
      <vt:lpstr>Different HFTs</vt:lpstr>
      <vt:lpstr>Key contributions of this paper</vt:lpstr>
      <vt:lpstr>Data and sample collection </vt:lpstr>
      <vt:lpstr>Descriptive statistics in a glance</vt:lpstr>
      <vt:lpstr>Characteristics of high-frequency traders</vt:lpstr>
      <vt:lpstr>Low inventories</vt:lpstr>
      <vt:lpstr>Frequent submissions and cancellation of limit orders</vt:lpstr>
      <vt:lpstr>Characteristics Comparison </vt:lpstr>
      <vt:lpstr>What we learned form the table?  </vt:lpstr>
      <vt:lpstr>Within HFT Groups</vt:lpstr>
      <vt:lpstr>Activity within HFT Group</vt:lpstr>
      <vt:lpstr>Market-making vs opportunistic HFTs</vt:lpstr>
      <vt:lpstr>Characters of HFT market-maker </vt:lpstr>
      <vt:lpstr>Impact of volatility on HFT– an event study</vt:lpstr>
      <vt:lpstr>Set-up</vt:lpstr>
      <vt:lpstr>First, HFT vs Non-HFT’s response to tick size change</vt:lpstr>
      <vt:lpstr>Trading volume market share following tick size changes</vt:lpstr>
      <vt:lpstr>Intraday realized stock return volatility following tick size changes</vt:lpstr>
      <vt:lpstr>Conclusion</vt:lpstr>
      <vt:lpstr>My Opinion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Diversity Of high-frequency traders </dc:title>
  <dc:creator>Zheng, Alex</dc:creator>
  <cp:lastModifiedBy>Zheng, Alex</cp:lastModifiedBy>
  <cp:revision>27</cp:revision>
  <dcterms:created xsi:type="dcterms:W3CDTF">2016-10-09T20:59:44Z</dcterms:created>
  <dcterms:modified xsi:type="dcterms:W3CDTF">2016-10-11T20:55:07Z</dcterms:modified>
</cp:coreProperties>
</file>