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7"/>
  </p:notesMasterIdLst>
  <p:sldIdLst>
    <p:sldId id="256" r:id="rId2"/>
    <p:sldId id="257" r:id="rId3"/>
    <p:sldId id="258" r:id="rId4"/>
    <p:sldId id="293" r:id="rId5"/>
    <p:sldId id="287" r:id="rId6"/>
    <p:sldId id="288" r:id="rId7"/>
    <p:sldId id="259" r:id="rId8"/>
    <p:sldId id="260" r:id="rId9"/>
    <p:sldId id="261" r:id="rId10"/>
    <p:sldId id="289" r:id="rId11"/>
    <p:sldId id="292" r:id="rId12"/>
    <p:sldId id="263" r:id="rId13"/>
    <p:sldId id="264" r:id="rId14"/>
    <p:sldId id="265" r:id="rId15"/>
    <p:sldId id="266" r:id="rId16"/>
    <p:sldId id="290" r:id="rId17"/>
    <p:sldId id="291" r:id="rId18"/>
    <p:sldId id="267" r:id="rId19"/>
    <p:sldId id="268" r:id="rId20"/>
    <p:sldId id="269" r:id="rId21"/>
    <p:sldId id="270" r:id="rId22"/>
    <p:sldId id="271" r:id="rId23"/>
    <p:sldId id="272" r:id="rId24"/>
    <p:sldId id="273" r:id="rId25"/>
    <p:sldId id="274" r:id="rId26"/>
    <p:sldId id="275" r:id="rId27"/>
    <p:sldId id="276" r:id="rId28"/>
    <p:sldId id="277" r:id="rId29"/>
    <p:sldId id="279" r:id="rId30"/>
    <p:sldId id="280" r:id="rId31"/>
    <p:sldId id="282" r:id="rId32"/>
    <p:sldId id="283" r:id="rId33"/>
    <p:sldId id="284" r:id="rId34"/>
    <p:sldId id="285" r:id="rId35"/>
    <p:sldId id="2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6245B6-6EDE-EF45-85A8-DABE525E72AE}">
          <p14:sldIdLst>
            <p14:sldId id="256"/>
            <p14:sldId id="257"/>
            <p14:sldId id="258"/>
            <p14:sldId id="293"/>
            <p14:sldId id="287"/>
            <p14:sldId id="288"/>
            <p14:sldId id="259"/>
            <p14:sldId id="260"/>
            <p14:sldId id="261"/>
            <p14:sldId id="289"/>
          </p14:sldIdLst>
        </p14:section>
        <p14:section name="TheModel" id="{0BD944B9-6CC5-3B48-9AF4-FAC7C26F97A0}">
          <p14:sldIdLst>
            <p14:sldId id="292"/>
            <p14:sldId id="263"/>
            <p14:sldId id="264"/>
            <p14:sldId id="265"/>
            <p14:sldId id="266"/>
            <p14:sldId id="290"/>
            <p14:sldId id="291"/>
          </p14:sldIdLst>
        </p14:section>
        <p14:section name="SectionIII" id="{44D145E2-6BC8-6445-89A5-58CA9130149E}">
          <p14:sldIdLst>
            <p14:sldId id="267"/>
            <p14:sldId id="268"/>
            <p14:sldId id="269"/>
            <p14:sldId id="270"/>
            <p14:sldId id="271"/>
            <p14:sldId id="272"/>
          </p14:sldIdLst>
        </p14:section>
        <p14:section name="SectionIV" id="{7E2C0568-811D-304B-8E30-163A9DA0C144}">
          <p14:sldIdLst>
            <p14:sldId id="273"/>
            <p14:sldId id="274"/>
            <p14:sldId id="275"/>
            <p14:sldId id="276"/>
          </p14:sldIdLst>
        </p14:section>
        <p14:section name="SectionV" id="{954A1914-BF94-204E-A827-E4CC51EC0FAE}">
          <p14:sldIdLst>
            <p14:sldId id="277"/>
            <p14:sldId id="279"/>
            <p14:sldId id="280"/>
          </p14:sldIdLst>
        </p14:section>
        <p14:section name="SectionVI" id="{E81B200B-EC5C-314B-9D65-97A47708C7DD}">
          <p14:sldIdLst/>
        </p14:section>
        <p14:section name="SectionVII" id="{6CB49036-D9DF-434F-A9F2-3A8068C50E61}">
          <p14:sldIdLst>
            <p14:sldId id="282"/>
            <p14:sldId id="283"/>
            <p14:sldId id="28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1"/>
    <p:restoredTop sz="80326"/>
  </p:normalViewPr>
  <p:slideViewPr>
    <p:cSldViewPr snapToGrid="0" snapToObjects="1">
      <p:cViewPr varScale="1">
        <p:scale>
          <a:sx n="73" d="100"/>
          <a:sy n="73"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23EC5-66B8-6241-B026-453FDBC1784B}" type="datetimeFigureOut">
              <a:rPr lang="en-US" smtClean="0"/>
              <a:t>9/23/18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FB14C-7784-E34C-849A-6E7E44C51E0E}" type="slidenum">
              <a:rPr lang="en-US" smtClean="0"/>
              <a:t>‹#›</a:t>
            </a:fld>
            <a:endParaRPr lang="en-US"/>
          </a:p>
        </p:txBody>
      </p:sp>
    </p:spTree>
    <p:extLst>
      <p:ext uri="{BB962C8B-B14F-4D97-AF65-F5344CB8AC3E}">
        <p14:creationId xmlns:p14="http://schemas.microsoft.com/office/powerpoint/2010/main" val="173793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Section</a:t>
            </a:r>
            <a:r>
              <a:rPr lang="zh-CN" altLang="en-US" dirty="0" smtClean="0"/>
              <a:t> </a:t>
            </a:r>
            <a:r>
              <a:rPr lang="en-US" altLang="zh-CN" dirty="0" smtClean="0"/>
              <a:t>I</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introduction,</a:t>
            </a:r>
            <a:r>
              <a:rPr lang="zh-CN" altLang="en-US" dirty="0" smtClean="0"/>
              <a:t> </a:t>
            </a:r>
            <a:r>
              <a:rPr lang="en-US" altLang="zh-CN" dirty="0" smtClean="0"/>
              <a:t>and</a:t>
            </a:r>
            <a:r>
              <a:rPr lang="zh-CN" altLang="en-US" dirty="0" smtClean="0"/>
              <a:t> </a:t>
            </a:r>
            <a:r>
              <a:rPr lang="en-US" altLang="zh-CN" dirty="0" smtClean="0"/>
              <a:t>in</a:t>
            </a:r>
            <a:r>
              <a:rPr lang="zh-CN" altLang="en-US" dirty="0" smtClean="0"/>
              <a:t> </a:t>
            </a:r>
            <a:r>
              <a:rPr lang="en-US" dirty="0" smtClean="0"/>
              <a:t>Section II</a:t>
            </a:r>
            <a:r>
              <a:rPr lang="en-US" altLang="zh-CN" dirty="0" smtClean="0"/>
              <a:t>,</a:t>
            </a:r>
            <a:r>
              <a:rPr lang="zh-CN" altLang="en-US" baseline="0" dirty="0" smtClean="0"/>
              <a:t> </a:t>
            </a:r>
            <a:r>
              <a:rPr lang="en-US" altLang="zh-CN" baseline="0" dirty="0" smtClean="0"/>
              <a:t>they</a:t>
            </a:r>
            <a:r>
              <a:rPr lang="zh-CN" altLang="en-US" baseline="0" dirty="0" smtClean="0"/>
              <a:t> </a:t>
            </a:r>
            <a:r>
              <a:rPr lang="en-US" dirty="0" smtClean="0"/>
              <a:t>present </a:t>
            </a:r>
            <a:r>
              <a:rPr lang="en-US" altLang="zh-CN" dirty="0" smtClean="0"/>
              <a:t>their</a:t>
            </a:r>
            <a:r>
              <a:rPr lang="zh-CN" altLang="en-US" baseline="0" dirty="0" smtClean="0"/>
              <a:t> </a:t>
            </a:r>
            <a:r>
              <a:rPr lang="en-US" dirty="0" smtClean="0"/>
              <a:t>model. After describing the general setting, </a:t>
            </a:r>
            <a:r>
              <a:rPr lang="en-US" altLang="zh-CN" dirty="0" smtClean="0"/>
              <a:t>they</a:t>
            </a:r>
            <a:r>
              <a:rPr lang="zh-CN" altLang="en-US" dirty="0" smtClean="0"/>
              <a:t> </a:t>
            </a:r>
            <a:r>
              <a:rPr lang="en-US" dirty="0" smtClean="0"/>
              <a:t>first examine the case in which investors are risk neutral. The simple results obtained there for alphas, fees, and industry size clearly reveal the role of competition among managers and investors. </a:t>
            </a:r>
            <a:r>
              <a:rPr lang="en-US" altLang="zh-CN" dirty="0" smtClean="0"/>
              <a:t>They</a:t>
            </a:r>
            <a:r>
              <a:rPr lang="zh-CN" altLang="en-US" dirty="0" smtClean="0"/>
              <a:t> </a:t>
            </a:r>
            <a:r>
              <a:rPr lang="en-US" dirty="0" smtClean="0"/>
              <a:t>then move to a mean-variance setting, which forms the basis</a:t>
            </a:r>
            <a:r>
              <a:rPr lang="zh-CN" altLang="en-US" baseline="0" dirty="0" smtClean="0"/>
              <a:t> </a:t>
            </a:r>
            <a:r>
              <a:rPr lang="en-US" dirty="0" smtClean="0"/>
              <a:t>for </a:t>
            </a:r>
            <a:r>
              <a:rPr lang="en-US" altLang="zh-CN" dirty="0" smtClean="0"/>
              <a:t>their</a:t>
            </a:r>
            <a:r>
              <a:rPr lang="zh-CN" altLang="en-US" dirty="0" smtClean="0"/>
              <a:t> </a:t>
            </a:r>
            <a:r>
              <a:rPr lang="en-US" dirty="0" smtClean="0"/>
              <a:t>empirical work. Section III discusses the priors and their updating with data. Section IV presents the model’s quantitative implications for the industry’s current size given its historical track record. Section V calculates the expected future industry size after observing various potential future track records. It also discusses the properties of learning about returns to scale. </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a:t>
            </a:fld>
            <a:endParaRPr lang="en-US"/>
          </a:p>
        </p:txBody>
      </p:sp>
    </p:spTree>
    <p:extLst>
      <p:ext uri="{BB962C8B-B14F-4D97-AF65-F5344CB8AC3E}">
        <p14:creationId xmlns:p14="http://schemas.microsoft.com/office/powerpoint/2010/main" val="47718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Then</a:t>
            </a:r>
            <a:r>
              <a:rPr lang="zh-CN" altLang="en-US" baseline="0" dirty="0" smtClean="0"/>
              <a:t> </a:t>
            </a:r>
            <a:r>
              <a:rPr lang="en-US" altLang="zh-CN" baseline="0" dirty="0" smtClean="0"/>
              <a:t>they</a:t>
            </a:r>
            <a:r>
              <a:rPr lang="zh-CN" altLang="en-US" baseline="0" dirty="0" smtClean="0"/>
              <a:t> </a:t>
            </a:r>
            <a:r>
              <a:rPr lang="en-US" altLang="zh-CN" baseline="0" dirty="0" smtClean="0"/>
              <a:t>made</a:t>
            </a:r>
            <a:r>
              <a:rPr lang="zh-CN" altLang="en-US" baseline="0" dirty="0" smtClean="0"/>
              <a:t> </a:t>
            </a:r>
            <a:r>
              <a:rPr lang="en-US" dirty="0" smtClean="0"/>
              <a:t>a more transparent analysis of the effects of competition that arise in the mean-variance setting</a:t>
            </a:r>
            <a:r>
              <a:rPr lang="zh-CN" altLang="en-US" baseline="0" dirty="0" smtClean="0"/>
              <a:t> </a:t>
            </a:r>
            <a:r>
              <a:rPr lang="en-US" altLang="zh-CN" baseline="0" dirty="0" smtClean="0"/>
              <a:t>with</a:t>
            </a:r>
            <a:r>
              <a:rPr lang="zh-CN" altLang="en-US" baseline="0" dirty="0" smtClean="0"/>
              <a:t> </a:t>
            </a:r>
            <a:r>
              <a:rPr lang="en-US" altLang="zh-CN" baseline="0" dirty="0" smtClean="0"/>
              <a:t>several</a:t>
            </a:r>
            <a:r>
              <a:rPr lang="zh-CN" altLang="en-US" baseline="0" dirty="0" smtClean="0"/>
              <a:t> </a:t>
            </a:r>
            <a:r>
              <a:rPr lang="en-US" altLang="zh-CN" baseline="0" dirty="0" smtClean="0"/>
              <a:t>propositions</a:t>
            </a:r>
            <a:r>
              <a:rPr lang="en-US" dirty="0" smtClean="0"/>
              <a:t>. </a:t>
            </a:r>
            <a:r>
              <a:rPr lang="en-US" altLang="zh-CN" dirty="0" smtClean="0"/>
              <a:t>Those</a:t>
            </a:r>
            <a:r>
              <a:rPr lang="zh-CN" altLang="en-US" baseline="0" dirty="0" smtClean="0"/>
              <a:t> </a:t>
            </a:r>
            <a:r>
              <a:rPr lang="en-US" dirty="0" smtClean="0"/>
              <a:t>proposition give the equilibrium values of the key quantities under three alternative specifications of the nature of competition between managers and investors.</a:t>
            </a:r>
          </a:p>
          <a:p>
            <a:endParaRPr lang="en-US" dirty="0" smtClean="0"/>
          </a:p>
          <a:p>
            <a:r>
              <a:rPr lang="en-US" dirty="0" smtClean="0"/>
              <a:t>Competition makes it easier to understand why the active management industry is large. When both managers and investors compete, the resulting industry size of S</a:t>
            </a:r>
            <a:r>
              <a:rPr lang="en-US" altLang="zh-CN" dirty="0" smtClean="0"/>
              <a:t>/</a:t>
            </a:r>
            <a:r>
              <a:rPr lang="en-US" dirty="0" smtClean="0"/>
              <a:t>W </a:t>
            </a:r>
            <a:r>
              <a:rPr lang="en-US" altLang="zh-CN" dirty="0" smtClean="0"/>
              <a:t>=</a:t>
            </a:r>
            <a:r>
              <a:rPr lang="en-US" dirty="0" smtClean="0"/>
              <a:t> a˜</a:t>
            </a:r>
            <a:r>
              <a:rPr lang="en-US" altLang="zh-CN" dirty="0" smtClean="0"/>
              <a:t>/</a:t>
            </a:r>
            <a:r>
              <a:rPr lang="en-US" dirty="0" smtClean="0"/>
              <a:t>b˜ </a:t>
            </a:r>
            <a:r>
              <a:rPr lang="en-US" dirty="0" err="1" smtClean="0"/>
              <a:t>i</a:t>
            </a:r>
            <a:r>
              <a:rPr lang="en-US" dirty="0" smtClean="0"/>
              <a:t>  is twice as large as the profit</a:t>
            </a:r>
            <a:r>
              <a:rPr lang="zh-CN" altLang="en-US" dirty="0" smtClean="0"/>
              <a:t> </a:t>
            </a:r>
            <a:r>
              <a:rPr lang="en-US" dirty="0" smtClean="0"/>
              <a:t>maximizing size</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16</a:t>
            </a:fld>
            <a:endParaRPr lang="en-US"/>
          </a:p>
        </p:txBody>
      </p:sp>
    </p:spTree>
    <p:extLst>
      <p:ext uri="{BB962C8B-B14F-4D97-AF65-F5344CB8AC3E}">
        <p14:creationId xmlns:p14="http://schemas.microsoft.com/office/powerpoint/2010/main" val="110111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a:t>
            </a:r>
            <a:r>
              <a:rPr lang="zh-CN" altLang="en-US" baseline="0" dirty="0" smtClean="0"/>
              <a:t> </a:t>
            </a:r>
            <a:r>
              <a:rPr lang="en-US" altLang="zh-CN" baseline="0" dirty="0" smtClean="0"/>
              <a:t>paper</a:t>
            </a:r>
            <a:r>
              <a:rPr lang="zh-CN" altLang="en-US" baseline="0" dirty="0" smtClean="0"/>
              <a:t> </a:t>
            </a:r>
            <a:r>
              <a:rPr lang="en-US" altLang="zh-CN" baseline="0" dirty="0" smtClean="0"/>
              <a:t>also</a:t>
            </a:r>
            <a:r>
              <a:rPr lang="zh-CN" altLang="en-US" baseline="0" dirty="0" smtClean="0"/>
              <a:t> </a:t>
            </a:r>
            <a:r>
              <a:rPr lang="en-US" altLang="zh-CN" baseline="0" dirty="0" smtClean="0"/>
              <a:t>discussed</a:t>
            </a:r>
            <a:r>
              <a:rPr lang="zh-CN" altLang="en-US" baseline="0" dirty="0" smtClean="0"/>
              <a:t> </a:t>
            </a:r>
            <a:r>
              <a:rPr lang="en-US" altLang="zh-CN" baseline="0" dirty="0" smtClean="0"/>
              <a:t>t</a:t>
            </a:r>
            <a:r>
              <a:rPr lang="en-US" dirty="0" smtClean="0"/>
              <a:t>he industry’s expected alpha</a:t>
            </a:r>
            <a:r>
              <a:rPr lang="en-US" altLang="zh-CN" dirty="0" smtClean="0"/>
              <a:t>.</a:t>
            </a:r>
            <a:r>
              <a:rPr lang="zh-CN" altLang="en-US" dirty="0" smtClean="0"/>
              <a:t> </a:t>
            </a:r>
            <a:r>
              <a:rPr lang="en-US" altLang="zh-CN" dirty="0" smtClean="0"/>
              <a:t>It</a:t>
            </a:r>
            <a:r>
              <a:rPr lang="zh-CN" altLang="en-US" dirty="0" smtClean="0"/>
              <a:t> </a:t>
            </a:r>
            <a:r>
              <a:rPr lang="en-US" altLang="zh-CN" dirty="0" smtClean="0"/>
              <a:t>states</a:t>
            </a:r>
            <a:r>
              <a:rPr lang="zh-CN" altLang="en-US" dirty="0" smtClean="0"/>
              <a:t> </a:t>
            </a:r>
            <a:r>
              <a:rPr lang="en-US" altLang="zh-CN" dirty="0" smtClean="0"/>
              <a:t>that</a:t>
            </a:r>
            <a:r>
              <a:rPr lang="zh-CN" altLang="en-US" dirty="0" smtClean="0"/>
              <a:t> </a:t>
            </a:r>
            <a:r>
              <a:rPr lang="en-US" dirty="0" smtClean="0"/>
              <a:t>In order for a positive allocation to active management to offer investors a higher Sharpe ratio than the passive benchmark, investors must expect compensation for the </a:t>
            </a:r>
            <a:r>
              <a:rPr lang="en-US" dirty="0" err="1" smtClean="0"/>
              <a:t>nondiversifiable</a:t>
            </a:r>
            <a:r>
              <a:rPr lang="en-US" dirty="0" smtClean="0"/>
              <a:t> risky component x as well as for uncertainty about alpha</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17</a:t>
            </a:fld>
            <a:endParaRPr lang="en-US"/>
          </a:p>
        </p:txBody>
      </p:sp>
    </p:spTree>
    <p:extLst>
      <p:ext uri="{BB962C8B-B14F-4D97-AF65-F5344CB8AC3E}">
        <p14:creationId xmlns:p14="http://schemas.microsoft.com/office/powerpoint/2010/main" val="201691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a:t>
            </a:r>
            <a:r>
              <a:rPr lang="en-US" altLang="zh-CN" dirty="0" smtClean="0"/>
              <a:t>they</a:t>
            </a:r>
            <a:r>
              <a:rPr lang="zh-CN" altLang="en-US" dirty="0" smtClean="0"/>
              <a:t> </a:t>
            </a:r>
            <a:r>
              <a:rPr lang="en-US" dirty="0" smtClean="0"/>
              <a:t>discuss</a:t>
            </a:r>
            <a:r>
              <a:rPr lang="en-US" altLang="zh-CN" dirty="0" smtClean="0"/>
              <a:t>ed</a:t>
            </a:r>
            <a:r>
              <a:rPr lang="en-US" dirty="0" smtClean="0"/>
              <a:t> the prior and posterior beliefs about the key parameters, a and b, as well as beliefs about the alpha implied by those parameters. </a:t>
            </a:r>
            <a:r>
              <a:rPr lang="en-US" altLang="zh-CN" dirty="0" smtClean="0"/>
              <a:t>they</a:t>
            </a:r>
            <a:r>
              <a:rPr lang="zh-CN" altLang="en-US" dirty="0" smtClean="0"/>
              <a:t> </a:t>
            </a:r>
            <a:r>
              <a:rPr lang="en-US" dirty="0" smtClean="0"/>
              <a:t>also describe </a:t>
            </a:r>
            <a:r>
              <a:rPr lang="en-US" altLang="zh-CN" dirty="0" smtClean="0"/>
              <a:t>about</a:t>
            </a:r>
            <a:r>
              <a:rPr lang="zh-CN" altLang="en-US" dirty="0" smtClean="0"/>
              <a:t> </a:t>
            </a:r>
            <a:r>
              <a:rPr lang="en-US" altLang="zh-CN" dirty="0" smtClean="0"/>
              <a:t>their</a:t>
            </a:r>
            <a:r>
              <a:rPr lang="zh-CN" altLang="en-US" dirty="0" smtClean="0"/>
              <a:t> </a:t>
            </a:r>
            <a:r>
              <a:rPr lang="en-US" dirty="0" smtClean="0"/>
              <a:t>data</a:t>
            </a:r>
            <a:r>
              <a:rPr lang="zh-CN" altLang="en-US" baseline="0" dirty="0" smtClean="0"/>
              <a:t> </a:t>
            </a:r>
            <a:r>
              <a:rPr lang="en-US" altLang="zh-CN" baseline="0" dirty="0" smtClean="0"/>
              <a:t>selection</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18</a:t>
            </a:fld>
            <a:endParaRPr lang="en-US"/>
          </a:p>
        </p:txBody>
      </p:sp>
    </p:spTree>
    <p:extLst>
      <p:ext uri="{BB962C8B-B14F-4D97-AF65-F5344CB8AC3E}">
        <p14:creationId xmlns:p14="http://schemas.microsoft.com/office/powerpoint/2010/main" val="27449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19</a:t>
            </a:fld>
            <a:endParaRPr lang="en-US"/>
          </a:p>
        </p:txBody>
      </p:sp>
    </p:spTree>
    <p:extLst>
      <p:ext uri="{BB962C8B-B14F-4D97-AF65-F5344CB8AC3E}">
        <p14:creationId xmlns:p14="http://schemas.microsoft.com/office/powerpoint/2010/main" val="83414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plots priors and posteriors for a and b in the function </a:t>
            </a:r>
            <a:r>
              <a:rPr lang="en-US" altLang="zh-CN" dirty="0" err="1" smtClean="0"/>
              <a:t>a_t</a:t>
            </a:r>
            <a:r>
              <a:rPr lang="zh-CN" altLang="en-US" baseline="0" dirty="0" smtClean="0"/>
              <a:t> </a:t>
            </a:r>
            <a:r>
              <a:rPr lang="en-US" altLang="zh-CN" baseline="0" dirty="0" smtClean="0"/>
              <a:t>=</a:t>
            </a:r>
            <a:r>
              <a:rPr lang="zh-CN" altLang="en-US" baseline="0" dirty="0" smtClean="0"/>
              <a:t> </a:t>
            </a:r>
            <a:r>
              <a:rPr lang="en-US" altLang="zh-CN" baseline="0" dirty="0" smtClean="0"/>
              <a:t>a-b(S/W)-f</a:t>
            </a:r>
            <a:r>
              <a:rPr lang="en-US" dirty="0" smtClean="0"/>
              <a:t> ,</a:t>
            </a:r>
          </a:p>
          <a:p>
            <a:endParaRPr lang="en-US" dirty="0" smtClean="0"/>
          </a:p>
          <a:p>
            <a:r>
              <a:rPr lang="en-US" dirty="0" smtClean="0"/>
              <a:t>Panel A plots three different marginal prior distributions for a. All three distributions are normal.</a:t>
            </a:r>
            <a:r>
              <a:rPr lang="zh-CN" altLang="en-US" dirty="0" smtClean="0"/>
              <a:t> </a:t>
            </a:r>
            <a:endParaRPr lang="en-US" altLang="zh-CN" dirty="0" smtClean="0"/>
          </a:p>
          <a:p>
            <a:r>
              <a:rPr lang="en-US" dirty="0" smtClean="0"/>
              <a:t>The prior for b shown in panel B has a mean of 0.1. Three priors for a based on that value are shown in panel A. All three have the property </a:t>
            </a:r>
            <a:r>
              <a:rPr lang="en-US" dirty="0" err="1" smtClean="0"/>
              <a:t>prob</a:t>
            </a:r>
            <a:r>
              <a:rPr lang="en-US" altLang="zh-CN" dirty="0" smtClean="0"/>
              <a:t>(</a:t>
            </a:r>
            <a:r>
              <a:rPr lang="en-US" dirty="0" smtClean="0"/>
              <a:t>a &lt; 0</a:t>
            </a:r>
            <a:r>
              <a:rPr lang="en-US" altLang="zh-CN" dirty="0" smtClean="0"/>
              <a:t>)=</a:t>
            </a:r>
            <a:r>
              <a:rPr lang="en-US" dirty="0" smtClean="0"/>
              <a:t> </a:t>
            </a:r>
            <a:r>
              <a:rPr lang="en-US" altLang="zh-CN" dirty="0" smtClean="0"/>
              <a:t>0.</a:t>
            </a:r>
            <a:r>
              <a:rPr lang="en-US" dirty="0" smtClean="0"/>
              <a:t>01 but differ with respect to the “prior S</a:t>
            </a:r>
            <a:r>
              <a:rPr lang="en-US" altLang="zh-CN" dirty="0" smtClean="0"/>
              <a:t>/</a:t>
            </a:r>
            <a:r>
              <a:rPr lang="en-US" dirty="0" smtClean="0"/>
              <a:t>W ”: the S</a:t>
            </a:r>
            <a:r>
              <a:rPr lang="en-US" altLang="zh-CN" dirty="0" smtClean="0"/>
              <a:t>/</a:t>
            </a:r>
            <a:r>
              <a:rPr lang="en-US" dirty="0" smtClean="0"/>
              <a:t>W under the fully competitive equilibrium based only on prior beliefs. Panels C and D display the posteriors obtained after updating with the mutual fund data, covering the 1962–2005 period.</a:t>
            </a:r>
          </a:p>
          <a:p>
            <a:r>
              <a:rPr lang="en-US" dirty="0" smtClean="0"/>
              <a:t>Panels C and D show the posterior distributions for a and b</a:t>
            </a:r>
            <a:r>
              <a:rPr lang="en-US" altLang="zh-CN" dirty="0" smtClean="0"/>
              <a:t>.</a:t>
            </a:r>
            <a:r>
              <a:rPr lang="en-US" dirty="0" smtClean="0"/>
              <a:t> Compared to the priors, the posteriors are shifted to the left, indicating a downward revision in beliefs about a and b.</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20</a:t>
            </a:fld>
            <a:endParaRPr lang="en-US"/>
          </a:p>
        </p:txBody>
      </p:sp>
    </p:spTree>
    <p:extLst>
      <p:ext uri="{BB962C8B-B14F-4D97-AF65-F5344CB8AC3E}">
        <p14:creationId xmlns:p14="http://schemas.microsoft.com/office/powerpoint/2010/main" val="51862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reports the fraction of total US mutual fund assets that are actively managed, the percentage return on that aggregate active portfolio, and the portfolio’s market-adjusted return. The adjusted return is equal to the intercept plus the residual in a regression of the active portfolio’s return on the market return. The value of S</a:t>
            </a:r>
            <a:r>
              <a:rPr lang="en-US" altLang="zh-CN" dirty="0" smtClean="0"/>
              <a:t>/</a:t>
            </a:r>
            <a:r>
              <a:rPr lang="en-US" dirty="0" smtClean="0"/>
              <a:t>W is for the end of the year during which the corresponding return occurs.</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21</a:t>
            </a:fld>
            <a:endParaRPr lang="en-US"/>
          </a:p>
        </p:txBody>
      </p:sp>
    </p:spTree>
    <p:extLst>
      <p:ext uri="{BB962C8B-B14F-4D97-AF65-F5344CB8AC3E}">
        <p14:creationId xmlns:p14="http://schemas.microsoft.com/office/powerpoint/2010/main" val="117985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plots the annual observations of the fraction of total US mutual fund assets that are actively managed (horizontal axis) versus the market-adjusted percentage return on that aggregate active portfolio (vertical axis). The sample period is 1962–2005, and each</a:t>
            </a:r>
            <a:r>
              <a:rPr lang="zh-CN" altLang="en-US" dirty="0" smtClean="0"/>
              <a:t> </a:t>
            </a:r>
            <a:r>
              <a:rPr lang="en-US" dirty="0" smtClean="0"/>
              <a:t>S</a:t>
            </a:r>
            <a:r>
              <a:rPr lang="en-US" altLang="zh-CN" dirty="0" smtClean="0"/>
              <a:t>/</a:t>
            </a:r>
            <a:r>
              <a:rPr lang="en-US" dirty="0" smtClean="0"/>
              <a:t>W value is for the beginning of the year during which the corresponding return occurs.</a:t>
            </a:r>
          </a:p>
          <a:p>
            <a:endParaRPr lang="en-US" dirty="0" smtClean="0"/>
          </a:p>
          <a:p>
            <a:r>
              <a:rPr lang="en-US" dirty="0" smtClean="0"/>
              <a:t>It is immediately clear from figure 3 that these estimates are very imprecise because more than half the observations are bunched on top of each other at the right-hand-side edge of the plot</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22</a:t>
            </a:fld>
            <a:endParaRPr lang="en-US"/>
          </a:p>
        </p:txBody>
      </p:sp>
    </p:spTree>
    <p:extLst>
      <p:ext uri="{BB962C8B-B14F-4D97-AF65-F5344CB8AC3E}">
        <p14:creationId xmlns:p14="http://schemas.microsoft.com/office/powerpoint/2010/main" val="69474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 shows that all three priors are rather </a:t>
            </a:r>
            <a:r>
              <a:rPr lang="en-US" dirty="0" err="1" smtClean="0"/>
              <a:t>noninformative</a:t>
            </a:r>
            <a:r>
              <a:rPr lang="en-US" dirty="0" smtClean="0"/>
              <a:t> about </a:t>
            </a:r>
            <a:r>
              <a:rPr lang="en-US" altLang="zh-CN" dirty="0" smtClean="0"/>
              <a:t>alpha</a:t>
            </a:r>
            <a:r>
              <a:rPr lang="en-US" dirty="0" smtClean="0"/>
              <a:t>, in that most of the probability mass is on values between roughly </a:t>
            </a:r>
            <a:r>
              <a:rPr lang="en-US" altLang="zh-CN" dirty="0" smtClean="0"/>
              <a:t>-</a:t>
            </a:r>
            <a:r>
              <a:rPr lang="en-US" dirty="0" smtClean="0"/>
              <a:t>20 percent and 20 percent per year. The prior standard deviations range from 5.3 percent to 9.1 percent per year across the three priors. In contrast, the posteriors for </a:t>
            </a:r>
            <a:r>
              <a:rPr lang="en-US" altLang="zh-CN" dirty="0" smtClean="0"/>
              <a:t>alpha</a:t>
            </a:r>
            <a:r>
              <a:rPr lang="en-US" dirty="0" smtClean="0"/>
              <a:t> are much tighter: all three posterior standard deviations are just below 0.5 percent per year. The large difference between panels A and B indicates that </a:t>
            </a:r>
            <a:r>
              <a:rPr lang="en-US" altLang="zh-CN" dirty="0" smtClean="0"/>
              <a:t>the</a:t>
            </a:r>
            <a:r>
              <a:rPr lang="zh-CN" altLang="en-US" dirty="0" smtClean="0"/>
              <a:t> </a:t>
            </a:r>
            <a:r>
              <a:rPr lang="en-US" dirty="0" smtClean="0"/>
              <a:t>44-year sample contains a lot of information about the equilibrium </a:t>
            </a:r>
            <a:r>
              <a:rPr lang="en-US" altLang="zh-CN" dirty="0" smtClean="0"/>
              <a:t>alpha</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23</a:t>
            </a:fld>
            <a:endParaRPr lang="en-US"/>
          </a:p>
        </p:txBody>
      </p:sp>
    </p:spTree>
    <p:extLst>
      <p:ext uri="{BB962C8B-B14F-4D97-AF65-F5344CB8AC3E}">
        <p14:creationId xmlns:p14="http://schemas.microsoft.com/office/powerpoint/2010/main" val="1202891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a:t>
            </a:r>
            <a:r>
              <a:rPr lang="en-US" altLang="zh-CN" dirty="0" smtClean="0"/>
              <a:t>they</a:t>
            </a:r>
            <a:r>
              <a:rPr lang="zh-CN" altLang="en-US" baseline="0" dirty="0" smtClean="0"/>
              <a:t> </a:t>
            </a:r>
            <a:r>
              <a:rPr lang="en-US" dirty="0" smtClean="0"/>
              <a:t>use </a:t>
            </a:r>
            <a:r>
              <a:rPr lang="en-US" altLang="zh-CN" dirty="0" smtClean="0"/>
              <a:t>the</a:t>
            </a:r>
            <a:r>
              <a:rPr lang="zh-CN" altLang="en-US" dirty="0" smtClean="0"/>
              <a:t> </a:t>
            </a:r>
            <a:r>
              <a:rPr lang="en-US" dirty="0" smtClean="0"/>
              <a:t>model to ask whether it is puzzling that the active management industry remains large, given its unflattering historical performance. Specifically, </a:t>
            </a:r>
            <a:r>
              <a:rPr lang="en-US" altLang="zh-CN" dirty="0" smtClean="0"/>
              <a:t>they</a:t>
            </a:r>
            <a:r>
              <a:rPr lang="zh-CN" altLang="en-US" dirty="0" smtClean="0"/>
              <a:t> </a:t>
            </a:r>
            <a:r>
              <a:rPr lang="en-US" dirty="0" smtClean="0"/>
              <a:t>explore properties of prior beliefs that would lead the rational investors in </a:t>
            </a:r>
            <a:r>
              <a:rPr lang="en-US" altLang="zh-CN" dirty="0" smtClean="0"/>
              <a:t>the</a:t>
            </a:r>
            <a:r>
              <a:rPr lang="zh-CN" altLang="en-US" dirty="0" smtClean="0"/>
              <a:t> </a:t>
            </a:r>
            <a:r>
              <a:rPr lang="en-US" dirty="0" smtClean="0"/>
              <a:t>model to choose a large allocation to active management, once they update their beliefs with the historical data</a:t>
            </a:r>
            <a:r>
              <a:rPr lang="en-US" altLang="zh-CN" baseline="0" dirty="0" smtClean="0"/>
              <a:t>,</a:t>
            </a:r>
            <a:r>
              <a:rPr lang="zh-CN" altLang="en-US" baseline="0" dirty="0" smtClean="0"/>
              <a:t> </a:t>
            </a:r>
            <a:r>
              <a:rPr lang="en-US" altLang="zh-CN" baseline="0" dirty="0" smtClean="0"/>
              <a:t>Their</a:t>
            </a:r>
            <a:r>
              <a:rPr lang="zh-CN" altLang="en-US" baseline="0" dirty="0" smtClean="0"/>
              <a:t> </a:t>
            </a:r>
            <a:r>
              <a:rPr lang="en-US" dirty="0" smtClean="0"/>
              <a:t>model is not limited to mutual funds, but </a:t>
            </a:r>
            <a:r>
              <a:rPr lang="en-US" altLang="zh-CN" dirty="0" smtClean="0"/>
              <a:t>their</a:t>
            </a:r>
            <a:r>
              <a:rPr lang="zh-CN" altLang="en-US" dirty="0" smtClean="0"/>
              <a:t> </a:t>
            </a:r>
            <a:r>
              <a:rPr lang="en-US" dirty="0" smtClean="0"/>
              <a:t>empirical analysis treats that segment as representative of active management’s relative size and track record, given the availability of mutual fund data. </a:t>
            </a:r>
            <a:r>
              <a:rPr lang="en-US" altLang="zh-CN" dirty="0" smtClean="0"/>
              <a:t>They</a:t>
            </a:r>
            <a:r>
              <a:rPr lang="zh-CN" altLang="en-US" dirty="0" smtClean="0"/>
              <a:t> </a:t>
            </a:r>
            <a:r>
              <a:rPr lang="en-US" dirty="0" smtClean="0"/>
              <a:t>take the most recent value of the S</a:t>
            </a:r>
            <a:r>
              <a:rPr lang="en-US" altLang="zh-CN" dirty="0" smtClean="0"/>
              <a:t>/</a:t>
            </a:r>
            <a:r>
              <a:rPr lang="en-US" dirty="0" smtClean="0"/>
              <a:t>W series described earlier, 0.87, as the empirical benchmark against which to compare equilibrium values of S</a:t>
            </a:r>
            <a:r>
              <a:rPr lang="en-US" altLang="zh-CN" dirty="0" smtClean="0"/>
              <a:t>/</a:t>
            </a:r>
            <a:r>
              <a:rPr lang="en-US" dirty="0" smtClean="0"/>
              <a:t>W implied by the model.</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24</a:t>
            </a:fld>
            <a:endParaRPr lang="en-US"/>
          </a:p>
        </p:txBody>
      </p:sp>
    </p:spTree>
    <p:extLst>
      <p:ext uri="{BB962C8B-B14F-4D97-AF65-F5344CB8AC3E}">
        <p14:creationId xmlns:p14="http://schemas.microsoft.com/office/powerpoint/2010/main" val="52013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different numbers of funds (M) and investors (N), the figure plots the equilibrium aggregate allocation to active management (S</a:t>
            </a:r>
            <a:r>
              <a:rPr lang="en-US" altLang="zh-CN" dirty="0" smtClean="0"/>
              <a:t>/</a:t>
            </a:r>
            <a:r>
              <a:rPr lang="en-US" dirty="0" smtClean="0"/>
              <a:t>W ) based on updated beliefs that incorporate mutual fund data for the 1962–2005 period. For each value of the prior mean of b, the prior for a is specified such that </a:t>
            </a:r>
            <a:r>
              <a:rPr lang="en-US" dirty="0" err="1" smtClean="0"/>
              <a:t>prob</a:t>
            </a:r>
            <a:r>
              <a:rPr lang="en-US" altLang="zh-CN" dirty="0" smtClean="0"/>
              <a:t>(</a:t>
            </a:r>
            <a:r>
              <a:rPr lang="en-US" dirty="0" smtClean="0"/>
              <a:t>a &lt; 0</a:t>
            </a:r>
            <a:r>
              <a:rPr lang="en-US" altLang="zh-CN" dirty="0" smtClean="0"/>
              <a:t>)=</a:t>
            </a:r>
            <a:r>
              <a:rPr lang="en-US" dirty="0" smtClean="0"/>
              <a:t> </a:t>
            </a:r>
            <a:r>
              <a:rPr lang="en-US" altLang="zh-CN" dirty="0" smtClean="0"/>
              <a:t>0.</a:t>
            </a:r>
            <a:r>
              <a:rPr lang="en-US" dirty="0" smtClean="0"/>
              <a:t>01 and the equilibrium S</a:t>
            </a:r>
            <a:r>
              <a:rPr lang="en-US" altLang="zh-CN" dirty="0" smtClean="0"/>
              <a:t>/</a:t>
            </a:r>
            <a:r>
              <a:rPr lang="en-US" dirty="0" smtClean="0"/>
              <a:t>W equals 0.8 in the perfectly competitive case (M → </a:t>
            </a:r>
            <a:r>
              <a:rPr lang="en-US" altLang="zh-CN" dirty="0" smtClean="0"/>
              <a:t>infinity</a:t>
            </a:r>
            <a:r>
              <a:rPr lang="en-US" dirty="0" smtClean="0"/>
              <a:t>, N → </a:t>
            </a:r>
            <a:r>
              <a:rPr lang="en-US" altLang="zh-CN" dirty="0" smtClean="0"/>
              <a:t>infinity</a:t>
            </a:r>
            <a:r>
              <a:rPr lang="en-US" dirty="0" smtClean="0"/>
              <a:t>) when based only on the prior distribution for a and b. The “Data” line represents S</a:t>
            </a:r>
            <a:r>
              <a:rPr lang="en-US" altLang="zh-CN" dirty="0" smtClean="0"/>
              <a:t>/</a:t>
            </a:r>
            <a:r>
              <a:rPr lang="en-US" dirty="0" smtClean="0"/>
              <a:t>W </a:t>
            </a:r>
            <a:r>
              <a:rPr lang="en-US" altLang="zh-CN" dirty="0" smtClean="0"/>
              <a:t>=</a:t>
            </a:r>
            <a:r>
              <a:rPr lang="en-US" dirty="0" smtClean="0"/>
              <a:t>0</a:t>
            </a:r>
            <a:r>
              <a:rPr lang="en-US" altLang="zh-CN" dirty="0" smtClean="0"/>
              <a:t>.</a:t>
            </a:r>
            <a:r>
              <a:rPr lang="en-US" dirty="0" smtClean="0"/>
              <a:t>87, the value at the end of 2005 for the mutual fund industry.</a:t>
            </a:r>
          </a:p>
          <a:p>
            <a:r>
              <a:rPr lang="en-US" dirty="0" smtClean="0"/>
              <a:t>We also see that S</a:t>
            </a:r>
            <a:r>
              <a:rPr lang="en-US" altLang="zh-CN" dirty="0" smtClean="0"/>
              <a:t>/</a:t>
            </a:r>
            <a:r>
              <a:rPr lang="en-US" dirty="0" smtClean="0"/>
              <a:t>W in figure 5 takes substantially lower values as the prior mean of b moves closer to zero.</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25</a:t>
            </a:fld>
            <a:endParaRPr lang="en-US"/>
          </a:p>
        </p:txBody>
      </p:sp>
    </p:spTree>
    <p:extLst>
      <p:ext uri="{BB962C8B-B14F-4D97-AF65-F5344CB8AC3E}">
        <p14:creationId xmlns:p14="http://schemas.microsoft.com/office/powerpoint/2010/main" val="80020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 money chases opportunities to outperform, prices are affected and </a:t>
            </a:r>
            <a:r>
              <a:rPr lang="en-US" altLang="zh-CN" dirty="0" smtClean="0"/>
              <a:t>the</a:t>
            </a:r>
            <a:r>
              <a:rPr lang="zh-CN" altLang="en-US" baseline="0" dirty="0" smtClean="0"/>
              <a:t> </a:t>
            </a:r>
            <a:r>
              <a:rPr lang="en-US" dirty="0" smtClean="0"/>
              <a:t>opportunities become more elusive. A simple way of modeling returns to scale</a:t>
            </a:r>
          </a:p>
          <a:p>
            <a:r>
              <a:rPr lang="en-US" dirty="0" smtClean="0"/>
              <a:t> is as follows</a:t>
            </a:r>
          </a:p>
          <a:p>
            <a:endParaRPr lang="en-US" dirty="0" smtClean="0"/>
          </a:p>
          <a:p>
            <a:r>
              <a:rPr lang="en-US" altLang="zh-CN" dirty="0" smtClean="0"/>
              <a:t>Alpha</a:t>
            </a:r>
            <a:r>
              <a:rPr lang="zh-CN" altLang="en-US" baseline="0" dirty="0" smtClean="0"/>
              <a:t> </a:t>
            </a:r>
            <a:r>
              <a:rPr lang="en-US" altLang="zh-CN" baseline="0" dirty="0" smtClean="0"/>
              <a:t>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en-US" dirty="0" smtClean="0"/>
              <a:t> industry’s expected return at time t in excess of passive benchmarks </a:t>
            </a:r>
          </a:p>
          <a:p>
            <a:r>
              <a:rPr lang="en-US" altLang="zh-CN" dirty="0" smtClean="0"/>
              <a:t>(S/</a:t>
            </a:r>
            <a:r>
              <a:rPr lang="en-US" dirty="0" smtClean="0"/>
              <a:t>W</a:t>
            </a:r>
            <a:r>
              <a:rPr lang="en-US" altLang="zh-CN" dirty="0" smtClean="0"/>
              <a:t>)</a:t>
            </a:r>
            <a:r>
              <a:rPr lang="en-US" dirty="0" smtClean="0"/>
              <a:t> t is the industry’s size as a fraction of the total amount managed actively and passively.</a:t>
            </a:r>
          </a:p>
          <a:p>
            <a:r>
              <a:rPr lang="en-US" dirty="0" smtClean="0"/>
              <a:t>Decreasing returns to scale are captured by b &gt; 0. </a:t>
            </a:r>
          </a:p>
          <a:p>
            <a:r>
              <a:rPr lang="en-US" dirty="0" smtClean="0"/>
              <a:t>If the benchmarks are sufficient for pricing assets in an efficient market, </a:t>
            </a:r>
            <a:r>
              <a:rPr lang="en-US" altLang="zh-CN" dirty="0" smtClean="0"/>
              <a:t>alpha</a:t>
            </a:r>
            <a:r>
              <a:rPr lang="zh-CN" altLang="en-US" baseline="0" dirty="0" smtClean="0"/>
              <a:t> </a:t>
            </a:r>
            <a:r>
              <a:rPr lang="en-US" altLang="zh-CN" baseline="0" dirty="0" smtClean="0"/>
              <a:t>t</a:t>
            </a:r>
            <a:r>
              <a:rPr lang="en-US" dirty="0" smtClean="0"/>
              <a:t> reflects asset mispricing</a:t>
            </a:r>
          </a:p>
          <a:p>
            <a:r>
              <a:rPr lang="en-US" altLang="zh-CN" dirty="0" smtClean="0"/>
              <a:t>This</a:t>
            </a:r>
            <a:r>
              <a:rPr lang="zh-CN" altLang="en-US" baseline="0" dirty="0" smtClean="0"/>
              <a:t> </a:t>
            </a:r>
            <a:r>
              <a:rPr lang="en-US" dirty="0" smtClean="0"/>
              <a:t>modeling of decreasing returns to scale is equivalent to assuming that mispricing is reduced as more money seeks to exploit it.</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3</a:t>
            </a:fld>
            <a:endParaRPr lang="en-US"/>
          </a:p>
        </p:txBody>
      </p:sp>
    </p:spTree>
    <p:extLst>
      <p:ext uri="{BB962C8B-B14F-4D97-AF65-F5344CB8AC3E}">
        <p14:creationId xmlns:p14="http://schemas.microsoft.com/office/powerpoint/2010/main" val="1556579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Panel A of figure 6 displays percentiles of the prior for a in the b</a:t>
            </a:r>
            <a:r>
              <a:rPr lang="en-US" altLang="zh-CN" dirty="0" smtClean="0"/>
              <a:t>=</a:t>
            </a:r>
            <a:r>
              <a:rPr lang="en-US" dirty="0" smtClean="0"/>
              <a:t>0 specification described above. This prior is the same as the distribution for a displayed as the solid line in panel A</a:t>
            </a:r>
            <a:r>
              <a:rPr lang="zh-CN" altLang="en-US" dirty="0" smtClean="0"/>
              <a:t> </a:t>
            </a:r>
            <a:r>
              <a:rPr lang="en-US" dirty="0" smtClean="0"/>
              <a:t>of figure 2. With b </a:t>
            </a:r>
            <a:r>
              <a:rPr lang="en-US" altLang="zh-CN" dirty="0" smtClean="0"/>
              <a:t>=</a:t>
            </a:r>
            <a:r>
              <a:rPr lang="en-US" dirty="0" smtClean="0"/>
              <a:t>0, this is the prior for a at all levels of S</a:t>
            </a:r>
            <a:r>
              <a:rPr lang="en-US" altLang="zh-CN" dirty="0" smtClean="0"/>
              <a:t>/</a:t>
            </a:r>
            <a:r>
              <a:rPr lang="en-US" dirty="0" smtClean="0"/>
              <a:t>W . </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26</a:t>
            </a:fld>
            <a:endParaRPr lang="en-US"/>
          </a:p>
        </p:txBody>
      </p:sp>
    </p:spTree>
    <p:extLst>
      <p:ext uri="{BB962C8B-B14F-4D97-AF65-F5344CB8AC3E}">
        <p14:creationId xmlns:p14="http://schemas.microsoft.com/office/powerpoint/2010/main" val="1129779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 displays the equilibrium S</a:t>
            </a:r>
            <a:r>
              <a:rPr lang="en-US" altLang="zh-CN" dirty="0" smtClean="0"/>
              <a:t>/</a:t>
            </a:r>
            <a:r>
              <a:rPr lang="en-US" dirty="0" smtClean="0"/>
              <a:t>W in the</a:t>
            </a:r>
            <a:r>
              <a:rPr lang="zh-CN" altLang="en-US" dirty="0" smtClean="0"/>
              <a:t> </a:t>
            </a:r>
            <a:r>
              <a:rPr lang="en-US" dirty="0" smtClean="0"/>
              <a:t>fully competitive setting after updating these alternative priors with the historical data. Each panel reports results under all three prior values of S</a:t>
            </a:r>
            <a:r>
              <a:rPr lang="en-US" altLang="zh-CN" dirty="0" smtClean="0"/>
              <a:t>/</a:t>
            </a:r>
            <a:r>
              <a:rPr lang="en-US" dirty="0" smtClean="0"/>
              <a:t>W . Panel B maintains the original specification of </a:t>
            </a:r>
            <a:r>
              <a:rPr lang="en-US" dirty="0" err="1" smtClean="0"/>
              <a:t>prob</a:t>
            </a:r>
            <a:r>
              <a:rPr lang="en-US" altLang="zh-CN" dirty="0" smtClean="0"/>
              <a:t>(</a:t>
            </a:r>
            <a:r>
              <a:rPr lang="en-US" dirty="0" smtClean="0"/>
              <a:t> a &lt; 0 </a:t>
            </a:r>
            <a:r>
              <a:rPr lang="en-US" altLang="zh-CN" dirty="0" smtClean="0"/>
              <a:t>)=0.</a:t>
            </a:r>
            <a:r>
              <a:rPr lang="en-US" dirty="0" smtClean="0"/>
              <a:t>01; in panel A that probability is 10 times smaller, while in panel C it is 10 times larger.</a:t>
            </a:r>
          </a:p>
          <a:p>
            <a:r>
              <a:rPr lang="en-US" altLang="zh-CN" dirty="0" smtClean="0"/>
              <a:t>Result:</a:t>
            </a:r>
            <a:r>
              <a:rPr lang="en-US" dirty="0" smtClean="0"/>
              <a:t>, as b</a:t>
            </a:r>
            <a:r>
              <a:rPr lang="en-US" altLang="zh-CN" dirty="0" smtClean="0"/>
              <a:t>_</a:t>
            </a:r>
            <a:r>
              <a:rPr lang="en-US" dirty="0" smtClean="0"/>
              <a:t>0 increases, the equilibrium level of S</a:t>
            </a:r>
            <a:r>
              <a:rPr lang="en-US" altLang="zh-CN" dirty="0" smtClean="0"/>
              <a:t>/</a:t>
            </a:r>
            <a:r>
              <a:rPr lang="en-US" dirty="0" smtClean="0"/>
              <a:t>W rises sharply to a level approximately equal to the empirical benchmark. It does not rise quite</a:t>
            </a:r>
            <a:r>
              <a:rPr lang="zh-CN" altLang="en-US" dirty="0" smtClean="0"/>
              <a:t> </a:t>
            </a:r>
            <a:r>
              <a:rPr lang="en-US" dirty="0" smtClean="0"/>
              <a:t>that high in panel C, which assigns a nontrivial 10 percent probability to even the first dollar of active management being unprofitable, but in general the results are robust to the various alternative specifications of the prior for a.</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27</a:t>
            </a:fld>
            <a:endParaRPr lang="en-US"/>
          </a:p>
        </p:txBody>
      </p:sp>
    </p:spTree>
    <p:extLst>
      <p:ext uri="{BB962C8B-B14F-4D97-AF65-F5344CB8AC3E}">
        <p14:creationId xmlns:p14="http://schemas.microsoft.com/office/powerpoint/2010/main" val="1467211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zh-CN" altLang="en-US" dirty="0" smtClean="0"/>
              <a:t> </a:t>
            </a:r>
            <a:r>
              <a:rPr lang="en-US" altLang="zh-CN" dirty="0" smtClean="0"/>
              <a:t>this</a:t>
            </a:r>
            <a:r>
              <a:rPr lang="zh-CN" altLang="en-US" dirty="0" smtClean="0"/>
              <a:t> </a:t>
            </a:r>
            <a:r>
              <a:rPr lang="en-US" altLang="zh-CN" dirty="0" smtClean="0"/>
              <a:t>section,</a:t>
            </a:r>
            <a:r>
              <a:rPr lang="zh-CN" altLang="en-US" dirty="0" smtClean="0"/>
              <a:t> </a:t>
            </a:r>
            <a:r>
              <a:rPr lang="en-US" altLang="zh-CN" dirty="0" smtClean="0"/>
              <a:t>they</a:t>
            </a:r>
            <a:r>
              <a:rPr lang="zh-CN" altLang="en-US" dirty="0" smtClean="0"/>
              <a:t> </a:t>
            </a:r>
            <a:r>
              <a:rPr lang="en-US" dirty="0" smtClean="0"/>
              <a:t>conduct simulations to calculate the expected future industry size after observing various potential track records</a:t>
            </a:r>
            <a:r>
              <a:rPr lang="en-US" altLang="zh-CN" dirty="0" smtClean="0"/>
              <a:t>,</a:t>
            </a:r>
            <a:r>
              <a:rPr lang="zh-CN" altLang="en-US" baseline="0" dirty="0" smtClean="0"/>
              <a:t> </a:t>
            </a:r>
            <a:r>
              <a:rPr lang="en-US" altLang="zh-CN" baseline="0" dirty="0" smtClean="0"/>
              <a:t>and</a:t>
            </a:r>
            <a:r>
              <a:rPr lang="zh-CN" altLang="en-US" baseline="0" dirty="0" smtClean="0"/>
              <a:t> </a:t>
            </a:r>
            <a:r>
              <a:rPr lang="en-US" altLang="zh-CN" baseline="0" dirty="0" smtClean="0"/>
              <a:t>they</a:t>
            </a:r>
            <a:r>
              <a:rPr lang="zh-CN" altLang="en-US" baseline="0" dirty="0" smtClean="0"/>
              <a:t> </a:t>
            </a:r>
            <a:r>
              <a:rPr lang="en-US" dirty="0" smtClean="0"/>
              <a:t>use the same simulations to investigate the speed of learning about returns to scale.</a:t>
            </a:r>
            <a:endParaRPr lang="en-US" altLang="zh-CN" dirty="0" smtClean="0"/>
          </a:p>
          <a:p>
            <a:endParaRPr lang="en-US" dirty="0" smtClean="0"/>
          </a:p>
          <a:p>
            <a:r>
              <a:rPr lang="en-US" altLang="zh-CN" dirty="0" smtClean="0"/>
              <a:t>They</a:t>
            </a:r>
            <a:r>
              <a:rPr lang="zh-CN" altLang="en-US" dirty="0" smtClean="0"/>
              <a:t> </a:t>
            </a:r>
            <a:r>
              <a:rPr lang="en-US" dirty="0" smtClean="0"/>
              <a:t>find that the industry is likely to remain large even if it continues to underperform</a:t>
            </a:r>
            <a:r>
              <a:rPr lang="en-US" altLang="zh-CN" dirty="0" smtClean="0"/>
              <a:t>,</a:t>
            </a:r>
            <a:r>
              <a:rPr lang="zh-CN" altLang="en-US" baseline="0" dirty="0" smtClean="0"/>
              <a:t> </a:t>
            </a:r>
            <a:r>
              <a:rPr lang="en-US" altLang="zh-CN" baseline="0" dirty="0" smtClean="0"/>
              <a:t>and</a:t>
            </a:r>
            <a:r>
              <a:rPr lang="zh-CN" altLang="en-US" baseline="0" dirty="0" smtClean="0"/>
              <a:t> </a:t>
            </a:r>
            <a:r>
              <a:rPr lang="en-US" altLang="zh-CN" baseline="0" dirty="0" smtClean="0"/>
              <a:t>that</a:t>
            </a:r>
            <a:r>
              <a:rPr lang="en-US" dirty="0" smtClean="0"/>
              <a:t> learning about a and b is slow, highlighting the rationale for treating these quantities as uncertain.</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28</a:t>
            </a:fld>
            <a:endParaRPr lang="en-US"/>
          </a:p>
        </p:txBody>
      </p:sp>
    </p:spTree>
    <p:extLst>
      <p:ext uri="{BB962C8B-B14F-4D97-AF65-F5344CB8AC3E}">
        <p14:creationId xmlns:p14="http://schemas.microsoft.com/office/powerpoint/2010/main" val="578270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Panel</a:t>
            </a:r>
            <a:r>
              <a:rPr lang="zh-CN" altLang="en-US" dirty="0" smtClean="0"/>
              <a:t> </a:t>
            </a:r>
            <a:r>
              <a:rPr lang="en-US" altLang="zh-CN" dirty="0" smtClean="0"/>
              <a:t>A</a:t>
            </a:r>
            <a:r>
              <a:rPr lang="zh-CN" altLang="en-US" baseline="0" dirty="0" smtClean="0"/>
              <a:t> </a:t>
            </a:r>
            <a:r>
              <a:rPr lang="en-US" altLang="zh-CN" baseline="0" dirty="0" smtClean="0"/>
              <a:t>shows</a:t>
            </a:r>
            <a:r>
              <a:rPr lang="zh-CN" altLang="en-US" baseline="0" dirty="0" smtClean="0"/>
              <a:t> </a:t>
            </a:r>
            <a:r>
              <a:rPr lang="en-US" dirty="0" smtClean="0"/>
              <a:t>the industry is expected to remain large even if it continues to significantly underperform its benchmark. This striking result is due to decreasing returns to scale. Investors observing underperformance reduce their active allocation, but not as much as they would under constant returns to scale because they understand that when they allocate less to active management, their future active returns will be higher</a:t>
            </a:r>
          </a:p>
          <a:p>
            <a:r>
              <a:rPr lang="en-US" altLang="zh-CN" dirty="0" smtClean="0"/>
              <a:t>Panel</a:t>
            </a:r>
            <a:r>
              <a:rPr lang="zh-CN" altLang="en-US" baseline="0" dirty="0" smtClean="0"/>
              <a:t> </a:t>
            </a:r>
            <a:r>
              <a:rPr lang="en-US" altLang="zh-CN" baseline="0" dirty="0" smtClean="0"/>
              <a:t>A</a:t>
            </a:r>
            <a:r>
              <a:rPr lang="zh-CN" altLang="en-US" baseline="0" dirty="0" smtClean="0"/>
              <a:t> </a:t>
            </a:r>
            <a:r>
              <a:rPr lang="en-US" altLang="zh-CN" baseline="0" dirty="0" smtClean="0"/>
              <a:t>also</a:t>
            </a:r>
            <a:r>
              <a:rPr lang="zh-CN" altLang="en-US" baseline="0" dirty="0" smtClean="0"/>
              <a:t> </a:t>
            </a:r>
            <a:r>
              <a:rPr lang="en-US" altLang="zh-CN" baseline="0" dirty="0" smtClean="0"/>
              <a:t>shows</a:t>
            </a:r>
            <a:r>
              <a:rPr lang="zh-CN" altLang="en-US" baseline="0" dirty="0" smtClean="0"/>
              <a:t> </a:t>
            </a:r>
            <a:r>
              <a:rPr lang="en-US" dirty="0" smtClean="0"/>
              <a:t>If the industry performs better than expected, it grows at the expense of passive investments, but its growth is restrained by decreasing returns to scale: investors know that when they allocate more to active management, their future returns will be lower. Because of this key mechanism, S</a:t>
            </a:r>
            <a:r>
              <a:rPr lang="en-US" altLang="zh-CN" dirty="0" smtClean="0"/>
              <a:t>/</a:t>
            </a:r>
            <a:r>
              <a:rPr lang="en-US" dirty="0" smtClean="0"/>
              <a:t>W is expected to vary slowly over time regardless of performance. Overall, panel A of figure 8 shows that the active management industry is likely to remain large for many years.</a:t>
            </a:r>
          </a:p>
          <a:p>
            <a:endParaRPr lang="en-US" dirty="0" smtClean="0"/>
          </a:p>
          <a:p>
            <a:r>
              <a:rPr lang="en-US" dirty="0" smtClean="0"/>
              <a:t>Panel B of figure 8 shows that under constant returns to scale, the industry’s size is much more sensitive to performance</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30</a:t>
            </a:fld>
            <a:endParaRPr lang="en-US"/>
          </a:p>
        </p:txBody>
      </p:sp>
    </p:spTree>
    <p:extLst>
      <p:ext uri="{BB962C8B-B14F-4D97-AF65-F5344CB8AC3E}">
        <p14:creationId xmlns:p14="http://schemas.microsoft.com/office/powerpoint/2010/main" val="145217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 infer that </a:t>
            </a:r>
            <a:r>
              <a:rPr lang="en-US" altLang="zh-CN" dirty="0" smtClean="0"/>
              <a:t>alpha</a:t>
            </a:r>
            <a:r>
              <a:rPr lang="en-US" dirty="0" smtClean="0"/>
              <a:t> is too low at the current level of S</a:t>
            </a:r>
            <a:r>
              <a:rPr lang="en-US" altLang="zh-CN" dirty="0" smtClean="0"/>
              <a:t>/</a:t>
            </a:r>
            <a:r>
              <a:rPr lang="en-US" dirty="0" smtClean="0"/>
              <a:t>W , but they know that </a:t>
            </a:r>
            <a:r>
              <a:rPr lang="en-US" altLang="zh-CN" dirty="0" smtClean="0"/>
              <a:t>alpha</a:t>
            </a:r>
            <a:r>
              <a:rPr lang="zh-CN" altLang="en-US" baseline="0" dirty="0" smtClean="0"/>
              <a:t> </a:t>
            </a:r>
            <a:r>
              <a:rPr lang="en-US" dirty="0" smtClean="0"/>
              <a:t>will go up after they reduce S</a:t>
            </a:r>
            <a:r>
              <a:rPr lang="en-US" altLang="zh-CN" dirty="0" smtClean="0"/>
              <a:t>/</a:t>
            </a:r>
            <a:r>
              <a:rPr lang="en-US" dirty="0" smtClean="0"/>
              <a:t>W , so they disinvest less than they would if returns to scale were constant. </a:t>
            </a:r>
          </a:p>
          <a:p>
            <a:r>
              <a:rPr lang="en-US" dirty="0" smtClean="0"/>
              <a:t>Under decreasing returns to scale, past underperformance does not imply future underperformance; it implies only that investors should allocate less to active management</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7</a:t>
            </a:fld>
            <a:endParaRPr lang="en-US"/>
          </a:p>
        </p:txBody>
      </p:sp>
    </p:spTree>
    <p:extLst>
      <p:ext uri="{BB962C8B-B14F-4D97-AF65-F5344CB8AC3E}">
        <p14:creationId xmlns:p14="http://schemas.microsoft.com/office/powerpoint/2010/main" val="141246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They</a:t>
            </a:r>
            <a:r>
              <a:rPr lang="en-US" dirty="0" smtClean="0"/>
              <a:t> model decreasing returns to scale in a way similar to </a:t>
            </a:r>
            <a:r>
              <a:rPr lang="en-US" altLang="zh-CN" dirty="0" smtClean="0"/>
              <a:t>the</a:t>
            </a:r>
            <a:r>
              <a:rPr lang="zh-CN" altLang="en-US" dirty="0" smtClean="0"/>
              <a:t> </a:t>
            </a:r>
            <a:r>
              <a:rPr lang="en-US" altLang="zh-CN" dirty="0" smtClean="0"/>
              <a:t>equation</a:t>
            </a:r>
            <a:r>
              <a:rPr lang="zh-CN" altLang="en-US" dirty="0" smtClean="0"/>
              <a:t> </a:t>
            </a:r>
            <a:r>
              <a:rPr lang="en-US" altLang="zh-CN" dirty="0" smtClean="0"/>
              <a:t>at</a:t>
            </a:r>
            <a:r>
              <a:rPr lang="zh-CN" altLang="en-US" baseline="0" dirty="0" smtClean="0"/>
              <a:t> </a:t>
            </a:r>
            <a:r>
              <a:rPr lang="en-US" altLang="zh-CN" baseline="0" dirty="0" smtClean="0"/>
              <a:t>the</a:t>
            </a:r>
            <a:r>
              <a:rPr lang="zh-CN" altLang="en-US" baseline="0" dirty="0" smtClean="0"/>
              <a:t> </a:t>
            </a:r>
            <a:r>
              <a:rPr lang="en-US" altLang="zh-CN" baseline="0" dirty="0" smtClean="0"/>
              <a:t>third</a:t>
            </a:r>
            <a:r>
              <a:rPr lang="zh-CN" altLang="en-US" baseline="0" dirty="0" smtClean="0"/>
              <a:t> </a:t>
            </a:r>
            <a:r>
              <a:rPr lang="en-US" altLang="zh-CN" baseline="0" dirty="0" smtClean="0"/>
              <a:t>slides</a:t>
            </a:r>
            <a:r>
              <a:rPr lang="en-US" dirty="0" smtClean="0"/>
              <a:t>, with unknown parameters a and b.</a:t>
            </a:r>
            <a:r>
              <a:rPr lang="zh-CN" altLang="en-US" baseline="0" dirty="0" smtClean="0"/>
              <a:t> </a:t>
            </a:r>
            <a:r>
              <a:rPr lang="en-US" altLang="zh-CN" baseline="0" dirty="0" smtClean="0"/>
              <a:t>They</a:t>
            </a:r>
            <a:r>
              <a:rPr lang="en-US" dirty="0" smtClean="0"/>
              <a:t> derive the model’s implications for the equilibrium size of the active management industry, measured in relative terms as S</a:t>
            </a:r>
            <a:r>
              <a:rPr lang="en-US" altLang="zh-CN" dirty="0" smtClean="0"/>
              <a:t>/</a:t>
            </a:r>
            <a:r>
              <a:rPr lang="en-US" dirty="0" smtClean="0"/>
              <a:t>W . </a:t>
            </a:r>
            <a:r>
              <a:rPr lang="en-US" altLang="zh-CN" dirty="0" smtClean="0"/>
              <a:t>They</a:t>
            </a:r>
            <a:r>
              <a:rPr lang="en-US" dirty="0" smtClean="0"/>
              <a:t> also solve for the equilibrium </a:t>
            </a:r>
            <a:r>
              <a:rPr lang="en-US" altLang="zh-CN" dirty="0" smtClean="0"/>
              <a:t>alpha</a:t>
            </a:r>
            <a:r>
              <a:rPr lang="en-US" dirty="0" smtClean="0"/>
              <a:t> and the manager fee</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8</a:t>
            </a:fld>
            <a:endParaRPr lang="en-US"/>
          </a:p>
        </p:txBody>
      </p:sp>
    </p:spTree>
    <p:extLst>
      <p:ext uri="{BB962C8B-B14F-4D97-AF65-F5344CB8AC3E}">
        <p14:creationId xmlns:p14="http://schemas.microsoft.com/office/powerpoint/2010/main" val="166817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They</a:t>
            </a:r>
            <a:r>
              <a:rPr lang="en-US" dirty="0" smtClean="0"/>
              <a:t> find that the 87 percent allocation to active management is consistent with a variety of prior beliefs, as long as those beliefs feature decreasing returns to scale</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9</a:t>
            </a:fld>
            <a:endParaRPr lang="en-US"/>
          </a:p>
        </p:txBody>
      </p:sp>
    </p:spTree>
    <p:extLst>
      <p:ext uri="{BB962C8B-B14F-4D97-AF65-F5344CB8AC3E}">
        <p14:creationId xmlns:p14="http://schemas.microsoft.com/office/powerpoint/2010/main" val="8118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 in </a:t>
            </a:r>
            <a:r>
              <a:rPr lang="en-US" altLang="zh-CN" dirty="0" smtClean="0"/>
              <a:t>their</a:t>
            </a:r>
            <a:r>
              <a:rPr lang="zh-CN" altLang="en-US" dirty="0" smtClean="0"/>
              <a:t> </a:t>
            </a:r>
            <a:r>
              <a:rPr lang="en-US" dirty="0" smtClean="0"/>
              <a:t>model face endogeneity that limits their learning about a and b in equation</a:t>
            </a:r>
            <a:r>
              <a:rPr lang="en-US" altLang="zh-CN" dirty="0" smtClean="0"/>
              <a:t>.</a:t>
            </a:r>
            <a:r>
              <a:rPr lang="zh-CN" altLang="en-US" dirty="0" smtClean="0"/>
              <a:t> </a:t>
            </a:r>
            <a:r>
              <a:rPr lang="en-US" dirty="0" smtClean="0"/>
              <a:t>As investors update their beliefs about a and b, they adjust S</a:t>
            </a:r>
            <a:r>
              <a:rPr lang="en-US" altLang="zh-CN" dirty="0" smtClean="0"/>
              <a:t>/</a:t>
            </a:r>
            <a:r>
              <a:rPr lang="en-US" dirty="0" smtClean="0"/>
              <a:t>W . They learn about a and b by observing the industry’s returns that follow different allocations. The extent to which they learn is endogenous: what they learn affects how much they allocate, but what they allocate affects how much they learn. if investors were to keep S</a:t>
            </a:r>
            <a:r>
              <a:rPr lang="en-US" altLang="zh-CN" dirty="0" smtClean="0"/>
              <a:t>/</a:t>
            </a:r>
            <a:r>
              <a:rPr lang="en-US" dirty="0" smtClean="0"/>
              <a:t>W constant over time, they would eventually learn the value of a at that level of S</a:t>
            </a:r>
            <a:r>
              <a:rPr lang="en-US" altLang="zh-CN" dirty="0" smtClean="0"/>
              <a:t>/</a:t>
            </a:r>
            <a:r>
              <a:rPr lang="en-US" dirty="0" smtClean="0"/>
              <a:t>W , but they would learn nothing about a and b individually. While the equilibrium S</a:t>
            </a:r>
            <a:r>
              <a:rPr lang="en-US" altLang="zh-CN" dirty="0" smtClean="0"/>
              <a:t>/</a:t>
            </a:r>
            <a:r>
              <a:rPr lang="en-US" dirty="0" smtClean="0"/>
              <a:t>W generally does vary over time, its fluctuations are significantly muted by decreasing returns to scale. This lack of variation in S</a:t>
            </a:r>
            <a:r>
              <a:rPr lang="en-US" altLang="zh-CN" dirty="0" smtClean="0"/>
              <a:t>/</a:t>
            </a:r>
            <a:r>
              <a:rPr lang="en-US" dirty="0" smtClean="0"/>
              <a:t>W impedes learning about a and b. As a result, investors remain highly uncertain about a and b even after observing long histories of data</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10</a:t>
            </a:fld>
            <a:endParaRPr lang="en-US"/>
          </a:p>
        </p:txBody>
      </p:sp>
    </p:spTree>
    <p:extLst>
      <p:ext uri="{BB962C8B-B14F-4D97-AF65-F5344CB8AC3E}">
        <p14:creationId xmlns:p14="http://schemas.microsoft.com/office/powerpoint/2010/main" val="72321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They</a:t>
            </a:r>
            <a:r>
              <a:rPr lang="zh-CN" altLang="en-US" dirty="0" smtClean="0"/>
              <a:t> </a:t>
            </a:r>
            <a:r>
              <a:rPr lang="en-US" dirty="0" smtClean="0"/>
              <a:t>model two types of agents: fund managers and investors. There are M active fund managers who have the potential ability to identify and exploit opportunities to outperform passive benchmarks. There are N investors who allocate their wealth across the M active funds as well as the passive benchmarks.</a:t>
            </a:r>
          </a:p>
          <a:p>
            <a:r>
              <a:rPr lang="en-US" altLang="zh-CN" dirty="0" smtClean="0"/>
              <a:t>They</a:t>
            </a:r>
            <a:r>
              <a:rPr lang="zh-CN" altLang="en-US" dirty="0" smtClean="0"/>
              <a:t> </a:t>
            </a:r>
            <a:r>
              <a:rPr lang="en-US" dirty="0" smtClean="0"/>
              <a:t>focus primarily on a perfectly competitive setting with infinite numbers of both managers and investors who play individual roles in equilibrium</a:t>
            </a:r>
          </a:p>
          <a:p>
            <a:endParaRPr lang="en-US" dirty="0" smtClean="0"/>
          </a:p>
          <a:p>
            <a:r>
              <a:rPr lang="en-US" dirty="0" smtClean="0"/>
              <a:t>where </a:t>
            </a:r>
            <a:r>
              <a:rPr lang="en-US" dirty="0" err="1" smtClean="0"/>
              <a:t>rF</a:t>
            </a:r>
            <a:r>
              <a:rPr lang="en-US" dirty="0" smtClean="0"/>
              <a:t> is the M</a:t>
            </a:r>
            <a:r>
              <a:rPr lang="zh-CN" altLang="en-US" dirty="0" smtClean="0"/>
              <a:t>*</a:t>
            </a:r>
            <a:r>
              <a:rPr lang="en-US" dirty="0" smtClean="0"/>
              <a:t>1 vector of fund returns in excess of the riskless rate, </a:t>
            </a:r>
            <a:r>
              <a:rPr lang="en-US" altLang="zh-CN" dirty="0" smtClean="0"/>
              <a:t>alpha</a:t>
            </a:r>
            <a:r>
              <a:rPr lang="en-US" dirty="0" smtClean="0"/>
              <a:t> is the M</a:t>
            </a:r>
            <a:r>
              <a:rPr lang="zh-CN" altLang="en-US" dirty="0" smtClean="0"/>
              <a:t>*</a:t>
            </a:r>
            <a:r>
              <a:rPr lang="en-US" altLang="zh-CN" dirty="0" smtClean="0"/>
              <a:t>1</a:t>
            </a:r>
            <a:r>
              <a:rPr lang="en-US" dirty="0" smtClean="0"/>
              <a:t> vector of fund alphas</a:t>
            </a:r>
          </a:p>
          <a:p>
            <a:r>
              <a:rPr lang="en-US" dirty="0" err="1" smtClean="0"/>
              <a:t>rP</a:t>
            </a:r>
            <a:r>
              <a:rPr lang="en-US" dirty="0" smtClean="0"/>
              <a:t> is the excess return on the passive benchmark portfolio, b</a:t>
            </a:r>
            <a:r>
              <a:rPr lang="en-US" altLang="zh-CN" dirty="0" smtClean="0"/>
              <a:t>eta</a:t>
            </a:r>
            <a:r>
              <a:rPr lang="en-US" dirty="0" smtClean="0"/>
              <a:t> is the M</a:t>
            </a:r>
            <a:r>
              <a:rPr lang="zh-CN" altLang="en-US" dirty="0" smtClean="0"/>
              <a:t>*</a:t>
            </a:r>
            <a:r>
              <a:rPr lang="en-US" dirty="0" smtClean="0"/>
              <a:t>1 vector of fund betas, and u is the M</a:t>
            </a:r>
            <a:r>
              <a:rPr lang="zh-CN" altLang="en-US" dirty="0" smtClean="0"/>
              <a:t>*</a:t>
            </a:r>
            <a:r>
              <a:rPr lang="en-US" dirty="0" smtClean="0"/>
              <a:t>1 vector of the residuals</a:t>
            </a:r>
          </a:p>
          <a:p>
            <a:endParaRPr lang="en-US" dirty="0" smtClean="0"/>
          </a:p>
          <a:p>
            <a:r>
              <a:rPr lang="en-US" dirty="0" smtClean="0"/>
              <a:t>The factor structure means that the benchmark-adjusted returns of skilled managers are correlated as long as </a:t>
            </a:r>
            <a:r>
              <a:rPr lang="en-US" altLang="zh-CN" dirty="0" smtClean="0"/>
              <a:t>sigma</a:t>
            </a:r>
            <a:r>
              <a:rPr lang="zh-CN" altLang="en-US" baseline="0" dirty="0" smtClean="0"/>
              <a:t> </a:t>
            </a:r>
            <a:r>
              <a:rPr lang="en-US" altLang="zh-CN" baseline="0" dirty="0" smtClean="0"/>
              <a:t>x</a:t>
            </a:r>
            <a:r>
              <a:rPr lang="en-US" dirty="0" smtClean="0"/>
              <a:t> &gt; 0</a:t>
            </a:r>
          </a:p>
          <a:p>
            <a:r>
              <a:rPr lang="en-US" altLang="zh-CN" dirty="0" smtClean="0"/>
              <a:t>What</a:t>
            </a:r>
            <a:r>
              <a:rPr lang="zh-CN" altLang="en-US" dirty="0" smtClean="0"/>
              <a:t> </a:t>
            </a:r>
            <a:r>
              <a:rPr lang="en-US" altLang="zh-CN" dirty="0" smtClean="0"/>
              <a:t>do</a:t>
            </a:r>
            <a:r>
              <a:rPr lang="zh-CN" altLang="en-US" dirty="0" smtClean="0"/>
              <a:t> </a:t>
            </a:r>
            <a:r>
              <a:rPr lang="en-US" altLang="zh-CN" dirty="0" smtClean="0"/>
              <a:t>I</a:t>
            </a:r>
            <a:r>
              <a:rPr lang="zh-CN" altLang="en-US" dirty="0" smtClean="0"/>
              <a:t> </a:t>
            </a:r>
            <a:r>
              <a:rPr lang="en-US" altLang="zh-CN" dirty="0" smtClean="0"/>
              <a:t>mean</a:t>
            </a:r>
            <a:r>
              <a:rPr lang="zh-CN" altLang="en-US" dirty="0" smtClean="0"/>
              <a:t> </a:t>
            </a:r>
            <a:r>
              <a:rPr lang="en-US" altLang="zh-CN" dirty="0" smtClean="0"/>
              <a:t>by</a:t>
            </a:r>
            <a:r>
              <a:rPr lang="zh-CN" altLang="en-US" dirty="0" smtClean="0"/>
              <a:t> </a:t>
            </a:r>
            <a:r>
              <a:rPr lang="en-US" altLang="zh-CN" dirty="0" smtClean="0"/>
              <a:t>skilled</a:t>
            </a:r>
            <a:r>
              <a:rPr lang="zh-CN" altLang="en-US" baseline="0" dirty="0" smtClean="0"/>
              <a:t> </a:t>
            </a:r>
            <a:r>
              <a:rPr lang="en-US" altLang="zh-CN" baseline="0" dirty="0" smtClean="0"/>
              <a:t>managers?</a:t>
            </a:r>
            <a:r>
              <a:rPr lang="zh-CN" altLang="en-US" baseline="0" dirty="0" smtClean="0"/>
              <a:t> </a:t>
            </a:r>
            <a:r>
              <a:rPr lang="en-US" dirty="0" smtClean="0"/>
              <a:t>Skill is the ability to identify opportunities to outperform passive benchmarks, so</a:t>
            </a:r>
            <a:r>
              <a:rPr lang="zh-CN" altLang="en-US" dirty="0" smtClean="0"/>
              <a:t> </a:t>
            </a:r>
            <a:r>
              <a:rPr lang="en-US" dirty="0" smtClean="0"/>
              <a:t>the same opportunities are likely to be identified by multiple skilled managers.</a:t>
            </a:r>
          </a:p>
          <a:p>
            <a:r>
              <a:rPr lang="en-US" dirty="0" smtClean="0"/>
              <a:t>Therefore, multiple managers are likely to hold some of the same positions, resulting in correlated benchmark-adjusted returns. As a result, the risk associated with active investing cannot be fully diversified away by investing in a large number of funds.</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12</a:t>
            </a:fld>
            <a:endParaRPr lang="en-US"/>
          </a:p>
        </p:txBody>
      </p:sp>
    </p:spTree>
    <p:extLst>
      <p:ext uri="{BB962C8B-B14F-4D97-AF65-F5344CB8AC3E}">
        <p14:creationId xmlns:p14="http://schemas.microsoft.com/office/powerpoint/2010/main" val="12487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S is the aggregate size of the active management industry and W is equal to S plus the amount invested in the passive benchmark. Dividing S by W reflects the notion that the industry’s relative size is relevant for capturing decreasing returns to scale in active management.</a:t>
            </a:r>
          </a:p>
          <a:p>
            <a:endParaRPr lang="en-US" dirty="0" smtClean="0"/>
          </a:p>
          <a:p>
            <a:r>
              <a:rPr lang="en-US" dirty="0" smtClean="0"/>
              <a:t>where </a:t>
            </a:r>
            <a:r>
              <a:rPr lang="en-US" dirty="0" err="1" smtClean="0"/>
              <a:t>si</a:t>
            </a:r>
            <a:r>
              <a:rPr lang="en-US" dirty="0" smtClean="0"/>
              <a:t> is the size of manager i’s fund</a:t>
            </a:r>
            <a:r>
              <a:rPr lang="en-US" altLang="zh-CN" dirty="0" smtClean="0"/>
              <a:t>,</a:t>
            </a:r>
            <a:r>
              <a:rPr lang="zh-CN" altLang="en-US" baseline="0" dirty="0" smtClean="0"/>
              <a:t> </a:t>
            </a:r>
            <a:r>
              <a:rPr lang="en-US" dirty="0" smtClean="0"/>
              <a:t>The parameters a and b in equation are unknown</a:t>
            </a:r>
          </a:p>
          <a:p>
            <a:endParaRPr lang="en-US" dirty="0" smtClean="0"/>
          </a:p>
          <a:p>
            <a:r>
              <a:rPr lang="en-US" dirty="0" smtClean="0"/>
              <a:t>The parameter a represents the expected return on the initial small fraction of wealth invested in active management, net of proportional costs and managerial compensation in a competitive setting. It seems likely that a &gt; 0, although </a:t>
            </a:r>
            <a:r>
              <a:rPr lang="en-US" altLang="zh-CN" dirty="0" smtClean="0"/>
              <a:t>they</a:t>
            </a:r>
            <a:r>
              <a:rPr lang="zh-CN" altLang="en-US" dirty="0" smtClean="0"/>
              <a:t> </a:t>
            </a:r>
            <a:r>
              <a:rPr lang="en-US" dirty="0" smtClean="0"/>
              <a:t>do not preclude a &lt; 0. If no money were invested in active management, no managers would be searching for opportunities to outperform the passive benchmarks, so some opportunities would likely be present. </a:t>
            </a:r>
          </a:p>
          <a:p>
            <a:endParaRPr lang="en-US" dirty="0" smtClean="0"/>
          </a:p>
          <a:p>
            <a:r>
              <a:rPr lang="en-US" dirty="0" smtClean="0"/>
              <a:t>The parameter b determines the degree to which the expected benchmark-adjusted return for any manager declines as the relative size of active management increases</a:t>
            </a:r>
            <a:r>
              <a:rPr lang="en-US" altLang="zh-CN" dirty="0" smtClean="0"/>
              <a:t>.</a:t>
            </a:r>
            <a:r>
              <a:rPr lang="en-US" dirty="0" smtClean="0"/>
              <a:t> As more money chases opportunities to outperform, prices are affected, and such opportunities become more difficult for any manager to identify</a:t>
            </a:r>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13</a:t>
            </a:fld>
            <a:endParaRPr lang="en-US"/>
          </a:p>
        </p:txBody>
      </p:sp>
    </p:spTree>
    <p:extLst>
      <p:ext uri="{BB962C8B-B14F-4D97-AF65-F5344CB8AC3E}">
        <p14:creationId xmlns:p14="http://schemas.microsoft.com/office/powerpoint/2010/main" val="167481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figure plots the theoretical relation between the expected benchmark-adjusted excess fund return before fees against the relative size of the active management industry.</a:t>
            </a:r>
            <a:endParaRPr lang="en-US" altLang="zh-CN" b="0" dirty="0" smtClean="0"/>
          </a:p>
          <a:p>
            <a:endParaRPr lang="en-US" dirty="0"/>
          </a:p>
        </p:txBody>
      </p:sp>
      <p:sp>
        <p:nvSpPr>
          <p:cNvPr id="4" name="Slide Number Placeholder 3"/>
          <p:cNvSpPr>
            <a:spLocks noGrp="1"/>
          </p:cNvSpPr>
          <p:nvPr>
            <p:ph type="sldNum" sz="quarter" idx="10"/>
          </p:nvPr>
        </p:nvSpPr>
        <p:spPr/>
        <p:txBody>
          <a:bodyPr/>
          <a:lstStyle/>
          <a:p>
            <a:fld id="{F69FB14C-7784-E34C-849A-6E7E44C51E0E}" type="slidenum">
              <a:rPr lang="en-US" smtClean="0"/>
              <a:t>14</a:t>
            </a:fld>
            <a:endParaRPr lang="en-US"/>
          </a:p>
        </p:txBody>
      </p:sp>
    </p:spTree>
    <p:extLst>
      <p:ext uri="{BB962C8B-B14F-4D97-AF65-F5344CB8AC3E}">
        <p14:creationId xmlns:p14="http://schemas.microsoft.com/office/powerpoint/2010/main" val="9986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91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83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1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28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79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27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69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745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98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22654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59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22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38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31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123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01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521171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9/23/18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81940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4800" dirty="0" smtClean="0"/>
              <a:t>On</a:t>
            </a:r>
            <a:r>
              <a:rPr lang="zh-CN" altLang="en-US" sz="4800" dirty="0" smtClean="0"/>
              <a:t> </a:t>
            </a:r>
            <a:r>
              <a:rPr lang="en-US" altLang="zh-CN" sz="4800" dirty="0" smtClean="0"/>
              <a:t>the</a:t>
            </a:r>
            <a:r>
              <a:rPr lang="zh-CN" altLang="en-US" sz="4800" dirty="0" smtClean="0"/>
              <a:t> </a:t>
            </a:r>
            <a:r>
              <a:rPr lang="en-US" altLang="zh-CN" sz="4800" dirty="0" smtClean="0"/>
              <a:t>Size</a:t>
            </a:r>
            <a:r>
              <a:rPr lang="zh-CN" altLang="en-US" sz="4800" dirty="0" smtClean="0"/>
              <a:t> </a:t>
            </a:r>
            <a:r>
              <a:rPr lang="en-US" altLang="zh-CN" sz="4800" dirty="0" smtClean="0"/>
              <a:t>of</a:t>
            </a:r>
            <a:r>
              <a:rPr lang="zh-CN" altLang="en-US" sz="4800" dirty="0" smtClean="0"/>
              <a:t> </a:t>
            </a:r>
            <a:r>
              <a:rPr lang="en-US" altLang="zh-CN" sz="4800" dirty="0" smtClean="0"/>
              <a:t>the</a:t>
            </a:r>
            <a:r>
              <a:rPr lang="zh-CN" altLang="en-US" sz="4800" dirty="0" smtClean="0"/>
              <a:t> </a:t>
            </a:r>
            <a:r>
              <a:rPr lang="en-US" altLang="zh-CN" sz="4800" dirty="0" smtClean="0"/>
              <a:t>Active</a:t>
            </a:r>
            <a:r>
              <a:rPr lang="zh-CN" altLang="en-US" sz="4800" dirty="0" smtClean="0"/>
              <a:t> </a:t>
            </a:r>
            <a:r>
              <a:rPr lang="en-US" altLang="zh-CN" sz="4800" dirty="0" smtClean="0"/>
              <a:t>Management</a:t>
            </a:r>
            <a:r>
              <a:rPr lang="zh-CN" altLang="en-US" sz="4800" dirty="0" smtClean="0"/>
              <a:t> </a:t>
            </a:r>
            <a:r>
              <a:rPr lang="en-US" altLang="zh-CN" sz="4800" dirty="0" smtClean="0"/>
              <a:t>Industry</a:t>
            </a:r>
            <a:endParaRPr lang="en-US" sz="4800" dirty="0"/>
          </a:p>
        </p:txBody>
      </p:sp>
      <p:sp>
        <p:nvSpPr>
          <p:cNvPr id="3" name="Subtitle 2"/>
          <p:cNvSpPr>
            <a:spLocks noGrp="1"/>
          </p:cNvSpPr>
          <p:nvPr>
            <p:ph type="subTitle" idx="1"/>
          </p:nvPr>
        </p:nvSpPr>
        <p:spPr/>
        <p:txBody>
          <a:bodyPr>
            <a:normAutofit lnSpcReduction="10000"/>
          </a:bodyPr>
          <a:lstStyle/>
          <a:p>
            <a:r>
              <a:rPr lang="en-US" altLang="zh-CN" dirty="0" smtClean="0"/>
              <a:t>PPT:</a:t>
            </a:r>
            <a:r>
              <a:rPr lang="zh-CN" altLang="en-US" dirty="0" smtClean="0"/>
              <a:t> </a:t>
            </a:r>
            <a:r>
              <a:rPr lang="en-US" altLang="zh-CN" dirty="0" err="1" smtClean="0"/>
              <a:t>Shuhan</a:t>
            </a:r>
            <a:r>
              <a:rPr lang="zh-CN" altLang="en-US" dirty="0" smtClean="0"/>
              <a:t> </a:t>
            </a:r>
            <a:r>
              <a:rPr lang="en-US" altLang="zh-CN" dirty="0" smtClean="0"/>
              <a:t>Li</a:t>
            </a:r>
          </a:p>
          <a:p>
            <a:r>
              <a:rPr lang="en-US" altLang="zh-CN" dirty="0" smtClean="0"/>
              <a:t>Author:</a:t>
            </a:r>
            <a:r>
              <a:rPr lang="zh-CN" altLang="en-US" dirty="0" smtClean="0"/>
              <a:t> </a:t>
            </a:r>
            <a:r>
              <a:rPr lang="en-US" altLang="zh-CN" dirty="0" err="1" smtClean="0"/>
              <a:t>Lubos</a:t>
            </a:r>
            <a:r>
              <a:rPr lang="zh-CN" altLang="en-US" dirty="0" smtClean="0"/>
              <a:t> </a:t>
            </a:r>
            <a:r>
              <a:rPr lang="en-US" altLang="zh-CN" dirty="0" smtClean="0"/>
              <a:t>Pastor</a:t>
            </a:r>
            <a:r>
              <a:rPr lang="zh-CN" altLang="en-US" dirty="0" smtClean="0"/>
              <a:t> </a:t>
            </a:r>
            <a:r>
              <a:rPr lang="en-US" altLang="zh-CN" dirty="0" smtClean="0"/>
              <a:t>&amp;</a:t>
            </a:r>
            <a:r>
              <a:rPr lang="zh-CN" altLang="en-US" dirty="0" smtClean="0"/>
              <a:t> </a:t>
            </a:r>
            <a:r>
              <a:rPr lang="en-US" altLang="zh-CN" dirty="0" smtClean="0"/>
              <a:t>Robert</a:t>
            </a:r>
            <a:r>
              <a:rPr lang="zh-CN" altLang="en-US" dirty="0" smtClean="0"/>
              <a:t> </a:t>
            </a:r>
            <a:r>
              <a:rPr lang="en-US" altLang="zh-CN" dirty="0" smtClean="0"/>
              <a:t>F.</a:t>
            </a:r>
            <a:r>
              <a:rPr lang="zh-CN" altLang="en-US" dirty="0" smtClean="0"/>
              <a:t> </a:t>
            </a:r>
            <a:r>
              <a:rPr lang="en-US" altLang="zh-CN" dirty="0" err="1" smtClean="0"/>
              <a:t>Stambaugh</a:t>
            </a:r>
            <a:endParaRPr lang="en-US" altLang="zh-CN" dirty="0" smtClean="0"/>
          </a:p>
          <a:p>
            <a:r>
              <a:rPr lang="en-US" altLang="zh-CN" dirty="0" smtClean="0"/>
              <a:t>Journal of Political Economy</a:t>
            </a:r>
          </a:p>
          <a:p>
            <a:endParaRPr lang="en-US" dirty="0"/>
          </a:p>
        </p:txBody>
      </p:sp>
    </p:spTree>
    <p:extLst>
      <p:ext uri="{BB962C8B-B14F-4D97-AF65-F5344CB8AC3E}">
        <p14:creationId xmlns:p14="http://schemas.microsoft.com/office/powerpoint/2010/main" val="19852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Main</a:t>
            </a:r>
            <a:r>
              <a:rPr lang="zh-CN" altLang="en-US" dirty="0" smtClean="0"/>
              <a:t> </a:t>
            </a:r>
            <a:r>
              <a:rPr lang="en-US" altLang="zh-CN" dirty="0" smtClean="0"/>
              <a:t>Contribution</a:t>
            </a:r>
            <a:endParaRPr lang="en-US" dirty="0"/>
          </a:p>
        </p:txBody>
      </p:sp>
      <p:sp>
        <p:nvSpPr>
          <p:cNvPr id="3" name="Content Placeholder 2"/>
          <p:cNvSpPr>
            <a:spLocks noGrp="1"/>
          </p:cNvSpPr>
          <p:nvPr>
            <p:ph idx="1"/>
          </p:nvPr>
        </p:nvSpPr>
        <p:spPr/>
        <p:txBody>
          <a:bodyPr/>
          <a:lstStyle/>
          <a:p>
            <a:r>
              <a:rPr lang="en-US" altLang="zh-CN" dirty="0" smtClean="0"/>
              <a:t>The</a:t>
            </a:r>
            <a:r>
              <a:rPr lang="zh-CN" altLang="en-US" dirty="0" smtClean="0"/>
              <a:t> </a:t>
            </a:r>
            <a:r>
              <a:rPr lang="en-US" altLang="zh-CN" dirty="0" smtClean="0"/>
              <a:t>reconciliation</a:t>
            </a:r>
            <a:r>
              <a:rPr lang="zh-CN" altLang="en-US" dirty="0" smtClean="0"/>
              <a:t> </a:t>
            </a:r>
            <a:r>
              <a:rPr lang="en-US" dirty="0" smtClean="0"/>
              <a:t>of </a:t>
            </a:r>
            <a:r>
              <a:rPr lang="en-US" dirty="0"/>
              <a:t>the active management industry’s large size with its poor track </a:t>
            </a:r>
            <a:r>
              <a:rPr lang="en-US" dirty="0" smtClean="0"/>
              <a:t>record. </a:t>
            </a:r>
          </a:p>
          <a:p>
            <a:r>
              <a:rPr lang="en-US" altLang="zh-CN" dirty="0" smtClean="0"/>
              <a:t>Showed</a:t>
            </a:r>
            <a:r>
              <a:rPr lang="zh-CN" altLang="en-US" dirty="0" smtClean="0"/>
              <a:t> </a:t>
            </a:r>
            <a:r>
              <a:rPr lang="en-US" dirty="0" smtClean="0"/>
              <a:t>that </a:t>
            </a:r>
            <a:r>
              <a:rPr lang="en-US" dirty="0"/>
              <a:t>learning about returns to scale in active management is slow</a:t>
            </a:r>
          </a:p>
        </p:txBody>
      </p:sp>
    </p:spTree>
    <p:extLst>
      <p:ext uri="{BB962C8B-B14F-4D97-AF65-F5344CB8AC3E}">
        <p14:creationId xmlns:p14="http://schemas.microsoft.com/office/powerpoint/2010/main" val="30578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t>The</a:t>
            </a:r>
            <a:r>
              <a:rPr lang="zh-CN" altLang="en-US" dirty="0"/>
              <a:t> </a:t>
            </a:r>
            <a:r>
              <a:rPr lang="en-US" altLang="zh-CN" dirty="0"/>
              <a:t>Model</a:t>
            </a:r>
            <a:endParaRPr lang="en-US" dirty="0"/>
          </a:p>
        </p:txBody>
      </p:sp>
      <p:sp>
        <p:nvSpPr>
          <p:cNvPr id="3" name="Subtitle 2"/>
          <p:cNvSpPr>
            <a:spLocks noGrp="1"/>
          </p:cNvSpPr>
          <p:nvPr>
            <p:ph type="subTitle" idx="1"/>
          </p:nvPr>
        </p:nvSpPr>
        <p:spPr/>
        <p:txBody>
          <a:bodyPr/>
          <a:lstStyle/>
          <a:p>
            <a:r>
              <a:rPr lang="en-US" altLang="zh-CN" dirty="0" smtClean="0"/>
              <a:t>Part</a:t>
            </a:r>
            <a:r>
              <a:rPr lang="zh-CN" altLang="en-US" dirty="0" smtClean="0"/>
              <a:t> </a:t>
            </a:r>
            <a:r>
              <a:rPr lang="en-US" altLang="zh-CN" dirty="0" smtClean="0"/>
              <a:t>II</a:t>
            </a:r>
          </a:p>
        </p:txBody>
      </p:sp>
    </p:spTree>
    <p:extLst>
      <p:ext uri="{BB962C8B-B14F-4D97-AF65-F5344CB8AC3E}">
        <p14:creationId xmlns:p14="http://schemas.microsoft.com/office/powerpoint/2010/main" val="121856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The</a:t>
            </a:r>
            <a:r>
              <a:rPr lang="zh-CN" altLang="en-US" dirty="0" smtClean="0"/>
              <a:t> </a:t>
            </a:r>
            <a:r>
              <a:rPr lang="en-US" altLang="zh-CN" dirty="0" smtClean="0"/>
              <a:t>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 rates of return earned by investors in the managers’ funds obey the regression model</a:t>
                </a:r>
              </a:p>
              <a:p>
                <a:pPr lvl="1"/>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𝑟</m:t>
                        </m:r>
                      </m:e>
                      <m:sub>
                        <m:r>
                          <a:rPr lang="en-US" altLang="zh-CN" b="0" i="1" smtClean="0">
                            <a:latin typeface="Cambria Math" charset="0"/>
                          </a:rPr>
                          <m:t>𝐹</m:t>
                        </m:r>
                      </m:sub>
                    </m:sSub>
                    <m:r>
                      <a:rPr lang="en-US" altLang="zh-CN" b="0" i="1" smtClean="0">
                        <a:latin typeface="Cambria Math" charset="0"/>
                      </a:rPr>
                      <m:t>=</m:t>
                    </m:r>
                    <m:r>
                      <a:rPr lang="en-US" altLang="zh-CN" b="0" i="1" smtClean="0">
                        <a:latin typeface="Cambria Math" charset="0"/>
                        <a:ea typeface="Cambria Math" charset="0"/>
                        <a:cs typeface="Cambria Math" charset="0"/>
                      </a:rPr>
                      <m:t>𝛼</m:t>
                    </m:r>
                    <m:r>
                      <a:rPr lang="en-US" altLang="zh-CN" b="0" i="0" smtClean="0">
                        <a:latin typeface="Cambria Math" charset="0"/>
                        <a:ea typeface="Cambria Math" charset="0"/>
                        <a:cs typeface="Cambria Math" charset="0"/>
                      </a:rPr>
                      <m:t>+</m:t>
                    </m:r>
                    <m:r>
                      <m:rPr>
                        <m:sty m:val="p"/>
                      </m:rPr>
                      <a:rPr lang="el-GR" altLang="zh-CN" b="0" i="1" smtClean="0">
                        <a:latin typeface="Cambria Math" charset="0"/>
                        <a:ea typeface="Cambria Math" charset="0"/>
                        <a:cs typeface="Cambria Math" charset="0"/>
                      </a:rPr>
                      <m:t>β</m:t>
                    </m:r>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𝑟</m:t>
                        </m:r>
                      </m:e>
                      <m:sub>
                        <m:r>
                          <a:rPr lang="en-US" altLang="zh-CN" b="0" i="1" smtClean="0">
                            <a:latin typeface="Cambria Math" charset="0"/>
                            <a:ea typeface="Cambria Math" charset="0"/>
                            <a:cs typeface="Cambria Math" charset="0"/>
                          </a:rPr>
                          <m:t>𝑃</m:t>
                        </m:r>
                      </m:sub>
                    </m:sSub>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𝑢</m:t>
                    </m:r>
                  </m:oMath>
                </a14:m>
                <a:endParaRPr lang="en-US" altLang="zh-CN" b="0" dirty="0" smtClean="0">
                  <a:ea typeface="Cambria Math" charset="0"/>
                  <a:cs typeface="Cambria Math" charset="0"/>
                </a:endParaRPr>
              </a:p>
              <a:p>
                <a:pPr lvl="1"/>
                <a:r>
                  <a:rPr lang="en-US" dirty="0"/>
                  <a:t>The elements of the residual vector u have the following factor structure</a:t>
                </a:r>
                <a:r>
                  <a:rPr lang="en-US" dirty="0" smtClean="0"/>
                  <a:t>:</a:t>
                </a:r>
              </a:p>
              <a:p>
                <a:pPr lvl="2"/>
                <a14:m>
                  <m:oMath xmlns:m="http://schemas.openxmlformats.org/officeDocument/2006/math">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𝑢</m:t>
                        </m:r>
                      </m:e>
                      <m:sub>
                        <m:r>
                          <a:rPr lang="en-US" altLang="zh-CN" b="0" i="1" smtClean="0">
                            <a:latin typeface="Cambria Math" charset="0"/>
                            <a:ea typeface="Cambria Math" charset="0"/>
                            <a:cs typeface="Cambria Math" charset="0"/>
                          </a:rPr>
                          <m:t>𝑖</m:t>
                        </m:r>
                      </m:sub>
                    </m:sSub>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𝑥</m:t>
                    </m:r>
                    <m:r>
                      <a:rPr lang="en-US" altLang="zh-CN" b="0" i="1" smtClean="0">
                        <a:latin typeface="Cambria Math" charset="0"/>
                        <a:ea typeface="Cambria Math" charset="0"/>
                        <a:cs typeface="Cambria Math" charset="0"/>
                      </a:rPr>
                      <m:t>+</m:t>
                    </m:r>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𝜖</m:t>
                        </m:r>
                      </m:e>
                      <m:sub>
                        <m:r>
                          <a:rPr lang="en-US" altLang="zh-CN" b="0" i="1" smtClean="0">
                            <a:latin typeface="Cambria Math" charset="0"/>
                            <a:ea typeface="Cambria Math" charset="0"/>
                            <a:cs typeface="Cambria Math" charset="0"/>
                          </a:rPr>
                          <m:t>𝑖</m:t>
                        </m:r>
                      </m:sub>
                    </m:sSub>
                  </m:oMath>
                </a14:m>
                <a:r>
                  <a:rPr lang="zh-CN" altLang="en-US" b="0" dirty="0" smtClean="0">
                    <a:ea typeface="Cambria Math" charset="0"/>
                    <a:cs typeface="Cambria Math" charset="0"/>
                  </a:rPr>
                  <a:t> </a:t>
                </a:r>
                <a:r>
                  <a:rPr lang="en-US" altLang="zh-CN" b="0" dirty="0" smtClean="0">
                    <a:ea typeface="Cambria Math" charset="0"/>
                    <a:cs typeface="Cambria Math" charset="0"/>
                  </a:rPr>
                  <a:t>for</a:t>
                </a:r>
                <a:r>
                  <a:rPr lang="zh-CN" altLang="en-US" b="0" dirty="0" smtClean="0">
                    <a:ea typeface="Cambria Math" charset="0"/>
                    <a:cs typeface="Cambria Math" charset="0"/>
                  </a:rPr>
                  <a:t> </a:t>
                </a:r>
                <a:r>
                  <a:rPr lang="en-US" altLang="zh-CN" dirty="0" err="1" smtClean="0">
                    <a:ea typeface="Cambria Math" charset="0"/>
                    <a:cs typeface="Cambria Math" charset="0"/>
                  </a:rPr>
                  <a:t>i</a:t>
                </a:r>
                <a:r>
                  <a:rPr lang="zh-CN" altLang="en-US" dirty="0" smtClean="0">
                    <a:ea typeface="Cambria Math" charset="0"/>
                    <a:cs typeface="Cambria Math" charset="0"/>
                  </a:rPr>
                  <a:t> </a:t>
                </a:r>
                <a:r>
                  <a:rPr lang="en-US" altLang="zh-CN" dirty="0" smtClean="0">
                    <a:ea typeface="Cambria Math" charset="0"/>
                    <a:cs typeface="Cambria Math" charset="0"/>
                  </a:rPr>
                  <a:t>=</a:t>
                </a:r>
                <a:r>
                  <a:rPr lang="zh-CN" altLang="en-US" dirty="0" smtClean="0">
                    <a:ea typeface="Cambria Math" charset="0"/>
                    <a:cs typeface="Cambria Math" charset="0"/>
                  </a:rPr>
                  <a:t> </a:t>
                </a:r>
                <a:r>
                  <a:rPr lang="en-US" altLang="zh-CN" dirty="0" smtClean="0">
                    <a:ea typeface="Cambria Math" charset="0"/>
                    <a:cs typeface="Cambria Math" charset="0"/>
                  </a:rPr>
                  <a:t>1,</a:t>
                </a:r>
                <a:r>
                  <a:rPr lang="is-IS" altLang="zh-CN" dirty="0" smtClean="0">
                    <a:ea typeface="Cambria Math" charset="0"/>
                    <a:cs typeface="Cambria Math" charset="0"/>
                  </a:rPr>
                  <a:t>…</a:t>
                </a:r>
                <a:r>
                  <a:rPr lang="en-US" altLang="zh-CN" dirty="0" smtClean="0">
                    <a:ea typeface="Cambria Math" charset="0"/>
                    <a:cs typeface="Cambria Math" charset="0"/>
                  </a:rPr>
                  <a:t>.,</a:t>
                </a:r>
                <a:r>
                  <a:rPr lang="zh-CN" altLang="en-US" dirty="0" smtClean="0">
                    <a:ea typeface="Cambria Math" charset="0"/>
                    <a:cs typeface="Cambria Math" charset="0"/>
                  </a:rPr>
                  <a:t> </a:t>
                </a:r>
                <a:r>
                  <a:rPr lang="en-US" altLang="zh-CN" dirty="0" smtClean="0">
                    <a:ea typeface="Cambria Math" charset="0"/>
                    <a:cs typeface="Cambria Math" charset="0"/>
                  </a:rPr>
                  <a:t>M</a:t>
                </a:r>
              </a:p>
              <a:p>
                <a:pPr lvl="2"/>
                <a:r>
                  <a:rPr lang="en-US" dirty="0"/>
                  <a:t>where all </a:t>
                </a:r>
                <a14:m>
                  <m:oMath xmlns:m="http://schemas.openxmlformats.org/officeDocument/2006/math">
                    <m:sSub>
                      <m:sSubPr>
                        <m:ctrlPr>
                          <a:rPr lang="en-US" altLang="zh-CN" i="1">
                            <a:latin typeface="Cambria Math" charset="0"/>
                            <a:ea typeface="Cambria Math" charset="0"/>
                            <a:cs typeface="Cambria Math" charset="0"/>
                          </a:rPr>
                        </m:ctrlPr>
                      </m:sSubPr>
                      <m:e>
                        <m:r>
                          <a:rPr lang="en-US" altLang="zh-CN" i="1">
                            <a:latin typeface="Cambria Math" charset="0"/>
                            <a:ea typeface="Cambria Math" charset="0"/>
                            <a:cs typeface="Cambria Math" charset="0"/>
                          </a:rPr>
                          <m:t>𝜖</m:t>
                        </m:r>
                      </m:e>
                      <m:sub>
                        <m:r>
                          <a:rPr lang="en-US" altLang="zh-CN" i="1">
                            <a:latin typeface="Cambria Math" charset="0"/>
                            <a:ea typeface="Cambria Math" charset="0"/>
                            <a:cs typeface="Cambria Math" charset="0"/>
                          </a:rPr>
                          <m:t>𝑖</m:t>
                        </m:r>
                      </m:sub>
                    </m:sSub>
                  </m:oMath>
                </a14:m>
                <a:r>
                  <a:rPr lang="en-US" dirty="0"/>
                  <a:t> have a mean of zero, a variance of </a:t>
                </a:r>
                <a14:m>
                  <m:oMath xmlns:m="http://schemas.openxmlformats.org/officeDocument/2006/math">
                    <m:sSubSup>
                      <m:sSubSupPr>
                        <m:ctrlPr>
                          <a:rPr lang="en-US" altLang="zh-CN" b="0" i="1" smtClean="0">
                            <a:latin typeface="Cambria Math" charset="0"/>
                            <a:ea typeface="Cambria Math" charset="0"/>
                            <a:cs typeface="Cambria Math" charset="0"/>
                          </a:rPr>
                        </m:ctrlPr>
                      </m:sSubSupPr>
                      <m:e>
                        <m:r>
                          <a:rPr lang="en-US" i="1" smtClean="0">
                            <a:latin typeface="Cambria Math" charset="0"/>
                            <a:ea typeface="Cambria Math" charset="0"/>
                            <a:cs typeface="Cambria Math" charset="0"/>
                          </a:rPr>
                          <m:t>𝛿</m:t>
                        </m:r>
                      </m:e>
                      <m:sub>
                        <m:r>
                          <a:rPr lang="en-US" altLang="zh-CN" b="0" i="1" smtClean="0">
                            <a:latin typeface="Cambria Math" charset="0"/>
                            <a:ea typeface="Cambria Math" charset="0"/>
                            <a:cs typeface="Cambria Math" charset="0"/>
                          </a:rPr>
                          <m:t>𝜀</m:t>
                        </m:r>
                      </m:sub>
                      <m:sup>
                        <m:r>
                          <a:rPr lang="en-US" altLang="zh-CN" b="0" i="1" smtClean="0">
                            <a:latin typeface="Cambria Math" charset="0"/>
                            <a:ea typeface="Cambria Math" charset="0"/>
                            <a:cs typeface="Cambria Math" charset="0"/>
                          </a:rPr>
                          <m:t>2</m:t>
                        </m:r>
                      </m:sup>
                    </m:sSubSup>
                  </m:oMath>
                </a14:m>
                <a:r>
                  <a:rPr lang="en-US" dirty="0" smtClean="0"/>
                  <a:t>, </a:t>
                </a:r>
                <a:r>
                  <a:rPr lang="en-US" dirty="0"/>
                  <a:t>and zero correlation with each </a:t>
                </a:r>
                <a:r>
                  <a:rPr lang="en-US" dirty="0" smtClean="0"/>
                  <a:t>other</a:t>
                </a:r>
              </a:p>
              <a:p>
                <a:pPr lvl="2"/>
                <a:r>
                  <a:rPr lang="en-US" dirty="0"/>
                  <a:t>The common factor x has mean zero and </a:t>
                </a:r>
                <a:r>
                  <a:rPr lang="en-US" dirty="0" smtClean="0"/>
                  <a:t>variance</a:t>
                </a:r>
                <a:r>
                  <a:rPr lang="zh-CN" altLang="en-US" dirty="0" smtClean="0"/>
                  <a:t> </a:t>
                </a:r>
                <a14:m>
                  <m:oMath xmlns:m="http://schemas.openxmlformats.org/officeDocument/2006/math">
                    <m:sSubSup>
                      <m:sSubSupPr>
                        <m:ctrlPr>
                          <a:rPr lang="en-US" altLang="zh-CN" i="1">
                            <a:latin typeface="Cambria Math" charset="0"/>
                            <a:ea typeface="Cambria Math" charset="0"/>
                            <a:cs typeface="Cambria Math" charset="0"/>
                          </a:rPr>
                        </m:ctrlPr>
                      </m:sSubSupPr>
                      <m:e>
                        <m:r>
                          <a:rPr lang="en-US" i="1">
                            <a:latin typeface="Cambria Math" charset="0"/>
                            <a:ea typeface="Cambria Math" charset="0"/>
                            <a:cs typeface="Cambria Math" charset="0"/>
                          </a:rPr>
                          <m:t>𝛿</m:t>
                        </m:r>
                      </m:e>
                      <m:sub>
                        <m:r>
                          <a:rPr lang="en-US" altLang="zh-CN" b="0" i="1" smtClean="0">
                            <a:latin typeface="Cambria Math" charset="0"/>
                            <a:ea typeface="Cambria Math" charset="0"/>
                            <a:cs typeface="Cambria Math" charset="0"/>
                          </a:rPr>
                          <m:t>𝑥</m:t>
                        </m:r>
                      </m:sub>
                      <m:sup>
                        <m:r>
                          <a:rPr lang="en-US" altLang="zh-CN" i="1">
                            <a:latin typeface="Cambria Math" charset="0"/>
                            <a:ea typeface="Cambria Math" charset="0"/>
                            <a:cs typeface="Cambria Math" charset="0"/>
                          </a:rPr>
                          <m:t>2</m:t>
                        </m:r>
                      </m:sup>
                    </m:sSubSup>
                  </m:oMath>
                </a14:m>
                <a:endParaRPr lang="en-US" altLang="zh-CN" b="0" dirty="0" smtClean="0">
                  <a:ea typeface="Cambria Math" charset="0"/>
                  <a:cs typeface="Cambria Math" charset="0"/>
                </a:endParaRPr>
              </a:p>
              <a:p>
                <a:pPr lvl="2"/>
                <a:endParaRPr lang="en-US" altLang="zh-CN" b="0" dirty="0" smtClean="0">
                  <a:ea typeface="Cambria Math" charset="0"/>
                  <a:cs typeface="Cambria Math" charset="0"/>
                </a:endParaRP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53573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altLang="zh-CN" dirty="0" smtClean="0"/>
                  <a:t>K</a:t>
                </a:r>
                <a:r>
                  <a:rPr lang="en-US" dirty="0" smtClean="0"/>
                  <a:t>ey assumption</a:t>
                </a:r>
                <a:r>
                  <a:rPr lang="en-US" altLang="zh-CN" dirty="0" smtClean="0"/>
                  <a:t>:</a:t>
                </a:r>
                <a:r>
                  <a:rPr lang="zh-CN" altLang="en-US" dirty="0" smtClean="0"/>
                  <a:t> </a:t>
                </a:r>
                <a14:m>
                  <m:oMath xmlns:m="http://schemas.openxmlformats.org/officeDocument/2006/math">
                    <m:sSub>
                      <m:sSubPr>
                        <m:ctrlPr>
                          <a:rPr lang="en-US" altLang="zh-CN" b="0" i="1" smtClean="0">
                            <a:latin typeface="Cambria Math" charset="0"/>
                            <a:ea typeface="Cambria Math" charset="0"/>
                            <a:cs typeface="Cambria Math" charset="0"/>
                          </a:rPr>
                        </m:ctrlPr>
                      </m:sSubPr>
                      <m:e>
                        <m:r>
                          <a:rPr lang="zh-CN" altLang="en-US" i="1" smtClean="0">
                            <a:latin typeface="Cambria Math" charset="0"/>
                            <a:ea typeface="Cambria Math" charset="0"/>
                            <a:cs typeface="Cambria Math" charset="0"/>
                          </a:rPr>
                          <m:t>𝜋</m:t>
                        </m:r>
                      </m:e>
                      <m:sub>
                        <m:r>
                          <a:rPr lang="en-US" altLang="zh-CN" b="0" i="1" smtClean="0">
                            <a:latin typeface="Cambria Math" charset="0"/>
                            <a:ea typeface="Cambria Math" charset="0"/>
                            <a:cs typeface="Cambria Math" charset="0"/>
                          </a:rPr>
                          <m:t>𝑖</m:t>
                        </m:r>
                      </m:sub>
                    </m:sSub>
                  </m:oMath>
                </a14:m>
                <a:r>
                  <a:rPr lang="en-US" dirty="0" smtClean="0"/>
                  <a:t> </a:t>
                </a:r>
                <a:r>
                  <a:rPr lang="en-US" dirty="0"/>
                  <a:t>is decreasing in </a:t>
                </a:r>
                <a:r>
                  <a:rPr lang="en-US" dirty="0" smtClean="0"/>
                  <a:t>S</a:t>
                </a:r>
                <a:r>
                  <a:rPr lang="en-US" altLang="zh-CN" dirty="0" smtClean="0"/>
                  <a:t>/</a:t>
                </a:r>
                <a:r>
                  <a:rPr lang="en-US" dirty="0" smtClean="0"/>
                  <a:t>W</a:t>
                </a:r>
              </a:p>
              <a:p>
                <a:r>
                  <a:rPr lang="en-US" altLang="zh-CN" dirty="0"/>
                  <a:t>T</a:t>
                </a:r>
                <a:r>
                  <a:rPr lang="en-US" dirty="0" smtClean="0"/>
                  <a:t>o </a:t>
                </a:r>
                <a:r>
                  <a:rPr lang="en-US" dirty="0"/>
                  <a:t>obtain closed-form equilibrium results, </a:t>
                </a:r>
                <a:r>
                  <a:rPr lang="en-US" altLang="zh-CN" dirty="0" smtClean="0"/>
                  <a:t>they</a:t>
                </a:r>
                <a:r>
                  <a:rPr lang="zh-CN" altLang="en-US" dirty="0" smtClean="0"/>
                  <a:t> </a:t>
                </a:r>
                <a:r>
                  <a:rPr lang="en-US" dirty="0" smtClean="0"/>
                  <a:t>assume </a:t>
                </a:r>
                <a:r>
                  <a:rPr lang="en-US" dirty="0"/>
                  <a:t>the functional </a:t>
                </a:r>
                <a:r>
                  <a:rPr lang="en-US" dirty="0" smtClean="0"/>
                  <a:t>relation</a:t>
                </a:r>
              </a:p>
              <a:p>
                <a:pPr lvl="1"/>
                <a14:m>
                  <m:oMath xmlns:m="http://schemas.openxmlformats.org/officeDocument/2006/math">
                    <m:sSub>
                      <m:sSubPr>
                        <m:ctrlPr>
                          <a:rPr lang="en-US" altLang="zh-CN" b="0"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𝜋</m:t>
                        </m:r>
                      </m:e>
                      <m:sub>
                        <m:r>
                          <a:rPr lang="en-US" altLang="zh-CN" b="0" i="1" smtClean="0">
                            <a:latin typeface="Cambria Math" charset="0"/>
                            <a:ea typeface="Cambria Math" charset="0"/>
                            <a:cs typeface="Cambria Math" charset="0"/>
                          </a:rPr>
                          <m:t>𝑖</m:t>
                        </m:r>
                      </m:sub>
                    </m:sSub>
                    <m:r>
                      <a:rPr lang="en-US" altLang="zh-CN" b="0" i="1" smtClean="0">
                        <a:latin typeface="Cambria Math" charset="0"/>
                        <a:ea typeface="Cambria Math" charset="0"/>
                        <a:cs typeface="Cambria Math" charset="0"/>
                      </a:rPr>
                      <m:t>=</m:t>
                    </m:r>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𝑠</m:t>
                        </m:r>
                      </m:e>
                      <m:sub>
                        <m:r>
                          <a:rPr lang="en-US" altLang="zh-CN" b="0" i="1" smtClean="0">
                            <a:latin typeface="Cambria Math" charset="0"/>
                            <a:ea typeface="Cambria Math" charset="0"/>
                            <a:cs typeface="Cambria Math" charset="0"/>
                          </a:rPr>
                          <m:t>𝑖</m:t>
                        </m:r>
                      </m:sub>
                    </m:sSub>
                    <m:d>
                      <m:dPr>
                        <m:ctrlPr>
                          <a:rPr lang="en-US" altLang="zh-CN" b="0" i="1" smtClean="0">
                            <a:latin typeface="Cambria Math" charset="0"/>
                            <a:ea typeface="Cambria Math" charset="0"/>
                            <a:cs typeface="Cambria Math" charset="0"/>
                          </a:rPr>
                        </m:ctrlPr>
                      </m:dPr>
                      <m:e>
                        <m:r>
                          <a:rPr lang="en-US" altLang="zh-CN" b="0" i="1" smtClean="0">
                            <a:latin typeface="Cambria Math" charset="0"/>
                            <a:ea typeface="Cambria Math" charset="0"/>
                            <a:cs typeface="Cambria Math" charset="0"/>
                          </a:rPr>
                          <m:t>𝑎</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𝑏</m:t>
                        </m:r>
                        <m:r>
                          <a:rPr lang="zh-CN" altLang="en-US" b="0" i="1" smtClean="0">
                            <a:latin typeface="Cambria Math" charset="0"/>
                            <a:ea typeface="Cambria Math" charset="0"/>
                            <a:cs typeface="Cambria Math" charset="0"/>
                          </a:rPr>
                          <m:t>∗</m:t>
                        </m:r>
                        <m:f>
                          <m:fPr>
                            <m:ctrlPr>
                              <a:rPr lang="en-US" altLang="zh-CN" b="0" i="1" smtClean="0">
                                <a:latin typeface="Cambria Math" charset="0"/>
                                <a:ea typeface="Cambria Math" charset="0"/>
                                <a:cs typeface="Cambria Math" charset="0"/>
                              </a:rPr>
                            </m:ctrlPr>
                          </m:fPr>
                          <m:num>
                            <m:r>
                              <a:rPr lang="en-US" altLang="zh-CN" b="0" i="1" smtClean="0">
                                <a:latin typeface="Cambria Math" charset="0"/>
                                <a:ea typeface="Cambria Math" charset="0"/>
                                <a:cs typeface="Cambria Math" charset="0"/>
                              </a:rPr>
                              <m:t>𝑆</m:t>
                            </m:r>
                          </m:num>
                          <m:den>
                            <m:r>
                              <a:rPr lang="en-US" altLang="zh-CN" b="0" i="1" smtClean="0">
                                <a:latin typeface="Cambria Math" charset="0"/>
                                <a:ea typeface="Cambria Math" charset="0"/>
                                <a:cs typeface="Cambria Math" charset="0"/>
                              </a:rPr>
                              <m:t>𝑊</m:t>
                            </m:r>
                          </m:den>
                        </m:f>
                      </m:e>
                    </m:d>
                  </m:oMath>
                </a14:m>
                <a:endParaRPr lang="en-US" dirty="0" smtClean="0"/>
              </a:p>
              <a:p>
                <a:r>
                  <a:rPr lang="en-US" altLang="zh-CN" dirty="0" smtClean="0"/>
                  <a:t>They</a:t>
                </a:r>
                <a:r>
                  <a:rPr lang="zh-CN" altLang="en-US" dirty="0" smtClean="0"/>
                  <a:t> </a:t>
                </a:r>
                <a:r>
                  <a:rPr lang="en-US" dirty="0"/>
                  <a:t>denote their first and second conditional moments </a:t>
                </a:r>
                <a:r>
                  <a:rPr lang="en-US" dirty="0" smtClean="0"/>
                  <a:t>by</a:t>
                </a:r>
              </a:p>
              <a:p>
                <a14:m>
                  <m:oMath xmlns:m="http://schemas.openxmlformats.org/officeDocument/2006/math">
                    <m:r>
                      <a:rPr lang="en-US" altLang="zh-CN" b="0" i="1" smtClean="0">
                        <a:latin typeface="Cambria Math" charset="0"/>
                      </a:rPr>
                      <m:t>𝐸</m:t>
                    </m:r>
                    <m:d>
                      <m:dPr>
                        <m:ctrlPr>
                          <a:rPr lang="en-US" altLang="zh-CN" b="0" i="1" smtClean="0">
                            <a:latin typeface="Cambria Math" charset="0"/>
                          </a:rPr>
                        </m:ctrlPr>
                      </m:dPr>
                      <m:e>
                        <m:d>
                          <m:dPr>
                            <m:begChr m:val="["/>
                            <m:endChr m:val="]"/>
                            <m:ctrlPr>
                              <a:rPr lang="en-US" altLang="zh-CN" b="0" i="1" smtClean="0">
                                <a:latin typeface="Cambria Math" charset="0"/>
                              </a:rPr>
                            </m:ctrlPr>
                          </m:dPr>
                          <m:e>
                            <m:m>
                              <m:mPr>
                                <m:mcs>
                                  <m:mc>
                                    <m:mcPr>
                                      <m:count m:val="1"/>
                                      <m:mcJc m:val="center"/>
                                    </m:mcPr>
                                  </m:mc>
                                </m:mcs>
                                <m:ctrlPr>
                                  <a:rPr lang="cs-CZ" altLang="zh-CN" b="0" i="1" smtClean="0">
                                    <a:latin typeface="Cambria Math" charset="0"/>
                                  </a:rPr>
                                </m:ctrlPr>
                              </m:mPr>
                              <m:mr>
                                <m:e>
                                  <m:r>
                                    <m:rPr>
                                      <m:brk m:alnAt="7"/>
                                    </m:rPr>
                                    <a:rPr lang="en-US" altLang="zh-CN" b="0" i="1" smtClean="0">
                                      <a:latin typeface="Cambria Math" charset="0"/>
                                    </a:rPr>
                                    <m:t>𝑎</m:t>
                                  </m:r>
                                </m:e>
                              </m:mr>
                              <m:mr>
                                <m:e>
                                  <m:r>
                                    <a:rPr lang="en-US" altLang="zh-CN" b="0" i="1" smtClean="0">
                                      <a:latin typeface="Cambria Math" charset="0"/>
                                    </a:rPr>
                                    <m:t>𝑏</m:t>
                                  </m:r>
                                </m:e>
                              </m:mr>
                            </m:m>
                          </m:e>
                        </m:d>
                      </m:e>
                      <m:e>
                        <m:r>
                          <a:rPr lang="en-US" altLang="zh-CN" b="0" i="1" smtClean="0">
                            <a:latin typeface="Cambria Math" charset="0"/>
                          </a:rPr>
                          <m:t>𝐷</m:t>
                        </m:r>
                      </m:e>
                    </m:d>
                    <m:r>
                      <a:rPr lang="en-US" altLang="zh-CN" b="0" i="1" smtClean="0">
                        <a:latin typeface="Cambria Math" charset="0"/>
                      </a:rPr>
                      <m:t>=</m:t>
                    </m:r>
                    <m:d>
                      <m:dPr>
                        <m:begChr m:val="["/>
                        <m:endChr m:val="]"/>
                        <m:ctrlPr>
                          <a:rPr lang="en-US" altLang="zh-CN" b="0" i="1" smtClean="0">
                            <a:latin typeface="Cambria Math" charset="0"/>
                          </a:rPr>
                        </m:ctrlPr>
                      </m:dPr>
                      <m:e>
                        <m:m>
                          <m:mPr>
                            <m:mcs>
                              <m:mc>
                                <m:mcPr>
                                  <m:count m:val="1"/>
                                  <m:mcJc m:val="center"/>
                                </m:mcPr>
                              </m:mc>
                            </m:mcs>
                            <m:ctrlPr>
                              <a:rPr lang="cs-CZ" altLang="zh-CN" b="0" i="1" smtClean="0">
                                <a:latin typeface="Cambria Math" charset="0"/>
                              </a:rPr>
                            </m:ctrlPr>
                          </m:mPr>
                          <m:mr>
                            <m:e>
                              <m:acc>
                                <m:accPr>
                                  <m:chr m:val="̃"/>
                                  <m:ctrlPr>
                                    <a:rPr lang="cs-CZ" altLang="zh-CN" b="0" i="1" smtClean="0">
                                      <a:latin typeface="Cambria Math" charset="0"/>
                                    </a:rPr>
                                  </m:ctrlPr>
                                </m:accPr>
                                <m:e>
                                  <m:r>
                                    <a:rPr lang="en-US" altLang="zh-CN" b="0" i="1" smtClean="0">
                                      <a:latin typeface="Cambria Math" charset="0"/>
                                    </a:rPr>
                                    <m:t>𝑎</m:t>
                                  </m:r>
                                </m:e>
                              </m:acc>
                            </m:e>
                          </m:mr>
                          <m:mr>
                            <m:e>
                              <m:acc>
                                <m:accPr>
                                  <m:chr m:val="̃"/>
                                  <m:ctrlPr>
                                    <a:rPr lang="cs-CZ" altLang="zh-CN" b="0" i="1" smtClean="0">
                                      <a:latin typeface="Cambria Math" charset="0"/>
                                    </a:rPr>
                                  </m:ctrlPr>
                                </m:accPr>
                                <m:e>
                                  <m:r>
                                    <a:rPr lang="en-US" altLang="zh-CN" b="0" i="1" smtClean="0">
                                      <a:latin typeface="Cambria Math" charset="0"/>
                                    </a:rPr>
                                    <m:t>𝑏</m:t>
                                  </m:r>
                                </m:e>
                              </m:acc>
                            </m:e>
                          </m:mr>
                        </m:m>
                      </m:e>
                    </m:d>
                    <m:r>
                      <a:rPr lang="en-US" altLang="zh-CN" b="0" i="1" smtClean="0">
                        <a:latin typeface="Cambria Math" charset="0"/>
                      </a:rPr>
                      <m:t>,</m:t>
                    </m:r>
                    <m:r>
                      <a:rPr lang="zh-CN" altLang="en-US" b="0" i="1" smtClean="0">
                        <a:latin typeface="Cambria Math" charset="0"/>
                      </a:rPr>
                      <m:t> </m:t>
                    </m:r>
                    <m:r>
                      <a:rPr lang="en-US" altLang="zh-CN" b="0" i="1" smtClean="0">
                        <a:latin typeface="Cambria Math" charset="0"/>
                      </a:rPr>
                      <m:t>𝑉𝑎𝑟</m:t>
                    </m:r>
                    <m:d>
                      <m:dPr>
                        <m:ctrlPr>
                          <a:rPr lang="en-US" altLang="zh-CN" i="1">
                            <a:latin typeface="Cambria Math" charset="0"/>
                          </a:rPr>
                        </m:ctrlPr>
                      </m:dPr>
                      <m:e>
                        <m:d>
                          <m:dPr>
                            <m:begChr m:val="["/>
                            <m:endChr m:val="]"/>
                            <m:ctrlPr>
                              <a:rPr lang="en-US" altLang="zh-CN" i="1">
                                <a:latin typeface="Cambria Math" charset="0"/>
                              </a:rPr>
                            </m:ctrlPr>
                          </m:dPr>
                          <m:e>
                            <m:m>
                              <m:mPr>
                                <m:mcs>
                                  <m:mc>
                                    <m:mcPr>
                                      <m:count m:val="1"/>
                                      <m:mcJc m:val="center"/>
                                    </m:mcPr>
                                  </m:mc>
                                </m:mcs>
                                <m:ctrlPr>
                                  <a:rPr lang="cs-CZ" altLang="zh-CN" i="1">
                                    <a:latin typeface="Cambria Math" charset="0"/>
                                  </a:rPr>
                                </m:ctrlPr>
                              </m:mPr>
                              <m:mr>
                                <m:e>
                                  <m:r>
                                    <m:rPr>
                                      <m:brk m:alnAt="7"/>
                                    </m:rPr>
                                    <a:rPr lang="en-US" altLang="zh-CN" i="1">
                                      <a:latin typeface="Cambria Math" charset="0"/>
                                    </a:rPr>
                                    <m:t>𝑎</m:t>
                                  </m:r>
                                </m:e>
                              </m:mr>
                              <m:mr>
                                <m:e>
                                  <m:r>
                                    <a:rPr lang="en-US" altLang="zh-CN" i="1">
                                      <a:latin typeface="Cambria Math" charset="0"/>
                                    </a:rPr>
                                    <m:t>𝑏</m:t>
                                  </m:r>
                                </m:e>
                              </m:mr>
                            </m:m>
                          </m:e>
                        </m:d>
                      </m:e>
                      <m:e>
                        <m:r>
                          <a:rPr lang="en-US" altLang="zh-CN" i="1">
                            <a:latin typeface="Cambria Math" charset="0"/>
                          </a:rPr>
                          <m:t>𝐷</m:t>
                        </m:r>
                      </m:e>
                    </m:d>
                    <m:r>
                      <a:rPr lang="en-US" altLang="zh-CN" b="0" i="0" smtClean="0">
                        <a:latin typeface="Cambria Math" charset="0"/>
                      </a:rPr>
                      <m:t>=[</m:t>
                    </m:r>
                    <m:m>
                      <m:mPr>
                        <m:mcs>
                          <m:mc>
                            <m:mcPr>
                              <m:count m:val="2"/>
                              <m:mcJc m:val="center"/>
                            </m:mcPr>
                          </m:mc>
                        </m:mcs>
                        <m:ctrlPr>
                          <a:rPr lang="uk-UA" altLang="zh-CN" b="0" i="1" smtClean="0">
                            <a:latin typeface="Cambria Math" charset="0"/>
                          </a:rPr>
                        </m:ctrlPr>
                      </m:mPr>
                      <m:mr>
                        <m:e>
                          <m:sSubSup>
                            <m:sSubSupPr>
                              <m:ctrlPr>
                                <a:rPr lang="en-US" altLang="zh-CN" b="0" i="1" smtClean="0">
                                  <a:latin typeface="Cambria Math" charset="0"/>
                                  <a:ea typeface="Cambria Math" charset="0"/>
                                  <a:cs typeface="Cambria Math" charset="0"/>
                                </a:rPr>
                              </m:ctrlPr>
                            </m:sSubSupPr>
                            <m:e>
                              <m:r>
                                <m:rPr>
                                  <m:brk m:alnAt="7"/>
                                </m:rPr>
                                <a:rPr lang="uk-UA" altLang="zh-CN" b="0" i="1" smtClean="0">
                                  <a:latin typeface="Cambria Math" charset="0"/>
                                  <a:ea typeface="Cambria Math" charset="0"/>
                                  <a:cs typeface="Cambria Math" charset="0"/>
                                </a:rPr>
                                <m:t>𝛿</m:t>
                              </m:r>
                            </m:e>
                            <m:sub>
                              <m:r>
                                <m:rPr>
                                  <m:brk m:alnAt="7"/>
                                </m:rPr>
                                <a:rPr lang="en-US" altLang="zh-CN" b="0" i="1" smtClean="0">
                                  <a:latin typeface="Cambria Math" charset="0"/>
                                  <a:ea typeface="Cambria Math" charset="0"/>
                                  <a:cs typeface="Cambria Math" charset="0"/>
                                </a:rPr>
                                <m:t>𝑎</m:t>
                              </m:r>
                            </m:sub>
                            <m:sup>
                              <m:r>
                                <m:rPr>
                                  <m:brk m:alnAt="7"/>
                                </m:rPr>
                                <a:rPr lang="en-US" altLang="zh-CN" b="0" i="1" smtClean="0">
                                  <a:latin typeface="Cambria Math" charset="0"/>
                                  <a:ea typeface="Cambria Math" charset="0"/>
                                  <a:cs typeface="Cambria Math" charset="0"/>
                                </a:rPr>
                                <m:t>2</m:t>
                              </m:r>
                            </m:sup>
                          </m:sSubSup>
                        </m:e>
                        <m:e>
                          <m:sSub>
                            <m:sSubPr>
                              <m:ctrlPr>
                                <a:rPr lang="en-US" altLang="zh-CN" b="0" i="1" smtClean="0">
                                  <a:latin typeface="Cambria Math" charset="0"/>
                                  <a:ea typeface="Cambria Math" charset="0"/>
                                  <a:cs typeface="Cambria Math" charset="0"/>
                                </a:rPr>
                              </m:ctrlPr>
                            </m:sSubPr>
                            <m:e>
                              <m:r>
                                <a:rPr lang="uk-UA" altLang="zh-CN" b="0" i="1" smtClean="0">
                                  <a:latin typeface="Cambria Math" charset="0"/>
                                  <a:ea typeface="Cambria Math" charset="0"/>
                                  <a:cs typeface="Cambria Math" charset="0"/>
                                </a:rPr>
                                <m:t>𝛿</m:t>
                              </m:r>
                            </m:e>
                            <m:sub>
                              <m:r>
                                <a:rPr lang="en-US" altLang="zh-CN" b="0" i="1" smtClean="0">
                                  <a:latin typeface="Cambria Math" charset="0"/>
                                  <a:ea typeface="Cambria Math" charset="0"/>
                                  <a:cs typeface="Cambria Math" charset="0"/>
                                </a:rPr>
                                <m:t>𝑎𝑏</m:t>
                              </m:r>
                            </m:sub>
                          </m:sSub>
                        </m:e>
                      </m:mr>
                      <m:mr>
                        <m:e>
                          <m:sSub>
                            <m:sSubPr>
                              <m:ctrlPr>
                                <a:rPr lang="en-US" altLang="zh-CN" i="1">
                                  <a:latin typeface="Cambria Math" charset="0"/>
                                  <a:ea typeface="Cambria Math" charset="0"/>
                                  <a:cs typeface="Cambria Math" charset="0"/>
                                </a:rPr>
                              </m:ctrlPr>
                            </m:sSubPr>
                            <m:e>
                              <m:r>
                                <a:rPr lang="uk-UA" altLang="zh-CN" i="1">
                                  <a:latin typeface="Cambria Math" charset="0"/>
                                  <a:ea typeface="Cambria Math" charset="0"/>
                                  <a:cs typeface="Cambria Math" charset="0"/>
                                </a:rPr>
                                <m:t>𝛿</m:t>
                              </m:r>
                            </m:e>
                            <m:sub>
                              <m:r>
                                <a:rPr lang="en-US" altLang="zh-CN" i="1">
                                  <a:latin typeface="Cambria Math" charset="0"/>
                                  <a:ea typeface="Cambria Math" charset="0"/>
                                  <a:cs typeface="Cambria Math" charset="0"/>
                                </a:rPr>
                                <m:t>𝑎𝑏</m:t>
                              </m:r>
                            </m:sub>
                          </m:sSub>
                        </m:e>
                        <m:e>
                          <m:sSubSup>
                            <m:sSubSupPr>
                              <m:ctrlPr>
                                <a:rPr lang="en-US" altLang="zh-CN" i="1">
                                  <a:latin typeface="Cambria Math" charset="0"/>
                                  <a:ea typeface="Cambria Math" charset="0"/>
                                  <a:cs typeface="Cambria Math" charset="0"/>
                                </a:rPr>
                              </m:ctrlPr>
                            </m:sSubSupPr>
                            <m:e>
                              <m:r>
                                <m:rPr>
                                  <m:brk m:alnAt="7"/>
                                </m:rPr>
                                <a:rPr lang="uk-UA" altLang="zh-CN" i="1">
                                  <a:latin typeface="Cambria Math" charset="0"/>
                                  <a:ea typeface="Cambria Math" charset="0"/>
                                  <a:cs typeface="Cambria Math" charset="0"/>
                                </a:rPr>
                                <m:t>𝛿</m:t>
                              </m:r>
                            </m:e>
                            <m:sub>
                              <m:r>
                                <a:rPr lang="en-US" altLang="zh-CN" b="0" i="1" smtClean="0">
                                  <a:latin typeface="Cambria Math" charset="0"/>
                                  <a:ea typeface="Cambria Math" charset="0"/>
                                  <a:cs typeface="Cambria Math" charset="0"/>
                                </a:rPr>
                                <m:t>𝑏</m:t>
                              </m:r>
                            </m:sub>
                            <m:sup>
                              <m:r>
                                <m:rPr>
                                  <m:brk m:alnAt="7"/>
                                </m:rPr>
                                <a:rPr lang="en-US" altLang="zh-CN" i="1">
                                  <a:latin typeface="Cambria Math" charset="0"/>
                                  <a:ea typeface="Cambria Math" charset="0"/>
                                  <a:cs typeface="Cambria Math" charset="0"/>
                                </a:rPr>
                                <m:t>2</m:t>
                              </m:r>
                            </m:sup>
                          </m:sSubSup>
                        </m:e>
                      </m:mr>
                    </m:m>
                    <m:r>
                      <a:rPr lang="en-US" altLang="zh-CN" b="0" i="1" smtClean="0">
                        <a:latin typeface="Cambria Math"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53" t="-2385"/>
                </a:stretch>
              </a:blipFill>
            </p:spPr>
            <p:txBody>
              <a:bodyPr/>
              <a:lstStyle/>
              <a:p>
                <a:r>
                  <a:rPr lang="en-US">
                    <a:noFill/>
                  </a:rPr>
                  <a:t> </a:t>
                </a:r>
              </a:p>
            </p:txBody>
          </p:sp>
        </mc:Fallback>
      </mc:AlternateContent>
    </p:spTree>
    <p:extLst>
      <p:ext uri="{BB962C8B-B14F-4D97-AF65-F5344CB8AC3E}">
        <p14:creationId xmlns:p14="http://schemas.microsoft.com/office/powerpoint/2010/main" val="37269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Setting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altLang="zh-CN" dirty="0" smtClean="0"/>
                  <a:t>The</a:t>
                </a:r>
                <a:r>
                  <a:rPr lang="zh-CN" altLang="en-US" dirty="0" smtClean="0"/>
                  <a:t> </a:t>
                </a:r>
                <a:r>
                  <a:rPr lang="en-US" dirty="0" smtClean="0"/>
                  <a:t>relation </a:t>
                </a:r>
                <a:r>
                  <a:rPr lang="en-US" dirty="0"/>
                  <a:t>for the </a:t>
                </a:r>
                <a:r>
                  <a:rPr lang="en-US" dirty="0" err="1"/>
                  <a:t>ith</a:t>
                </a:r>
                <a:r>
                  <a:rPr lang="en-US" dirty="0"/>
                  <a:t> element of </a:t>
                </a:r>
                <a:r>
                  <a:rPr lang="en-US" altLang="zh-CN" dirty="0" smtClean="0"/>
                  <a:t>alpha:</a:t>
                </a:r>
              </a:p>
              <a:p>
                <a:pPr lvl="1"/>
                <a14:m>
                  <m:oMath xmlns:m="http://schemas.openxmlformats.org/officeDocument/2006/math">
                    <m:sSub>
                      <m:sSubPr>
                        <m:ctrlPr>
                          <a:rPr lang="en-US" i="1">
                            <a:latin typeface="Cambria Math" charset="0"/>
                          </a:rPr>
                        </m:ctrlPr>
                      </m:sSubPr>
                      <m:e>
                        <m:r>
                          <a:rPr lang="en-US" i="1">
                            <a:latin typeface="Cambria Math" charset="0"/>
                            <a:ea typeface="Cambria Math" charset="0"/>
                            <a:cs typeface="Cambria Math" charset="0"/>
                          </a:rPr>
                          <m:t>𝛼</m:t>
                        </m:r>
                      </m:e>
                      <m:sub>
                        <m:r>
                          <a:rPr lang="en-US" altLang="zh-CN" b="0" i="1" smtClean="0">
                            <a:latin typeface="Cambria Math" charset="0"/>
                            <a:ea typeface="Cambria Math" charset="0"/>
                            <a:cs typeface="Cambria Math" charset="0"/>
                          </a:rPr>
                          <m:t>𝑖</m:t>
                        </m:r>
                      </m:sub>
                    </m:sSub>
                    <m:r>
                      <a:rPr lang="en-US" altLang="zh-CN" i="1">
                        <a:latin typeface="Cambria Math" charset="0"/>
                      </a:rPr>
                      <m:t>=</m:t>
                    </m:r>
                    <m:r>
                      <a:rPr lang="en-US" altLang="zh-CN" i="1">
                        <a:latin typeface="Cambria Math" charset="0"/>
                      </a:rPr>
                      <m:t>𝑎</m:t>
                    </m:r>
                    <m:r>
                      <a:rPr lang="en-US" altLang="zh-CN" i="1">
                        <a:latin typeface="Cambria Math" charset="0"/>
                      </a:rPr>
                      <m:t>−</m:t>
                    </m:r>
                    <m:r>
                      <a:rPr lang="en-US" altLang="zh-CN" i="1">
                        <a:latin typeface="Cambria Math" charset="0"/>
                      </a:rPr>
                      <m:t>𝑏</m:t>
                    </m:r>
                    <m:sSub>
                      <m:sSubPr>
                        <m:ctrlPr>
                          <a:rPr lang="en-US" altLang="zh-CN" i="1" smtClean="0">
                            <a:latin typeface="Cambria Math" charset="0"/>
                          </a:rPr>
                        </m:ctrlPr>
                      </m:sSubPr>
                      <m:e>
                        <m:d>
                          <m:dPr>
                            <m:ctrlPr>
                              <a:rPr lang="en-US" altLang="zh-CN" i="1">
                                <a:latin typeface="Cambria Math" charset="0"/>
                              </a:rPr>
                            </m:ctrlPr>
                          </m:dPr>
                          <m:e>
                            <m:f>
                              <m:fPr>
                                <m:ctrlPr>
                                  <a:rPr lang="bg-BG" altLang="zh-CN" i="1">
                                    <a:latin typeface="Cambria Math" charset="0"/>
                                  </a:rPr>
                                </m:ctrlPr>
                              </m:fPr>
                              <m:num>
                                <m:r>
                                  <a:rPr lang="en-US" altLang="zh-CN" i="1">
                                    <a:latin typeface="Cambria Math" charset="0"/>
                                  </a:rPr>
                                  <m:t>𝑆</m:t>
                                </m:r>
                              </m:num>
                              <m:den>
                                <m:r>
                                  <a:rPr lang="en-US" altLang="zh-CN" i="1">
                                    <a:latin typeface="Cambria Math" charset="0"/>
                                  </a:rPr>
                                  <m:t>𝑊</m:t>
                                </m:r>
                              </m:den>
                            </m:f>
                          </m:e>
                        </m:d>
                        <m:r>
                          <a:rPr lang="en-US" altLang="zh-CN" b="0" i="1" smtClean="0">
                            <a:latin typeface="Cambria Math" charset="0"/>
                          </a:rPr>
                          <m:t>−</m:t>
                        </m:r>
                        <m:r>
                          <a:rPr lang="en-US" altLang="zh-CN" b="0" i="1" smtClean="0">
                            <a:latin typeface="Cambria Math" charset="0"/>
                          </a:rPr>
                          <m:t>𝑓</m:t>
                        </m:r>
                      </m:e>
                      <m:sub>
                        <m:r>
                          <a:rPr lang="en-US" altLang="zh-CN" b="0" i="1" smtClean="0">
                            <a:latin typeface="Cambria Math" charset="0"/>
                          </a:rPr>
                          <m:t>𝑖</m:t>
                        </m:r>
                      </m:sub>
                    </m:sSub>
                    <m:r>
                      <a:rPr lang="en-US" altLang="zh-CN" b="0" i="1" smtClean="0">
                        <a:latin typeface="Cambria Math" charset="0"/>
                      </a:rPr>
                      <m:t>;</m:t>
                    </m:r>
                  </m:oMath>
                </a14:m>
                <a:r>
                  <a:rPr lang="zh-CN" altLang="en-US" dirty="0" smtClean="0"/>
                  <a:t> </a:t>
                </a:r>
                <a14:m>
                  <m:oMath xmlns:m="http://schemas.openxmlformats.org/officeDocument/2006/math">
                    <m:sSub>
                      <m:sSubPr>
                        <m:ctrlPr>
                          <a:rPr lang="en-US" altLang="zh-CN" b="0" i="1" dirty="0" smtClean="0">
                            <a:latin typeface="Cambria Math" charset="0"/>
                          </a:rPr>
                        </m:ctrlPr>
                      </m:sSubPr>
                      <m:e>
                        <m:r>
                          <a:rPr lang="en-US" altLang="zh-CN" b="0" i="1" dirty="0" smtClean="0">
                            <a:latin typeface="Cambria Math" charset="0"/>
                          </a:rPr>
                          <m:t>𝑓</m:t>
                        </m:r>
                      </m:e>
                      <m:sub>
                        <m:r>
                          <a:rPr lang="en-US" altLang="zh-CN" b="0" i="1" dirty="0" smtClean="0">
                            <a:latin typeface="Cambria Math" charset="0"/>
                          </a:rPr>
                          <m:t>𝑖</m:t>
                        </m:r>
                      </m:sub>
                    </m:sSub>
                    <m:r>
                      <a:rPr lang="en-US" altLang="zh-CN" b="0" i="1" dirty="0" smtClean="0">
                        <a:latin typeface="Cambria Math" charset="0"/>
                      </a:rPr>
                      <m:t>:</m:t>
                    </m:r>
                    <m:r>
                      <a:rPr lang="en-US" altLang="zh-CN" b="0" i="1" dirty="0" smtClean="0">
                        <a:latin typeface="Cambria Math" charset="0"/>
                      </a:rPr>
                      <m:t>𝑓𝑒𝑒</m:t>
                    </m:r>
                    <m:r>
                      <a:rPr lang="zh-CN" altLang="en-US" b="0" i="1" dirty="0" smtClean="0">
                        <a:latin typeface="Cambria Math" charset="0"/>
                      </a:rPr>
                      <m:t> </m:t>
                    </m:r>
                    <m:r>
                      <a:rPr lang="en-US" altLang="zh-CN" b="0" i="1" dirty="0" smtClean="0">
                        <a:latin typeface="Cambria Math" charset="0"/>
                      </a:rPr>
                      <m:t>𝑟𝑒𝑣𝑒𝑛𝑢𝑒</m:t>
                    </m:r>
                  </m:oMath>
                </a14:m>
                <a:endParaRPr lang="en-US" altLang="zh-CN" b="0" dirty="0" smtClean="0"/>
              </a:p>
              <a:p>
                <a:r>
                  <a:rPr lang="en-US" altLang="zh-CN" dirty="0" smtClean="0"/>
                  <a:t>Plot:</a:t>
                </a:r>
                <a:r>
                  <a:rPr lang="zh-CN" altLang="en-US" dirty="0" smtClean="0"/>
                  <a:t> </a:t>
                </a:r>
                <a:r>
                  <a:rPr lang="en-US" altLang="zh-CN" dirty="0" smtClean="0"/>
                  <a:t>The</a:t>
                </a:r>
                <a:r>
                  <a:rPr lang="en-US" dirty="0" smtClean="0"/>
                  <a:t> </a:t>
                </a:r>
                <a:r>
                  <a:rPr lang="en-US" dirty="0"/>
                  <a:t>relation between </a:t>
                </a:r>
                <a14:m>
                  <m:oMath xmlns:m="http://schemas.openxmlformats.org/officeDocument/2006/math">
                    <m:sSub>
                      <m:sSubPr>
                        <m:ctrlPr>
                          <a:rPr lang="en-US" i="1">
                            <a:latin typeface="Cambria Math" charset="0"/>
                          </a:rPr>
                        </m:ctrlPr>
                      </m:sSubPr>
                      <m:e>
                        <m:r>
                          <a:rPr lang="en-US" i="1">
                            <a:latin typeface="Cambria Math" charset="0"/>
                            <a:ea typeface="Cambria Math" charset="0"/>
                            <a:cs typeface="Cambria Math" charset="0"/>
                          </a:rPr>
                          <m:t>𝛼</m:t>
                        </m:r>
                      </m:e>
                      <m:sub>
                        <m:r>
                          <a:rPr lang="en-US" altLang="zh-CN" i="1">
                            <a:latin typeface="Cambria Math" charset="0"/>
                            <a:ea typeface="Cambria Math" charset="0"/>
                            <a:cs typeface="Cambria Math" charset="0"/>
                          </a:rPr>
                          <m:t>𝑖</m:t>
                        </m:r>
                      </m:sub>
                    </m:sSub>
                  </m:oMath>
                </a14:m>
                <a:r>
                  <a:rPr lang="en-US" dirty="0" smtClean="0"/>
                  <a:t> </a:t>
                </a:r>
                <a:r>
                  <a:rPr lang="en-US" dirty="0"/>
                  <a:t>and the </a:t>
                </a:r>
                <a:endParaRPr lang="en-US" dirty="0" smtClean="0"/>
              </a:p>
              <a:p>
                <a:pPr marL="0" indent="0">
                  <a:buNone/>
                </a:pPr>
                <a:r>
                  <a:rPr lang="en-US" dirty="0" smtClean="0"/>
                  <a:t>amount </a:t>
                </a:r>
                <a:r>
                  <a:rPr lang="en-US" dirty="0"/>
                  <a:t>of active </a:t>
                </a:r>
                <a:r>
                  <a:rPr lang="en-US" dirty="0" smtClean="0"/>
                  <a:t>investment</a:t>
                </a:r>
              </a:p>
              <a:p>
                <a:pPr lvl="1"/>
                <a:endParaRPr lang="en-US" altLang="zh-CN"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44" t="-2936"/>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415" y="2498271"/>
            <a:ext cx="4523014" cy="3377597"/>
          </a:xfrm>
          <a:prstGeom prst="rect">
            <a:avLst/>
          </a:prstGeom>
        </p:spPr>
      </p:pic>
    </p:spTree>
    <p:extLst>
      <p:ext uri="{BB962C8B-B14F-4D97-AF65-F5344CB8AC3E}">
        <p14:creationId xmlns:p14="http://schemas.microsoft.com/office/powerpoint/2010/main" val="788348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Setting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For each investor j the allocations to the funds solve </a:t>
                </a:r>
                <a:r>
                  <a:rPr lang="en-US" dirty="0"/>
                  <a:t>the </a:t>
                </a:r>
                <a:r>
                  <a:rPr lang="en-US" dirty="0" smtClean="0"/>
                  <a:t>problem</a:t>
                </a:r>
              </a:p>
              <a:p>
                <a:pPr lvl="1"/>
                <a14:m>
                  <m:oMath xmlns:m="http://schemas.openxmlformats.org/officeDocument/2006/math">
                    <m:r>
                      <m:rPr>
                        <m:sty m:val="p"/>
                      </m:rPr>
                      <a:rPr lang="en-US" altLang="zh-CN" b="0" i="0" smtClean="0">
                        <a:latin typeface="Cambria Math" charset="0"/>
                      </a:rPr>
                      <m:t>max</m:t>
                    </m:r>
                    <m:r>
                      <a:rPr lang="en-US" altLang="zh-CN" b="0" i="1" smtClean="0">
                        <a:latin typeface="Cambria Math" charset="0"/>
                      </a:rPr>
                      <m:t>⁡{</m:t>
                    </m:r>
                    <m:f>
                      <m:fPr>
                        <m:ctrlPr>
                          <a:rPr lang="bg-BG" altLang="zh-CN" b="0" i="1" smtClean="0">
                            <a:latin typeface="Cambria Math" charset="0"/>
                          </a:rPr>
                        </m:ctrlPr>
                      </m:fPr>
                      <m:num>
                        <m:r>
                          <a:rPr lang="en-US" altLang="zh-CN" i="1">
                            <a:latin typeface="Cambria Math" charset="0"/>
                          </a:rPr>
                          <m:t>𝐸</m:t>
                        </m:r>
                        <m:d>
                          <m:dPr>
                            <m:ctrlPr>
                              <a:rPr lang="en-US" altLang="zh-CN" i="1">
                                <a:latin typeface="Cambria Math" charset="0"/>
                              </a:rPr>
                            </m:ctrlPr>
                          </m:dPr>
                          <m:e>
                            <m:sSub>
                              <m:sSubPr>
                                <m:ctrlPr>
                                  <a:rPr lang="en-US" altLang="zh-CN" b="0" i="1" smtClean="0">
                                    <a:latin typeface="Cambria Math" charset="0"/>
                                  </a:rPr>
                                </m:ctrlPr>
                              </m:sSubPr>
                              <m:e>
                                <m:r>
                                  <a:rPr lang="en-US" altLang="zh-CN" b="0" i="1" smtClean="0">
                                    <a:latin typeface="Cambria Math" charset="0"/>
                                  </a:rPr>
                                  <m:t>𝑟</m:t>
                                </m:r>
                              </m:e>
                              <m:sub>
                                <m:r>
                                  <a:rPr lang="en-US" altLang="zh-CN" b="0" i="1" smtClean="0">
                                    <a:latin typeface="Cambria Math" charset="0"/>
                                  </a:rPr>
                                  <m:t>𝑗</m:t>
                                </m:r>
                              </m:sub>
                            </m:sSub>
                          </m:e>
                          <m:e>
                            <m:r>
                              <a:rPr lang="en-US" altLang="zh-CN" i="1">
                                <a:latin typeface="Cambria Math" charset="0"/>
                              </a:rPr>
                              <m:t>𝐷</m:t>
                            </m:r>
                          </m:e>
                        </m:d>
                      </m:num>
                      <m:den>
                        <m:rad>
                          <m:radPr>
                            <m:degHide m:val="on"/>
                            <m:ctrlPr>
                              <a:rPr lang="bg-BG" altLang="zh-CN" b="0" i="1" smtClean="0">
                                <a:latin typeface="Cambria Math" charset="0"/>
                              </a:rPr>
                            </m:ctrlPr>
                          </m:radPr>
                          <m:deg/>
                          <m:e>
                            <m:r>
                              <a:rPr lang="en-US" altLang="zh-CN" i="1">
                                <a:latin typeface="Cambria Math" charset="0"/>
                              </a:rPr>
                              <m:t>𝑉𝑎𝑟</m:t>
                            </m:r>
                            <m:d>
                              <m:dPr>
                                <m:ctrlPr>
                                  <a:rPr lang="en-US" altLang="zh-CN" i="1">
                                    <a:latin typeface="Cambria Math" charset="0"/>
                                  </a:rPr>
                                </m:ctrlPr>
                              </m:dPr>
                              <m:e>
                                <m:sSub>
                                  <m:sSubPr>
                                    <m:ctrlPr>
                                      <a:rPr lang="en-US" altLang="zh-CN" b="0" i="1" smtClean="0">
                                        <a:latin typeface="Cambria Math" charset="0"/>
                                      </a:rPr>
                                    </m:ctrlPr>
                                  </m:sSubPr>
                                  <m:e>
                                    <m:r>
                                      <a:rPr lang="en-US" altLang="zh-CN" b="0" i="1" smtClean="0">
                                        <a:latin typeface="Cambria Math" charset="0"/>
                                      </a:rPr>
                                      <m:t>𝑟</m:t>
                                    </m:r>
                                  </m:e>
                                  <m:sub>
                                    <m:r>
                                      <a:rPr lang="en-US" altLang="zh-CN" b="0" i="1" smtClean="0">
                                        <a:latin typeface="Cambria Math" charset="0"/>
                                      </a:rPr>
                                      <m:t>𝑗</m:t>
                                    </m:r>
                                  </m:sub>
                                </m:sSub>
                              </m:e>
                              <m:e>
                                <m:r>
                                  <a:rPr lang="en-US" altLang="zh-CN" i="1">
                                    <a:latin typeface="Cambria Math" charset="0"/>
                                  </a:rPr>
                                  <m:t>𝐷</m:t>
                                </m:r>
                              </m:e>
                            </m:d>
                          </m:e>
                        </m:rad>
                      </m:den>
                    </m:f>
                    <m:r>
                      <a:rPr lang="en-US" altLang="zh-CN" b="0" i="1" smtClean="0">
                        <a:latin typeface="Cambria Math" charset="0"/>
                      </a:rPr>
                      <m:t>}</m:t>
                    </m:r>
                  </m:oMath>
                </a14:m>
                <a:endParaRPr lang="en-US" dirty="0" smtClean="0"/>
              </a:p>
              <a:p>
                <a:pPr lvl="1"/>
                <a:r>
                  <a:rPr lang="en-US" dirty="0"/>
                  <a:t>where the excess return on the investor’s portfolio is given </a:t>
                </a:r>
                <a:r>
                  <a:rPr lang="en-US" dirty="0" smtClean="0"/>
                  <a:t>by</a:t>
                </a:r>
              </a:p>
              <a:p>
                <a:pPr lvl="2"/>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𝑟</m:t>
                        </m:r>
                      </m:e>
                      <m:sub>
                        <m:r>
                          <a:rPr lang="en-US" altLang="zh-CN" b="0" i="1" smtClean="0">
                            <a:latin typeface="Cambria Math" charset="0"/>
                          </a:rPr>
                          <m:t>𝑗</m:t>
                        </m:r>
                      </m:sub>
                    </m:sSub>
                    <m:r>
                      <a:rPr lang="en-US" altLang="zh-CN" b="0" i="1" smtClean="0">
                        <a:latin typeface="Cambria Math" charset="0"/>
                      </a:rPr>
                      <m:t>=</m:t>
                    </m:r>
                    <m:sSubSup>
                      <m:sSubSupPr>
                        <m:ctrlPr>
                          <a:rPr lang="en-US" altLang="zh-CN" b="0" i="1" smtClean="0">
                            <a:latin typeface="Cambria Math" charset="0"/>
                            <a:ea typeface="Cambria Math" charset="0"/>
                            <a:cs typeface="Cambria Math" charset="0"/>
                          </a:rPr>
                        </m:ctrlPr>
                      </m:sSubSupPr>
                      <m:e>
                        <m:r>
                          <a:rPr lang="en-US" altLang="zh-CN" b="0" i="1" smtClean="0">
                            <a:latin typeface="Cambria Math" charset="0"/>
                            <a:ea typeface="Cambria Math" charset="0"/>
                            <a:cs typeface="Cambria Math" charset="0"/>
                          </a:rPr>
                          <m:t>𝛿</m:t>
                        </m:r>
                      </m:e>
                      <m:sub>
                        <m:r>
                          <a:rPr lang="en-US" altLang="zh-CN" b="0" i="1" smtClean="0">
                            <a:latin typeface="Cambria Math" charset="0"/>
                            <a:ea typeface="Cambria Math" charset="0"/>
                            <a:cs typeface="Cambria Math" charset="0"/>
                          </a:rPr>
                          <m:t>𝑗</m:t>
                        </m:r>
                      </m:sub>
                      <m:sup>
                        <m:r>
                          <a:rPr lang="en-US" altLang="zh-CN" b="0" i="1" smtClean="0">
                            <a:latin typeface="Cambria Math" charset="0"/>
                            <a:ea typeface="Cambria Math" charset="0"/>
                            <a:cs typeface="Cambria Math" charset="0"/>
                          </a:rPr>
                          <m:t>′</m:t>
                        </m:r>
                      </m:sup>
                    </m:sSubSup>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𝑟</m:t>
                        </m:r>
                      </m:e>
                      <m:sub>
                        <m:r>
                          <a:rPr lang="en-US" altLang="zh-CN" b="0" i="1" smtClean="0">
                            <a:latin typeface="Cambria Math" charset="0"/>
                            <a:ea typeface="Cambria Math" charset="0"/>
                            <a:cs typeface="Cambria Math" charset="0"/>
                          </a:rPr>
                          <m:t>𝐹</m:t>
                        </m:r>
                      </m:sub>
                    </m:sSub>
                    <m:r>
                      <a:rPr lang="en-US" altLang="zh-CN" b="0" i="1" smtClean="0">
                        <a:latin typeface="Cambria Math" charset="0"/>
                        <a:ea typeface="Cambria Math" charset="0"/>
                        <a:cs typeface="Cambria Math" charset="0"/>
                      </a:rPr>
                      <m:t>+</m:t>
                    </m:r>
                    <m:d>
                      <m:dPr>
                        <m:ctrlPr>
                          <a:rPr lang="en-US" altLang="zh-CN" b="0" i="1" smtClean="0">
                            <a:latin typeface="Cambria Math" charset="0"/>
                            <a:ea typeface="Cambria Math" charset="0"/>
                            <a:cs typeface="Cambria Math" charset="0"/>
                          </a:rPr>
                        </m:ctrlPr>
                      </m:dPr>
                      <m:e>
                        <m:r>
                          <a:rPr lang="en-US" altLang="zh-CN" b="0" i="1" smtClean="0">
                            <a:latin typeface="Cambria Math" charset="0"/>
                            <a:ea typeface="Cambria Math" charset="0"/>
                            <a:cs typeface="Cambria Math" charset="0"/>
                          </a:rPr>
                          <m:t>1−</m:t>
                        </m:r>
                        <m:sSubSup>
                          <m:sSubSupPr>
                            <m:ctrlPr>
                              <a:rPr lang="en-US" altLang="zh-CN" i="1">
                                <a:latin typeface="Cambria Math" charset="0"/>
                                <a:ea typeface="Cambria Math" charset="0"/>
                                <a:cs typeface="Cambria Math" charset="0"/>
                              </a:rPr>
                            </m:ctrlPr>
                          </m:sSubSupPr>
                          <m:e>
                            <m:r>
                              <a:rPr lang="en-US" altLang="zh-CN" i="1">
                                <a:latin typeface="Cambria Math" charset="0"/>
                                <a:ea typeface="Cambria Math" charset="0"/>
                                <a:cs typeface="Cambria Math" charset="0"/>
                              </a:rPr>
                              <m:t>𝛿</m:t>
                            </m:r>
                          </m:e>
                          <m:sub>
                            <m:r>
                              <a:rPr lang="en-US" altLang="zh-CN" i="1">
                                <a:latin typeface="Cambria Math" charset="0"/>
                                <a:ea typeface="Cambria Math" charset="0"/>
                                <a:cs typeface="Cambria Math" charset="0"/>
                              </a:rPr>
                              <m:t>𝑗</m:t>
                            </m:r>
                          </m:sub>
                          <m:sup>
                            <m:r>
                              <a:rPr lang="en-US" altLang="zh-CN" i="1">
                                <a:latin typeface="Cambria Math" charset="0"/>
                                <a:ea typeface="Cambria Math" charset="0"/>
                                <a:cs typeface="Cambria Math" charset="0"/>
                              </a:rPr>
                              <m:t>′</m:t>
                            </m:r>
                          </m:sup>
                        </m:sSubSup>
                        <m:sSub>
                          <m:sSubPr>
                            <m:ctrlPr>
                              <a:rPr lang="en-US" altLang="zh-CN" b="0" i="1" smtClean="0">
                                <a:latin typeface="Cambria Math" charset="0"/>
                                <a:ea typeface="Cambria Math" charset="0"/>
                                <a:cs typeface="Cambria Math" charset="0"/>
                              </a:rPr>
                            </m:ctrlPr>
                          </m:sSubPr>
                          <m:e>
                            <m:r>
                              <a:rPr lang="en-US" altLang="zh-CN" i="1" smtClean="0">
                                <a:latin typeface="Cambria Math" charset="0"/>
                                <a:ea typeface="Cambria Math" charset="0"/>
                                <a:cs typeface="Cambria Math" charset="0"/>
                              </a:rPr>
                              <m:t>𝜄</m:t>
                            </m:r>
                          </m:e>
                          <m:sub>
                            <m:r>
                              <a:rPr lang="en-US" altLang="zh-CN" b="0" i="1" smtClean="0">
                                <a:latin typeface="Cambria Math" charset="0"/>
                                <a:ea typeface="Cambria Math" charset="0"/>
                                <a:cs typeface="Cambria Math" charset="0"/>
                              </a:rPr>
                              <m:t>𝑀</m:t>
                            </m:r>
                          </m:sub>
                        </m:sSub>
                      </m:e>
                    </m:d>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𝑟</m:t>
                        </m:r>
                      </m:e>
                      <m:sub>
                        <m:r>
                          <a:rPr lang="en-US" altLang="zh-CN" b="0" i="1" smtClean="0">
                            <a:latin typeface="Cambria Math" charset="0"/>
                            <a:ea typeface="Cambria Math" charset="0"/>
                            <a:cs typeface="Cambria Math" charset="0"/>
                          </a:rPr>
                          <m:t>𝑃</m:t>
                        </m:r>
                      </m:sub>
                    </m:sSub>
                    <m:r>
                      <a:rPr lang="en-US" altLang="zh-CN" b="0" i="1" smtClean="0">
                        <a:latin typeface="Cambria Math" charset="0"/>
                        <a:ea typeface="Cambria Math" charset="0"/>
                        <a:cs typeface="Cambria Math" charset="0"/>
                      </a:rPr>
                      <m:t>;</m:t>
                    </m:r>
                  </m:oMath>
                </a14:m>
                <a:r>
                  <a:rPr lang="zh-CN" altLang="en-US" b="0" dirty="0" smtClean="0">
                    <a:ea typeface="Cambria Math" charset="0"/>
                    <a:cs typeface="Cambria Math" charset="0"/>
                  </a:rPr>
                  <a:t> </a:t>
                </a:r>
                <a14:m>
                  <m:oMath xmlns:m="http://schemas.openxmlformats.org/officeDocument/2006/math">
                    <m:sSub>
                      <m:sSubPr>
                        <m:ctrlPr>
                          <a:rPr lang="en-US" altLang="zh-CN" i="1">
                            <a:latin typeface="Cambria Math" charset="0"/>
                            <a:ea typeface="Cambria Math" charset="0"/>
                            <a:cs typeface="Cambria Math" charset="0"/>
                          </a:rPr>
                        </m:ctrlPr>
                      </m:sSubPr>
                      <m:e>
                        <m:r>
                          <a:rPr lang="en-US" altLang="zh-CN" i="1">
                            <a:latin typeface="Cambria Math" charset="0"/>
                            <a:ea typeface="Cambria Math" charset="0"/>
                            <a:cs typeface="Cambria Math" charset="0"/>
                          </a:rPr>
                          <m:t>𝜄</m:t>
                        </m:r>
                      </m:e>
                      <m:sub>
                        <m:r>
                          <a:rPr lang="en-US" altLang="zh-CN" i="1">
                            <a:latin typeface="Cambria Math" charset="0"/>
                            <a:ea typeface="Cambria Math" charset="0"/>
                            <a:cs typeface="Cambria Math" charset="0"/>
                          </a:rPr>
                          <m:t>𝑀</m:t>
                        </m:r>
                      </m:sub>
                    </m:sSub>
                  </m:oMath>
                </a14:m>
                <a:r>
                  <a:rPr lang="zh-CN" altLang="en-US" dirty="0" smtClean="0"/>
                  <a:t> </a:t>
                </a:r>
                <a:r>
                  <a:rPr lang="en-US" dirty="0" smtClean="0"/>
                  <a:t>denotes </a:t>
                </a:r>
                <a:r>
                  <a:rPr lang="en-US" dirty="0"/>
                  <a:t>an M-vector of ones</a:t>
                </a:r>
                <a:endParaRPr lang="en-US" altLang="zh-CN" b="0" dirty="0" smtClean="0">
                  <a:ea typeface="Cambria Math" charset="0"/>
                  <a:cs typeface="Cambria Math" charset="0"/>
                </a:endParaRPr>
              </a:p>
              <a:p>
                <a:pPr lvl="2"/>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1282986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Equilibrium</a:t>
            </a:r>
            <a:r>
              <a:rPr lang="zh-CN" altLang="en-US" dirty="0" smtClean="0"/>
              <a:t> </a:t>
            </a:r>
            <a:r>
              <a:rPr lang="en-US" altLang="zh-CN" dirty="0" smtClean="0"/>
              <a:t>under</a:t>
            </a:r>
            <a:r>
              <a:rPr lang="zh-CN" altLang="en-US" dirty="0" smtClean="0"/>
              <a:t> </a:t>
            </a:r>
            <a:r>
              <a:rPr lang="en-US" altLang="zh-CN" dirty="0" smtClean="0"/>
              <a:t>Risk</a:t>
            </a:r>
            <a:r>
              <a:rPr lang="zh-CN" altLang="en-US" dirty="0" smtClean="0"/>
              <a:t> </a:t>
            </a:r>
            <a:r>
              <a:rPr lang="en-US" altLang="zh-CN" dirty="0" smtClean="0"/>
              <a:t>Neutrality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smtClean="0"/>
                  <a:t>Proposition</a:t>
                </a:r>
                <a:r>
                  <a:rPr lang="zh-CN" altLang="en-US" dirty="0" smtClean="0"/>
                  <a:t> </a:t>
                </a:r>
                <a:r>
                  <a:rPr lang="en-US" altLang="zh-CN" dirty="0" smtClean="0"/>
                  <a:t>1:</a:t>
                </a:r>
                <a:r>
                  <a:rPr lang="zh-CN" altLang="en-US" dirty="0" smtClean="0"/>
                  <a:t> </a:t>
                </a:r>
                <a:endParaRPr lang="en-US" altLang="zh-CN" dirty="0" smtClean="0"/>
              </a:p>
              <a:p>
                <a:pPr lvl="1"/>
                <a:r>
                  <a:rPr lang="en-US" altLang="zh-CN" dirty="0" smtClean="0"/>
                  <a:t>P</a:t>
                </a:r>
                <a:r>
                  <a:rPr lang="en-US" dirty="0" smtClean="0"/>
                  <a:t>erfect </a:t>
                </a:r>
                <a:r>
                  <a:rPr lang="en-US" dirty="0"/>
                  <a:t>competition among both managers and </a:t>
                </a:r>
                <a:r>
                  <a:rPr lang="en-US" dirty="0" smtClean="0"/>
                  <a:t>investors</a:t>
                </a:r>
                <a:r>
                  <a:rPr lang="zh-CN" altLang="en-US" dirty="0" smtClean="0"/>
                  <a:t> </a:t>
                </a:r>
                <a:r>
                  <a:rPr lang="en-US" altLang="zh-CN" dirty="0" smtClean="0"/>
                  <a:t>(</a:t>
                </a:r>
                <a14:m>
                  <m:oMath xmlns:m="http://schemas.openxmlformats.org/officeDocument/2006/math">
                    <m:r>
                      <a:rPr lang="en-US" altLang="zh-CN" b="0" i="1" smtClean="0">
                        <a:latin typeface="Cambria Math" charset="0"/>
                      </a:rPr>
                      <m:t>𝑀</m:t>
                    </m:r>
                    <m:r>
                      <a:rPr lang="is-IS" altLang="zh-CN" b="0" i="1" smtClean="0">
                        <a:latin typeface="Cambria Math" charset="0"/>
                        <a:ea typeface="Cambria Math" charset="0"/>
                        <a:cs typeface="Cambria Math" charset="0"/>
                      </a:rPr>
                      <m:t>→∞</m:t>
                    </m:r>
                  </m:oMath>
                </a14:m>
                <a:r>
                  <a:rPr lang="en-US" altLang="zh-CN" dirty="0" smtClean="0"/>
                  <a:t>,</a:t>
                </a:r>
                <a:r>
                  <a:rPr lang="zh-CN" altLang="en-US" dirty="0" smtClean="0"/>
                  <a:t> </a:t>
                </a:r>
                <a:r>
                  <a:rPr lang="en-US" altLang="zh-CN" dirty="0" smtClean="0"/>
                  <a:t>N</a:t>
                </a:r>
                <a14:m>
                  <m:oMath xmlns:m="http://schemas.openxmlformats.org/officeDocument/2006/math">
                    <m:r>
                      <a:rPr lang="is-IS" altLang="zh-CN" i="1">
                        <a:latin typeface="Cambria Math" charset="0"/>
                        <a:ea typeface="Cambria Math" charset="0"/>
                        <a:cs typeface="Cambria Math" charset="0"/>
                      </a:rPr>
                      <m:t>→∞</m:t>
                    </m:r>
                  </m:oMath>
                </a14:m>
                <a:r>
                  <a:rPr lang="en-US" altLang="zh-CN" dirty="0" smtClean="0"/>
                  <a:t>),</a:t>
                </a:r>
                <a:r>
                  <a:rPr lang="zh-CN" altLang="en-US" dirty="0" smtClean="0"/>
                  <a:t> </a:t>
                </a:r>
                <a:r>
                  <a:rPr lang="en-US" altLang="zh-CN" dirty="0" smtClean="0"/>
                  <a:t>S/W=</a:t>
                </a:r>
                <a14:m>
                  <m:oMath xmlns:m="http://schemas.openxmlformats.org/officeDocument/2006/math">
                    <m:f>
                      <m:fPr>
                        <m:ctrlPr>
                          <a:rPr lang="bg-BG" altLang="zh-CN" i="1" smtClean="0">
                            <a:latin typeface="Cambria Math" charset="0"/>
                          </a:rPr>
                        </m:ctrlPr>
                      </m:fPr>
                      <m:num>
                        <m:acc>
                          <m:accPr>
                            <m:chr m:val="̃"/>
                            <m:ctrlPr>
                              <a:rPr lang="bg-BG" altLang="zh-CN" i="1" smtClean="0">
                                <a:latin typeface="Cambria Math" charset="0"/>
                              </a:rPr>
                            </m:ctrlPr>
                          </m:accPr>
                          <m:e>
                            <m:r>
                              <a:rPr lang="en-US" altLang="zh-CN" b="0" i="1" smtClean="0">
                                <a:latin typeface="Cambria Math" charset="0"/>
                              </a:rPr>
                              <m:t>𝑎</m:t>
                            </m:r>
                          </m:e>
                        </m:acc>
                      </m:num>
                      <m:den>
                        <m:acc>
                          <m:accPr>
                            <m:chr m:val="̃"/>
                            <m:ctrlPr>
                              <a:rPr lang="bg-BG" altLang="zh-CN" i="1">
                                <a:latin typeface="Cambria Math" charset="0"/>
                              </a:rPr>
                            </m:ctrlPr>
                          </m:accPr>
                          <m:e>
                            <m:r>
                              <a:rPr lang="en-US" altLang="zh-CN" b="0" i="1" smtClean="0">
                                <a:latin typeface="Cambria Math" charset="0"/>
                              </a:rPr>
                              <m:t>𝑏</m:t>
                            </m:r>
                          </m:e>
                        </m:acc>
                      </m:den>
                    </m:f>
                  </m:oMath>
                </a14:m>
                <a:endParaRPr lang="en-US" dirty="0" smtClean="0"/>
              </a:p>
              <a:p>
                <a:pPr lvl="1"/>
                <a:r>
                  <a:rPr lang="en-US" altLang="zh-CN" dirty="0" smtClean="0"/>
                  <a:t>P</a:t>
                </a:r>
                <a:r>
                  <a:rPr lang="en-US" dirty="0" smtClean="0"/>
                  <a:t>erfect </a:t>
                </a:r>
                <a:r>
                  <a:rPr lang="en-US" dirty="0"/>
                  <a:t>competition among managers but only a single </a:t>
                </a:r>
                <a:r>
                  <a:rPr lang="en-US" dirty="0" smtClean="0"/>
                  <a:t>investor</a:t>
                </a:r>
                <a:r>
                  <a:rPr lang="zh-CN" altLang="en-US" dirty="0" smtClean="0"/>
                  <a:t> </a:t>
                </a:r>
                <a:r>
                  <a:rPr lang="en-US" altLang="zh-CN" dirty="0" smtClean="0"/>
                  <a:t>(</a:t>
                </a:r>
                <a14:m>
                  <m:oMath xmlns:m="http://schemas.openxmlformats.org/officeDocument/2006/math">
                    <m:r>
                      <a:rPr lang="en-US" altLang="zh-CN" i="1">
                        <a:latin typeface="Cambria Math" charset="0"/>
                      </a:rPr>
                      <m:t>𝑀</m:t>
                    </m:r>
                    <m:r>
                      <a:rPr lang="is-IS" altLang="zh-CN" i="1">
                        <a:latin typeface="Cambria Math" charset="0"/>
                        <a:ea typeface="Cambria Math" charset="0"/>
                        <a:cs typeface="Cambria Math" charset="0"/>
                      </a:rPr>
                      <m:t>→∞</m:t>
                    </m:r>
                  </m:oMath>
                </a14:m>
                <a:r>
                  <a:rPr lang="en-US" altLang="zh-CN" dirty="0"/>
                  <a:t>,</a:t>
                </a:r>
                <a:r>
                  <a:rPr lang="zh-CN" altLang="en-US" dirty="0"/>
                  <a:t> </a:t>
                </a:r>
                <a:r>
                  <a:rPr lang="en-US" altLang="zh-CN" dirty="0"/>
                  <a:t>N</a:t>
                </a:r>
                <a14:m>
                  <m:oMath xmlns:m="http://schemas.openxmlformats.org/officeDocument/2006/math">
                    <m:r>
                      <a:rPr lang="en-US" altLang="zh-CN" i="1" dirty="0">
                        <a:latin typeface="Cambria Math" charset="0"/>
                        <a:ea typeface="Cambria Math" charset="0"/>
                        <a:cs typeface="Cambria Math" charset="0"/>
                      </a:rPr>
                      <m:t>=</m:t>
                    </m:r>
                    <m:r>
                      <a:rPr lang="en-US" altLang="zh-CN" b="0" i="1" dirty="0" smtClean="0">
                        <a:latin typeface="Cambria Math" charset="0"/>
                        <a:ea typeface="Cambria Math" charset="0"/>
                        <a:cs typeface="Cambria Math" charset="0"/>
                      </a:rPr>
                      <m:t>1),</m:t>
                    </m:r>
                  </m:oMath>
                </a14:m>
                <a:r>
                  <a:rPr lang="en-US" altLang="zh-CN" dirty="0"/>
                  <a:t> S/W=</a:t>
                </a:r>
                <a14:m>
                  <m:oMath xmlns:m="http://schemas.openxmlformats.org/officeDocument/2006/math">
                    <m:f>
                      <m:fPr>
                        <m:ctrlPr>
                          <a:rPr lang="bg-BG" altLang="zh-CN" i="1">
                            <a:latin typeface="Cambria Math" charset="0"/>
                          </a:rPr>
                        </m:ctrlPr>
                      </m:fPr>
                      <m:num>
                        <m:acc>
                          <m:accPr>
                            <m:chr m:val="̃"/>
                            <m:ctrlPr>
                              <a:rPr lang="bg-BG" altLang="zh-CN" i="1">
                                <a:latin typeface="Cambria Math" charset="0"/>
                              </a:rPr>
                            </m:ctrlPr>
                          </m:accPr>
                          <m:e>
                            <m:r>
                              <a:rPr lang="en-US" altLang="zh-CN" i="1">
                                <a:latin typeface="Cambria Math" charset="0"/>
                              </a:rPr>
                              <m:t>𝑎</m:t>
                            </m:r>
                          </m:e>
                        </m:acc>
                      </m:num>
                      <m:den>
                        <m:r>
                          <a:rPr lang="en-US" altLang="zh-CN" b="0" i="1" smtClean="0">
                            <a:latin typeface="Cambria Math" charset="0"/>
                          </a:rPr>
                          <m:t>2</m:t>
                        </m:r>
                        <m:acc>
                          <m:accPr>
                            <m:chr m:val="̃"/>
                            <m:ctrlPr>
                              <a:rPr lang="bg-BG" altLang="zh-CN" i="1">
                                <a:latin typeface="Cambria Math" charset="0"/>
                              </a:rPr>
                            </m:ctrlPr>
                          </m:accPr>
                          <m:e>
                            <m:r>
                              <a:rPr lang="en-US" altLang="zh-CN" i="1">
                                <a:latin typeface="Cambria Math" charset="0"/>
                              </a:rPr>
                              <m:t>𝑏</m:t>
                            </m:r>
                          </m:e>
                        </m:acc>
                      </m:den>
                    </m:f>
                  </m:oMath>
                </a14:m>
                <a:endParaRPr lang="en-US" dirty="0" smtClean="0"/>
              </a:p>
              <a:p>
                <a:pPr lvl="1"/>
                <a:r>
                  <a:rPr lang="en-US" altLang="zh-CN" dirty="0" smtClean="0"/>
                  <a:t>P</a:t>
                </a:r>
                <a:r>
                  <a:rPr lang="en-US" dirty="0" smtClean="0"/>
                  <a:t>erfect </a:t>
                </a:r>
                <a:r>
                  <a:rPr lang="en-US" dirty="0"/>
                  <a:t>competition among investors but only a single </a:t>
                </a:r>
                <a:r>
                  <a:rPr lang="en-US" dirty="0" smtClean="0"/>
                  <a:t>manager</a:t>
                </a:r>
                <a:r>
                  <a:rPr lang="zh-CN" altLang="en-US" dirty="0" smtClean="0"/>
                  <a:t> </a:t>
                </a:r>
                <a:r>
                  <a:rPr lang="en-US" altLang="zh-CN" dirty="0"/>
                  <a:t>(</a:t>
                </a:r>
                <a14:m>
                  <m:oMath xmlns:m="http://schemas.openxmlformats.org/officeDocument/2006/math">
                    <m:r>
                      <a:rPr lang="en-US" altLang="zh-CN" i="1">
                        <a:latin typeface="Cambria Math" charset="0"/>
                      </a:rPr>
                      <m:t>𝑀</m:t>
                    </m:r>
                    <m:r>
                      <a:rPr lang="en-US" altLang="zh-CN" b="0" i="1" smtClean="0">
                        <a:latin typeface="Cambria Math" charset="0"/>
                      </a:rPr>
                      <m:t>=1</m:t>
                    </m:r>
                  </m:oMath>
                </a14:m>
                <a:r>
                  <a:rPr lang="en-US" altLang="zh-CN" dirty="0"/>
                  <a:t>,</a:t>
                </a:r>
                <a:r>
                  <a:rPr lang="zh-CN" altLang="en-US" dirty="0"/>
                  <a:t> </a:t>
                </a:r>
                <a:r>
                  <a:rPr lang="en-US" altLang="zh-CN" dirty="0"/>
                  <a:t>N</a:t>
                </a:r>
                <a14:m>
                  <m:oMath xmlns:m="http://schemas.openxmlformats.org/officeDocument/2006/math">
                    <m:r>
                      <a:rPr lang="is-IS" altLang="zh-CN" i="1">
                        <a:latin typeface="Cambria Math" charset="0"/>
                        <a:ea typeface="Cambria Math" charset="0"/>
                        <a:cs typeface="Cambria Math" charset="0"/>
                      </a:rPr>
                      <m:t>→∞</m:t>
                    </m:r>
                  </m:oMath>
                </a14:m>
                <a:r>
                  <a:rPr lang="en-US" altLang="zh-CN" dirty="0"/>
                  <a:t>),</a:t>
                </a:r>
                <a:r>
                  <a:rPr lang="zh-CN" altLang="en-US" dirty="0"/>
                  <a:t> </a:t>
                </a:r>
                <a:r>
                  <a:rPr lang="en-US" altLang="zh-CN" dirty="0" smtClean="0"/>
                  <a:t>S/W=</a:t>
                </a:r>
                <a14:m>
                  <m:oMath xmlns:m="http://schemas.openxmlformats.org/officeDocument/2006/math">
                    <m:f>
                      <m:fPr>
                        <m:ctrlPr>
                          <a:rPr lang="bg-BG" altLang="zh-CN" i="1">
                            <a:latin typeface="Cambria Math" charset="0"/>
                          </a:rPr>
                        </m:ctrlPr>
                      </m:fPr>
                      <m:num>
                        <m:acc>
                          <m:accPr>
                            <m:chr m:val="̃"/>
                            <m:ctrlPr>
                              <a:rPr lang="bg-BG" altLang="zh-CN" i="1">
                                <a:latin typeface="Cambria Math" charset="0"/>
                              </a:rPr>
                            </m:ctrlPr>
                          </m:accPr>
                          <m:e>
                            <m:r>
                              <a:rPr lang="en-US" altLang="zh-CN" i="1">
                                <a:latin typeface="Cambria Math" charset="0"/>
                              </a:rPr>
                              <m:t>𝑎</m:t>
                            </m:r>
                          </m:e>
                        </m:acc>
                      </m:num>
                      <m:den>
                        <m:r>
                          <a:rPr lang="en-US" altLang="zh-CN" i="1">
                            <a:latin typeface="Cambria Math" charset="0"/>
                          </a:rPr>
                          <m:t>2</m:t>
                        </m:r>
                        <m:acc>
                          <m:accPr>
                            <m:chr m:val="̃"/>
                            <m:ctrlPr>
                              <a:rPr lang="bg-BG" altLang="zh-CN" i="1">
                                <a:latin typeface="Cambria Math" charset="0"/>
                              </a:rPr>
                            </m:ctrlPr>
                          </m:accPr>
                          <m:e>
                            <m:r>
                              <a:rPr lang="en-US" altLang="zh-CN" i="1">
                                <a:latin typeface="Cambria Math" charset="0"/>
                              </a:rPr>
                              <m:t>𝑏</m:t>
                            </m:r>
                          </m:e>
                        </m:acc>
                      </m:den>
                    </m:f>
                  </m:oMath>
                </a14:m>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1829989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in the Mean-Variance Setting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smtClean="0"/>
                  <a:t>Proposition</a:t>
                </a:r>
                <a:r>
                  <a:rPr lang="zh-CN" altLang="en-US" dirty="0"/>
                  <a:t> </a:t>
                </a:r>
                <a:r>
                  <a:rPr lang="en-US" altLang="zh-CN" dirty="0" smtClean="0"/>
                  <a:t>2:</a:t>
                </a:r>
                <a:r>
                  <a:rPr lang="zh-CN" altLang="en-US" dirty="0" smtClean="0"/>
                  <a:t> </a:t>
                </a:r>
                <a:r>
                  <a:rPr lang="en-US" dirty="0" smtClean="0"/>
                  <a:t> </a:t>
                </a:r>
                <a:r>
                  <a:rPr lang="en-US" dirty="0"/>
                  <a:t>mean-variance setting in which investors maximize the objective function </a:t>
                </a:r>
                <a:r>
                  <a:rPr lang="en-US" altLang="zh-CN" dirty="0" smtClean="0"/>
                  <a:t>in</a:t>
                </a:r>
                <a:r>
                  <a:rPr lang="zh-CN" altLang="en-US" dirty="0" smtClean="0"/>
                  <a:t> </a:t>
                </a:r>
                <a:r>
                  <a:rPr lang="en-US" altLang="zh-CN" dirty="0" smtClean="0"/>
                  <a:t>slides</a:t>
                </a:r>
                <a:r>
                  <a:rPr lang="zh-CN" altLang="en-US" dirty="0" smtClean="0"/>
                  <a:t> </a:t>
                </a:r>
                <a:r>
                  <a:rPr lang="en-US" altLang="zh-CN" dirty="0" smtClean="0"/>
                  <a:t>13</a:t>
                </a:r>
              </a:p>
              <a:p>
                <a:pPr lvl="2"/>
                <a:r>
                  <a:rPr lang="en-US" dirty="0"/>
                  <a:t>In equilibrium with perfect competition among both managers and </a:t>
                </a:r>
                <a:r>
                  <a:rPr lang="en-US" dirty="0" smtClean="0"/>
                  <a:t>investors</a:t>
                </a:r>
                <a:endParaRPr lang="en-US" dirty="0"/>
              </a:p>
              <a:p>
                <a:pPr lvl="2"/>
                <a:r>
                  <a:rPr lang="en-US" altLang="zh-CN" dirty="0" smtClean="0"/>
                  <a:t>If</a:t>
                </a:r>
                <a:r>
                  <a:rPr lang="zh-CN" altLang="en-US" dirty="0" smtClean="0"/>
                  <a:t> </a:t>
                </a:r>
                <a14:m>
                  <m:oMath xmlns:m="http://schemas.openxmlformats.org/officeDocument/2006/math">
                    <m:acc>
                      <m:accPr>
                        <m:chr m:val="̃"/>
                        <m:ctrlPr>
                          <a:rPr lang="zh-CN" altLang="en-US" i="1" smtClean="0">
                            <a:latin typeface="Cambria Math" charset="0"/>
                          </a:rPr>
                        </m:ctrlPr>
                      </m:accPr>
                      <m:e>
                        <m:r>
                          <a:rPr lang="en-US" altLang="zh-CN" b="0" i="1" smtClean="0">
                            <a:latin typeface="Cambria Math" charset="0"/>
                          </a:rPr>
                          <m:t>𝑎</m:t>
                        </m:r>
                      </m:e>
                    </m:acc>
                    <m:r>
                      <a:rPr lang="en-US" altLang="zh-CN" b="0" i="1" smtClean="0">
                        <a:latin typeface="Cambria Math" charset="0"/>
                      </a:rPr>
                      <m:t>&gt;0,</m:t>
                    </m:r>
                    <m:r>
                      <m:rPr>
                        <m:nor/>
                      </m:rPr>
                      <a:rPr lang="en-US"/>
                      <m:t>then</m:t>
                    </m:r>
                    <m:r>
                      <m:rPr>
                        <m:nor/>
                      </m:rPr>
                      <a:rPr lang="en-US"/>
                      <m:t> </m:t>
                    </m:r>
                    <m:r>
                      <m:rPr>
                        <m:nor/>
                      </m:rPr>
                      <a:rPr lang="en-US"/>
                      <m:t>S</m:t>
                    </m:r>
                    <m:r>
                      <m:rPr>
                        <m:nor/>
                      </m:rPr>
                      <a:rPr lang="en-US" altLang="zh-CN" b="0" i="0" smtClean="0"/>
                      <m:t>/</m:t>
                    </m:r>
                    <m:r>
                      <m:rPr>
                        <m:nor/>
                      </m:rPr>
                      <a:rPr lang="en-US"/>
                      <m:t>W</m:t>
                    </m:r>
                    <m:r>
                      <m:rPr>
                        <m:nor/>
                      </m:rPr>
                      <a:rPr lang="en-US"/>
                      <m:t> </m:t>
                    </m:r>
                    <m:r>
                      <m:rPr>
                        <m:nor/>
                      </m:rPr>
                      <a:rPr lang="en-US"/>
                      <m:t>is</m:t>
                    </m:r>
                    <m:r>
                      <m:rPr>
                        <m:nor/>
                      </m:rPr>
                      <a:rPr lang="en-US"/>
                      <m:t> </m:t>
                    </m:r>
                    <m:r>
                      <m:rPr>
                        <m:nor/>
                      </m:rPr>
                      <a:rPr lang="en-US"/>
                      <m:t>given</m:t>
                    </m:r>
                    <m:r>
                      <m:rPr>
                        <m:nor/>
                      </m:rPr>
                      <a:rPr lang="en-US"/>
                      <m:t> </m:t>
                    </m:r>
                    <m:r>
                      <m:rPr>
                        <m:nor/>
                      </m:rPr>
                      <a:rPr lang="en-US"/>
                      <m:t>by</m:t>
                    </m:r>
                    <m:r>
                      <m:rPr>
                        <m:nor/>
                      </m:rPr>
                      <a:rPr lang="en-US"/>
                      <m:t> </m:t>
                    </m:r>
                    <m:r>
                      <m:rPr>
                        <m:nor/>
                      </m:rPr>
                      <a:rPr lang="en-US"/>
                      <m:t>the</m:t>
                    </m:r>
                    <m:r>
                      <m:rPr>
                        <m:nor/>
                      </m:rPr>
                      <a:rPr lang="en-US"/>
                      <m:t> (</m:t>
                    </m:r>
                    <m:r>
                      <m:rPr>
                        <m:nor/>
                      </m:rPr>
                      <a:rPr lang="en-US"/>
                      <m:t>unique</m:t>
                    </m:r>
                    <m:r>
                      <m:rPr>
                        <m:nor/>
                      </m:rPr>
                      <a:rPr lang="en-US"/>
                      <m:t>) </m:t>
                    </m:r>
                    <m:r>
                      <m:rPr>
                        <m:nor/>
                      </m:rPr>
                      <a:rPr lang="en-US"/>
                      <m:t>real</m:t>
                    </m:r>
                    <m:r>
                      <m:rPr>
                        <m:nor/>
                      </m:rPr>
                      <a:rPr lang="en-US"/>
                      <m:t> </m:t>
                    </m:r>
                    <m:r>
                      <m:rPr>
                        <m:nor/>
                      </m:rPr>
                      <a:rPr lang="en-US"/>
                      <m:t>positive</m:t>
                    </m:r>
                    <m:r>
                      <m:rPr>
                        <m:nor/>
                      </m:rPr>
                      <a:rPr lang="en-US"/>
                      <m:t> </m:t>
                    </m:r>
                    <m:r>
                      <m:rPr>
                        <m:nor/>
                      </m:rPr>
                      <a:rPr lang="en-US"/>
                      <m:t>solution</m:t>
                    </m:r>
                    <m:r>
                      <m:rPr>
                        <m:nor/>
                      </m:rPr>
                      <a:rPr lang="en-US"/>
                      <m:t> </m:t>
                    </m:r>
                    <m:r>
                      <m:rPr>
                        <m:nor/>
                      </m:rPr>
                      <a:rPr lang="en-US"/>
                      <m:t>to</m:t>
                    </m:r>
                    <m:r>
                      <m:rPr>
                        <m:nor/>
                      </m:rPr>
                      <a:rPr lang="en-US"/>
                      <m:t> </m:t>
                    </m:r>
                    <m:r>
                      <m:rPr>
                        <m:nor/>
                      </m:rPr>
                      <a:rPr lang="en-US"/>
                      <m:t>the</m:t>
                    </m:r>
                    <m:r>
                      <m:rPr>
                        <m:nor/>
                      </m:rPr>
                      <a:rPr lang="en-US"/>
                      <m:t> </m:t>
                    </m:r>
                    <m:r>
                      <m:rPr>
                        <m:nor/>
                      </m:rPr>
                      <a:rPr lang="en-US"/>
                      <m:t>equation</m:t>
                    </m:r>
                  </m:oMath>
                </a14:m>
                <a:endParaRPr lang="en-US" altLang="zh-CN" dirty="0" smtClean="0"/>
              </a:p>
              <a:p>
                <a:pPr lvl="2"/>
                <a:endParaRPr lang="en-US" altLang="zh-CN" dirty="0" smtClean="0"/>
              </a:p>
              <a:p>
                <a:pPr lvl="2"/>
                <a:endParaRPr lang="en-US" altLang="zh-CN" dirty="0"/>
              </a:p>
              <a:p>
                <a:pPr lvl="2"/>
                <a:r>
                  <a:rPr lang="en-US" altLang="zh-CN" dirty="0" smtClean="0"/>
                  <a:t>If</a:t>
                </a:r>
                <a:r>
                  <a:rPr lang="zh-CN" altLang="en-US" dirty="0" smtClean="0"/>
                  <a:t> </a:t>
                </a:r>
                <a14:m>
                  <m:oMath xmlns:m="http://schemas.openxmlformats.org/officeDocument/2006/math">
                    <m:acc>
                      <m:accPr>
                        <m:chr m:val="̃"/>
                        <m:ctrlPr>
                          <a:rPr lang="zh-CN" altLang="en-US" i="1">
                            <a:latin typeface="Cambria Math" charset="0"/>
                          </a:rPr>
                        </m:ctrlPr>
                      </m:accPr>
                      <m:e>
                        <m:r>
                          <a:rPr lang="en-US" altLang="zh-CN" i="1">
                            <a:latin typeface="Cambria Math" charset="0"/>
                          </a:rPr>
                          <m:t>𝑎</m:t>
                        </m:r>
                      </m:e>
                    </m:acc>
                    <m:r>
                      <a:rPr lang="en-US" altLang="zh-CN" b="0" i="1" smtClean="0">
                        <a:latin typeface="Cambria Math" charset="0"/>
                      </a:rPr>
                      <m:t>&lt;0,</m:t>
                    </m:r>
                    <m:r>
                      <a:rPr lang="zh-CN" altLang="en-US" b="0" i="1" smtClean="0">
                        <a:latin typeface="Cambria Math" charset="0"/>
                      </a:rPr>
                      <m:t> </m:t>
                    </m:r>
                  </m:oMath>
                </a14:m>
                <a:r>
                  <a:rPr lang="en-US" altLang="zh-CN" dirty="0" smtClean="0"/>
                  <a:t>then</a:t>
                </a:r>
                <a:r>
                  <a:rPr lang="zh-CN" altLang="en-US" dirty="0" smtClean="0"/>
                  <a:t> </a:t>
                </a:r>
                <a:r>
                  <a:rPr lang="en-US" altLang="zh-CN" dirty="0" smtClean="0"/>
                  <a:t>S/W=0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44" t="-293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549" y="4216400"/>
            <a:ext cx="5168900" cy="685800"/>
          </a:xfrm>
          <a:prstGeom prst="rect">
            <a:avLst/>
          </a:prstGeom>
        </p:spPr>
      </p:pic>
    </p:spTree>
    <p:extLst>
      <p:ext uri="{BB962C8B-B14F-4D97-AF65-F5344CB8AC3E}">
        <p14:creationId xmlns:p14="http://schemas.microsoft.com/office/powerpoint/2010/main" val="1064361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 and Posterior Beliefs</a:t>
            </a:r>
          </a:p>
        </p:txBody>
      </p:sp>
      <p:sp>
        <p:nvSpPr>
          <p:cNvPr id="3" name="Text Placeholder 2"/>
          <p:cNvSpPr>
            <a:spLocks noGrp="1"/>
          </p:cNvSpPr>
          <p:nvPr>
            <p:ph type="subTitle" idx="1"/>
          </p:nvPr>
        </p:nvSpPr>
        <p:spPr/>
        <p:txBody>
          <a:bodyPr/>
          <a:lstStyle/>
          <a:p>
            <a:r>
              <a:rPr lang="en-US" altLang="zh-CN" dirty="0" smtClean="0"/>
              <a:t>Part</a:t>
            </a:r>
            <a:r>
              <a:rPr lang="zh-CN" altLang="en-US" dirty="0" smtClean="0"/>
              <a:t> </a:t>
            </a:r>
            <a:r>
              <a:rPr lang="en-US" altLang="zh-CN" dirty="0" smtClean="0"/>
              <a:t>III</a:t>
            </a:r>
            <a:endParaRPr lang="en-US" dirty="0"/>
          </a:p>
        </p:txBody>
      </p:sp>
    </p:spTree>
    <p:extLst>
      <p:ext uri="{BB962C8B-B14F-4D97-AF65-F5344CB8AC3E}">
        <p14:creationId xmlns:p14="http://schemas.microsoft.com/office/powerpoint/2010/main" val="575756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Prior Beliefs</a:t>
            </a:r>
          </a:p>
        </p:txBody>
      </p:sp>
      <mc:AlternateContent xmlns:mc="http://schemas.openxmlformats.org/markup-compatibility/2006">
        <mc:Choice xmlns:a14="http://schemas.microsoft.com/office/drawing/2010/main" Requires="a14">
          <p:sp>
            <p:nvSpPr>
              <p:cNvPr id="7" name="Content Placeholder 6"/>
              <p:cNvSpPr>
                <a:spLocks noGrp="1"/>
              </p:cNvSpPr>
              <p:nvPr>
                <p:ph idx="1"/>
              </p:nvPr>
            </p:nvSpPr>
            <p:spPr/>
            <p:txBody>
              <a:bodyPr>
                <a:normAutofit fontScale="92500" lnSpcReduction="20000"/>
              </a:bodyPr>
              <a:lstStyle/>
              <a:p>
                <a:r>
                  <a:rPr lang="en-US" dirty="0" smtClean="0"/>
                  <a:t>To capture decreasing returns to scale, </a:t>
                </a:r>
                <a:r>
                  <a:rPr lang="en-US" altLang="zh-CN" dirty="0" smtClean="0"/>
                  <a:t>they</a:t>
                </a:r>
                <a:r>
                  <a:rPr lang="zh-CN" altLang="en-US" dirty="0" smtClean="0"/>
                  <a:t> </a:t>
                </a:r>
                <a:r>
                  <a:rPr lang="en-US" dirty="0" smtClean="0"/>
                  <a:t>specify </a:t>
                </a:r>
                <a:r>
                  <a:rPr lang="en-US" dirty="0"/>
                  <a:t>a bivariate normal joint prior distribution for a and b, truncated to require that b ≥ 0</a:t>
                </a:r>
                <a:r>
                  <a:rPr lang="en-US" dirty="0" smtClean="0"/>
                  <a:t>:</a:t>
                </a:r>
              </a:p>
              <a:p>
                <a:pPr lvl="1"/>
                <a14:m>
                  <m:oMath xmlns:m="http://schemas.openxmlformats.org/officeDocument/2006/math">
                    <m:d>
                      <m:dPr>
                        <m:begChr m:val="["/>
                        <m:endChr m:val="]"/>
                        <m:ctrlPr>
                          <a:rPr lang="en-US" altLang="zh-CN" b="0" i="1" smtClean="0">
                            <a:latin typeface="Cambria Math" charset="0"/>
                          </a:rPr>
                        </m:ctrlPr>
                      </m:dPr>
                      <m:e>
                        <m:m>
                          <m:mPr>
                            <m:mcs>
                              <m:mc>
                                <m:mcPr>
                                  <m:count m:val="1"/>
                                  <m:mcJc m:val="center"/>
                                </m:mcPr>
                              </m:mc>
                            </m:mcs>
                            <m:ctrlPr>
                              <a:rPr lang="cs-CZ" altLang="zh-CN" b="0" i="1" smtClean="0">
                                <a:latin typeface="Cambria Math" charset="0"/>
                              </a:rPr>
                            </m:ctrlPr>
                          </m:mPr>
                          <m:mr>
                            <m:e>
                              <m:r>
                                <m:rPr>
                                  <m:brk m:alnAt="7"/>
                                </m:rPr>
                                <a:rPr lang="en-US" altLang="zh-CN" b="0" i="1" smtClean="0">
                                  <a:latin typeface="Cambria Math" charset="0"/>
                                </a:rPr>
                                <m:t>𝑎</m:t>
                              </m:r>
                            </m:e>
                          </m:mr>
                          <m:mr>
                            <m:e>
                              <m:r>
                                <a:rPr lang="en-US" altLang="zh-CN" b="0" i="1" smtClean="0">
                                  <a:latin typeface="Cambria Math" charset="0"/>
                                </a:rPr>
                                <m:t>𝑏</m:t>
                              </m:r>
                            </m:e>
                          </m:mr>
                        </m:m>
                      </m:e>
                    </m:d>
                    <m:r>
                      <a:rPr lang="en-US" altLang="zh-CN" b="0" i="1" smtClean="0">
                        <a:latin typeface="Cambria Math" charset="0"/>
                      </a:rPr>
                      <m:t>~</m:t>
                    </m:r>
                    <m:r>
                      <a:rPr lang="en-US" altLang="zh-CN" b="0" i="1" smtClean="0">
                        <a:latin typeface="Cambria Math" charset="0"/>
                      </a:rPr>
                      <m:t>𝑁</m:t>
                    </m:r>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𝐸</m:t>
                            </m:r>
                          </m:e>
                          <m:sub>
                            <m:r>
                              <a:rPr lang="en-US" altLang="zh-CN" b="0" i="1" smtClean="0">
                                <a:latin typeface="Cambria Math" charset="0"/>
                              </a:rPr>
                              <m:t>0</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𝑉</m:t>
                            </m:r>
                          </m:e>
                          <m:sub>
                            <m:r>
                              <a:rPr lang="en-US" altLang="zh-CN" b="0" i="1" smtClean="0">
                                <a:latin typeface="Cambria Math" charset="0"/>
                              </a:rPr>
                              <m:t>0</m:t>
                            </m:r>
                          </m:sub>
                        </m:sSub>
                      </m:e>
                    </m:d>
                    <m:r>
                      <a:rPr lang="en-US" altLang="zh-CN" b="0" i="1" smtClean="0">
                        <a:latin typeface="Cambria Math" charset="0"/>
                      </a:rPr>
                      <m:t>𝐼</m:t>
                    </m:r>
                    <m:r>
                      <a:rPr lang="zh-CN" altLang="en-US" b="0" i="1" smtClean="0">
                        <a:latin typeface="Cambria Math" charset="0"/>
                      </a:rPr>
                      <m:t> </m:t>
                    </m:r>
                    <m:d>
                      <m:dPr>
                        <m:ctrlPr>
                          <a:rPr lang="en-US" altLang="zh-CN" b="0" i="1" smtClean="0">
                            <a:latin typeface="Cambria Math" charset="0"/>
                          </a:rPr>
                        </m:ctrlPr>
                      </m:dPr>
                      <m:e>
                        <m:r>
                          <a:rPr lang="en-US" altLang="zh-CN" b="0" i="1" smtClean="0">
                            <a:latin typeface="Cambria Math" charset="0"/>
                          </a:rPr>
                          <m:t>𝑏</m:t>
                        </m:r>
                        <m:r>
                          <a:rPr lang="en-US" altLang="zh-CN" b="0" i="1" smtClean="0">
                            <a:latin typeface="Cambria Math" charset="0"/>
                          </a:rPr>
                          <m:t>≥0</m:t>
                        </m:r>
                      </m:e>
                    </m:d>
                    <m:r>
                      <a:rPr lang="en-US" altLang="zh-CN" b="0" i="1" smtClean="0">
                        <a:latin typeface="Cambria Math" charset="0"/>
                      </a:rPr>
                      <m:t>,</m:t>
                    </m:r>
                    <m:r>
                      <a:rPr lang="zh-CN" altLang="en-US" b="0" i="1" smtClean="0">
                        <a:latin typeface="Cambria Math" charset="0"/>
                      </a:rPr>
                      <m:t> </m:t>
                    </m:r>
                    <m:r>
                      <a:rPr lang="en-US" altLang="zh-CN" b="0" i="1" smtClean="0">
                        <a:latin typeface="Cambria Math" charset="0"/>
                      </a:rPr>
                      <m:t>𝑤h𝑒𝑟𝑒</m:t>
                    </m:r>
                    <m:r>
                      <a:rPr lang="zh-CN" altLang="en-US" b="0" i="1" smtClean="0">
                        <a:latin typeface="Cambria Math" charset="0"/>
                      </a:rPr>
                      <m:t> </m:t>
                    </m:r>
                    <m:r>
                      <a:rPr lang="en-US" altLang="zh-CN" i="1">
                        <a:latin typeface="Cambria Math" charset="0"/>
                      </a:rPr>
                      <m:t>𝑁</m:t>
                    </m:r>
                    <m:d>
                      <m:dPr>
                        <m:ctrlPr>
                          <a:rPr lang="en-US" altLang="zh-CN" i="1">
                            <a:latin typeface="Cambria Math" charset="0"/>
                          </a:rPr>
                        </m:ctrlPr>
                      </m:dPr>
                      <m:e>
                        <m:sSub>
                          <m:sSubPr>
                            <m:ctrlPr>
                              <a:rPr lang="en-US" altLang="zh-CN" i="1">
                                <a:latin typeface="Cambria Math" charset="0"/>
                              </a:rPr>
                            </m:ctrlPr>
                          </m:sSubPr>
                          <m:e>
                            <m:r>
                              <a:rPr lang="en-US" altLang="zh-CN" i="1">
                                <a:latin typeface="Cambria Math" charset="0"/>
                              </a:rPr>
                              <m:t>𝐸</m:t>
                            </m:r>
                          </m:e>
                          <m:sub>
                            <m:r>
                              <a:rPr lang="en-US" altLang="zh-CN" i="1">
                                <a:latin typeface="Cambria Math" charset="0"/>
                              </a:rPr>
                              <m:t>0</m:t>
                            </m:r>
                          </m:sub>
                        </m:sSub>
                        <m:r>
                          <a:rPr lang="en-US" altLang="zh-CN" i="1">
                            <a:latin typeface="Cambria Math" charset="0"/>
                          </a:rPr>
                          <m:t>,</m:t>
                        </m:r>
                        <m:sSub>
                          <m:sSubPr>
                            <m:ctrlPr>
                              <a:rPr lang="en-US" altLang="zh-CN" i="1">
                                <a:latin typeface="Cambria Math" charset="0"/>
                              </a:rPr>
                            </m:ctrlPr>
                          </m:sSubPr>
                          <m:e>
                            <m:r>
                              <a:rPr lang="en-US" altLang="zh-CN" i="1">
                                <a:latin typeface="Cambria Math" charset="0"/>
                              </a:rPr>
                              <m:t>𝑉</m:t>
                            </m:r>
                          </m:e>
                          <m:sub>
                            <m:r>
                              <a:rPr lang="en-US" altLang="zh-CN" i="1">
                                <a:latin typeface="Cambria Math" charset="0"/>
                              </a:rPr>
                              <m:t>0</m:t>
                            </m:r>
                          </m:sub>
                        </m:sSub>
                      </m:e>
                    </m:d>
                  </m:oMath>
                </a14:m>
                <a:r>
                  <a:rPr lang="zh-CN" altLang="en-US" dirty="0" smtClean="0"/>
                  <a:t> </a:t>
                </a:r>
                <a:r>
                  <a:rPr lang="en-US" altLang="zh-CN" dirty="0" smtClean="0"/>
                  <a:t>denotes</a:t>
                </a:r>
                <a:r>
                  <a:rPr lang="zh-CN" altLang="en-US" dirty="0" smtClean="0"/>
                  <a:t> </a:t>
                </a:r>
                <a:r>
                  <a:rPr lang="en-US" altLang="zh-CN" dirty="0" smtClean="0"/>
                  <a:t>a</a:t>
                </a:r>
                <a:r>
                  <a:rPr lang="zh-CN" altLang="en-US" dirty="0" smtClean="0"/>
                  <a:t> </a:t>
                </a:r>
                <a:r>
                  <a:rPr lang="en-US" altLang="zh-CN" dirty="0" smtClean="0"/>
                  <a:t>bivariate</a:t>
                </a:r>
                <a:r>
                  <a:rPr lang="zh-CN" altLang="en-US" dirty="0" smtClean="0"/>
                  <a:t> </a:t>
                </a:r>
                <a:r>
                  <a:rPr lang="en-US" altLang="zh-CN" dirty="0" smtClean="0"/>
                  <a:t>normal</a:t>
                </a:r>
                <a:r>
                  <a:rPr lang="zh-CN" altLang="en-US" dirty="0" smtClean="0"/>
                  <a:t> </a:t>
                </a:r>
                <a:r>
                  <a:rPr lang="en-US" altLang="zh-CN" dirty="0" smtClean="0"/>
                  <a:t>distribution</a:t>
                </a:r>
                <a:r>
                  <a:rPr lang="zh-CN" altLang="en-US" dirty="0" smtClean="0"/>
                  <a:t> </a:t>
                </a:r>
                <a:r>
                  <a:rPr lang="en-US" altLang="zh-CN" dirty="0" smtClean="0"/>
                  <a:t>with</a:t>
                </a:r>
                <a:r>
                  <a:rPr lang="zh-CN" altLang="en-US" dirty="0" smtClean="0"/>
                  <a:t> </a:t>
                </a:r>
                <a:r>
                  <a:rPr lang="en-US" altLang="zh-CN" dirty="0" smtClean="0"/>
                  <a:t>mean</a:t>
                </a:r>
                <a:r>
                  <a:rPr lang="zh-CN" altLang="en-US" dirty="0" smtClean="0"/>
                  <a:t> </a:t>
                </a:r>
                <a14:m>
                  <m:oMath xmlns:m="http://schemas.openxmlformats.org/officeDocument/2006/math">
                    <m:sSub>
                      <m:sSubPr>
                        <m:ctrlPr>
                          <a:rPr lang="en-US" altLang="zh-CN" i="1">
                            <a:latin typeface="Cambria Math" charset="0"/>
                          </a:rPr>
                        </m:ctrlPr>
                      </m:sSubPr>
                      <m:e>
                        <m:r>
                          <a:rPr lang="en-US" altLang="zh-CN" i="1">
                            <a:latin typeface="Cambria Math" charset="0"/>
                          </a:rPr>
                          <m:t>𝐸</m:t>
                        </m:r>
                      </m:e>
                      <m:sub>
                        <m:r>
                          <a:rPr lang="en-US" altLang="zh-CN" i="1">
                            <a:latin typeface="Cambria Math" charset="0"/>
                          </a:rPr>
                          <m:t>0</m:t>
                        </m:r>
                      </m:sub>
                    </m:sSub>
                  </m:oMath>
                </a14:m>
                <a:r>
                  <a:rPr lang="zh-CN" altLang="en-US" dirty="0" smtClean="0"/>
                  <a:t> </a:t>
                </a:r>
                <a:r>
                  <a:rPr lang="en-US" altLang="zh-CN" dirty="0" smtClean="0"/>
                  <a:t>and</a:t>
                </a:r>
                <a:r>
                  <a:rPr lang="zh-CN" altLang="en-US" dirty="0" smtClean="0"/>
                  <a:t> </a:t>
                </a:r>
                <a:r>
                  <a:rPr lang="en-US" altLang="zh-CN" dirty="0" smtClean="0"/>
                  <a:t>covariance</a:t>
                </a:r>
                <a:r>
                  <a:rPr lang="zh-CN" altLang="en-US" dirty="0" smtClean="0"/>
                  <a:t> </a:t>
                </a:r>
                <a:r>
                  <a:rPr lang="en-US" altLang="zh-CN" dirty="0" smtClean="0"/>
                  <a:t>matrix</a:t>
                </a:r>
                <a:r>
                  <a:rPr lang="zh-CN" altLang="en-US" dirty="0" smtClean="0"/>
                  <a:t> </a:t>
                </a:r>
                <a14:m>
                  <m:oMath xmlns:m="http://schemas.openxmlformats.org/officeDocument/2006/math">
                    <m:sSub>
                      <m:sSubPr>
                        <m:ctrlPr>
                          <a:rPr lang="en-US" altLang="zh-CN" i="1">
                            <a:latin typeface="Cambria Math" charset="0"/>
                          </a:rPr>
                        </m:ctrlPr>
                      </m:sSubPr>
                      <m:e>
                        <m:r>
                          <a:rPr lang="en-US" altLang="zh-CN" i="1">
                            <a:latin typeface="Cambria Math" charset="0"/>
                          </a:rPr>
                          <m:t>𝑉</m:t>
                        </m:r>
                      </m:e>
                      <m:sub>
                        <m:r>
                          <a:rPr lang="en-US" altLang="zh-CN" i="1">
                            <a:latin typeface="Cambria Math" charset="0"/>
                          </a:rPr>
                          <m:t>0</m:t>
                        </m:r>
                      </m:sub>
                    </m:sSub>
                  </m:oMath>
                </a14:m>
                <a:r>
                  <a:rPr lang="en-US" altLang="zh-CN" dirty="0" smtClean="0"/>
                  <a:t>.</a:t>
                </a:r>
                <a:r>
                  <a:rPr lang="zh-CN" altLang="en-US" dirty="0" smtClean="0"/>
                  <a:t> </a:t>
                </a:r>
                <a:r>
                  <a:rPr lang="en-US" altLang="zh-CN" dirty="0" smtClean="0"/>
                  <a:t>I(c)</a:t>
                </a:r>
                <a:r>
                  <a:rPr lang="zh-CN" altLang="en-US" dirty="0" smtClean="0"/>
                  <a:t> </a:t>
                </a:r>
                <a:r>
                  <a:rPr lang="en-US" dirty="0" smtClean="0"/>
                  <a:t>is </a:t>
                </a:r>
                <a:r>
                  <a:rPr lang="en-US" dirty="0"/>
                  <a:t>an indicator function that equals one if condition c is true and zero otherwise</a:t>
                </a:r>
                <a:r>
                  <a:rPr lang="en-US" dirty="0" smtClean="0"/>
                  <a:t>.</a:t>
                </a:r>
              </a:p>
              <a:p>
                <a:pPr lvl="1"/>
                <a14:m>
                  <m:oMath xmlns:m="http://schemas.openxmlformats.org/officeDocument/2006/math">
                    <m:sSub>
                      <m:sSubPr>
                        <m:ctrlPr>
                          <a:rPr lang="en-US" altLang="zh-CN" i="1">
                            <a:latin typeface="Cambria Math" charset="0"/>
                          </a:rPr>
                        </m:ctrlPr>
                      </m:sSubPr>
                      <m:e>
                        <m:r>
                          <a:rPr lang="en-US" altLang="zh-CN" i="1">
                            <a:latin typeface="Cambria Math" charset="0"/>
                          </a:rPr>
                          <m:t>𝐸</m:t>
                        </m:r>
                      </m:e>
                      <m:sub>
                        <m:r>
                          <a:rPr lang="en-US" altLang="zh-CN" i="1">
                            <a:latin typeface="Cambria Math" charset="0"/>
                          </a:rPr>
                          <m:t>0</m:t>
                        </m:r>
                      </m:sub>
                    </m:sSub>
                    <m:r>
                      <a:rPr lang="en-US" altLang="zh-CN" b="0" i="1" smtClean="0">
                        <a:latin typeface="Cambria Math" charset="0"/>
                      </a:rPr>
                      <m:t>=</m:t>
                    </m:r>
                    <m:d>
                      <m:dPr>
                        <m:begChr m:val="["/>
                        <m:endChr m:val="]"/>
                        <m:ctrlPr>
                          <a:rPr lang="en-US" altLang="zh-CN" b="0" i="1" smtClean="0">
                            <a:latin typeface="Cambria Math" charset="0"/>
                          </a:rPr>
                        </m:ctrlPr>
                      </m:dPr>
                      <m:e>
                        <m:m>
                          <m:mPr>
                            <m:mcs>
                              <m:mc>
                                <m:mcPr>
                                  <m:count m:val="1"/>
                                  <m:mcJc m:val="center"/>
                                </m:mcPr>
                              </m:mc>
                            </m:mcs>
                            <m:ctrlPr>
                              <a:rPr lang="cs-CZ" altLang="zh-CN" b="0" i="1" smtClean="0">
                                <a:latin typeface="Cambria Math" charset="0"/>
                              </a:rPr>
                            </m:ctrlPr>
                          </m:mPr>
                          <m:mr>
                            <m:e>
                              <m:sSubSup>
                                <m:sSubSupPr>
                                  <m:ctrlPr>
                                    <a:rPr lang="en-US" altLang="zh-CN" b="0" i="1" smtClean="0">
                                      <a:latin typeface="Cambria Math" charset="0"/>
                                    </a:rPr>
                                  </m:ctrlPr>
                                </m:sSubSupPr>
                                <m:e>
                                  <m:r>
                                    <a:rPr lang="en-US" altLang="zh-CN" i="1">
                                      <a:latin typeface="Cambria Math" charset="0"/>
                                    </a:rPr>
                                    <m:t>𝐸</m:t>
                                  </m:r>
                                </m:e>
                                <m:sub>
                                  <m:r>
                                    <a:rPr lang="en-US" altLang="zh-CN" i="1">
                                      <a:latin typeface="Cambria Math" charset="0"/>
                                    </a:rPr>
                                    <m:t>0</m:t>
                                  </m:r>
                                </m:sub>
                                <m:sup>
                                  <m:r>
                                    <a:rPr lang="en-US" altLang="zh-CN" b="0" i="1" smtClean="0">
                                      <a:latin typeface="Cambria Math" charset="0"/>
                                    </a:rPr>
                                    <m:t>𝑎</m:t>
                                  </m:r>
                                </m:sup>
                              </m:sSubSup>
                            </m:e>
                          </m:mr>
                          <m:mr>
                            <m:e>
                              <m:sSubSup>
                                <m:sSubSupPr>
                                  <m:ctrlPr>
                                    <a:rPr lang="en-US" altLang="zh-CN" b="0" i="1" smtClean="0">
                                      <a:latin typeface="Cambria Math" charset="0"/>
                                    </a:rPr>
                                  </m:ctrlPr>
                                </m:sSubSupPr>
                                <m:e>
                                  <m:r>
                                    <a:rPr lang="en-US" altLang="zh-CN" i="1">
                                      <a:latin typeface="Cambria Math" charset="0"/>
                                    </a:rPr>
                                    <m:t>𝐸</m:t>
                                  </m:r>
                                </m:e>
                                <m:sub>
                                  <m:r>
                                    <a:rPr lang="en-US" altLang="zh-CN" i="1">
                                      <a:latin typeface="Cambria Math" charset="0"/>
                                    </a:rPr>
                                    <m:t>0</m:t>
                                  </m:r>
                                </m:sub>
                                <m:sup>
                                  <m:r>
                                    <a:rPr lang="en-US" altLang="zh-CN" b="0" i="1" smtClean="0">
                                      <a:latin typeface="Cambria Math" charset="0"/>
                                    </a:rPr>
                                    <m:t>𝑏</m:t>
                                  </m:r>
                                </m:sup>
                              </m:sSubSup>
                            </m:e>
                          </m:mr>
                        </m:m>
                      </m:e>
                    </m:d>
                    <m:r>
                      <a:rPr lang="en-US" altLang="zh-CN" b="0" i="1" smtClean="0">
                        <a:latin typeface="Cambria Math" charset="0"/>
                      </a:rPr>
                      <m:t>,</m:t>
                    </m:r>
                    <m:r>
                      <a:rPr lang="zh-CN" altLang="en-US" b="0" i="1" smtClean="0">
                        <a:latin typeface="Cambria Math" charset="0"/>
                      </a:rPr>
                      <m:t> </m:t>
                    </m:r>
                    <m:sSub>
                      <m:sSubPr>
                        <m:ctrlPr>
                          <a:rPr lang="en-US" altLang="zh-CN" b="0" i="1" smtClean="0">
                            <a:latin typeface="Cambria Math" charset="0"/>
                          </a:rPr>
                        </m:ctrlPr>
                      </m:sSubPr>
                      <m:e>
                        <m:r>
                          <a:rPr lang="en-US" altLang="zh-CN" b="0" i="1" smtClean="0">
                            <a:latin typeface="Cambria Math" charset="0"/>
                          </a:rPr>
                          <m:t>𝑉</m:t>
                        </m:r>
                      </m:e>
                      <m:sub>
                        <m:r>
                          <a:rPr lang="en-US" altLang="zh-CN" b="0" i="1" smtClean="0">
                            <a:latin typeface="Cambria Math" charset="0"/>
                          </a:rPr>
                          <m:t>0</m:t>
                        </m:r>
                      </m:sub>
                    </m:sSub>
                    <m:r>
                      <a:rPr lang="en-US" altLang="zh-CN" b="0" i="1" smtClean="0">
                        <a:latin typeface="Cambria Math" charset="0"/>
                      </a:rPr>
                      <m:t>=</m:t>
                    </m:r>
                    <m:d>
                      <m:dPr>
                        <m:begChr m:val="["/>
                        <m:endChr m:val="]"/>
                        <m:ctrlPr>
                          <a:rPr lang="en-US" altLang="zh-CN" b="0" i="1" smtClean="0">
                            <a:latin typeface="Cambria Math" charset="0"/>
                          </a:rPr>
                        </m:ctrlPr>
                      </m:dPr>
                      <m:e>
                        <m:m>
                          <m:mPr>
                            <m:mcs>
                              <m:mc>
                                <m:mcPr>
                                  <m:count m:val="2"/>
                                  <m:mcJc m:val="center"/>
                                </m:mcPr>
                              </m:mc>
                            </m:mcs>
                            <m:ctrlPr>
                              <a:rPr lang="uk-UA" altLang="zh-CN" b="0" i="1" smtClean="0">
                                <a:latin typeface="Cambria Math" charset="0"/>
                              </a:rPr>
                            </m:ctrlPr>
                          </m:mPr>
                          <m:mr>
                            <m:e>
                              <m:sSubSup>
                                <m:sSubSupPr>
                                  <m:ctrlPr>
                                    <a:rPr lang="en-US" altLang="zh-CN" b="0" i="1" smtClean="0">
                                      <a:latin typeface="Cambria Math" charset="0"/>
                                    </a:rPr>
                                  </m:ctrlPr>
                                </m:sSubSupPr>
                                <m:e>
                                  <m:r>
                                    <m:rPr>
                                      <m:brk m:alnAt="7"/>
                                    </m:rPr>
                                    <a:rPr lang="en-US" altLang="zh-CN" b="0" i="1" smtClean="0">
                                      <a:latin typeface="Cambria Math" charset="0"/>
                                    </a:rPr>
                                    <m:t>𝑉</m:t>
                                  </m:r>
                                </m:e>
                                <m:sub>
                                  <m:r>
                                    <m:rPr>
                                      <m:brk m:alnAt="7"/>
                                    </m:rPr>
                                    <a:rPr lang="en-US" altLang="zh-CN" b="0" i="1" smtClean="0">
                                      <a:latin typeface="Cambria Math" charset="0"/>
                                    </a:rPr>
                                    <m:t>0</m:t>
                                  </m:r>
                                </m:sub>
                                <m:sup>
                                  <m:r>
                                    <m:rPr>
                                      <m:brk m:alnAt="7"/>
                                    </m:rPr>
                                    <a:rPr lang="en-US" altLang="zh-CN" b="0" i="1" smtClean="0">
                                      <a:latin typeface="Cambria Math" charset="0"/>
                                    </a:rPr>
                                    <m:t>𝑎𝑎</m:t>
                                  </m:r>
                                </m:sup>
                              </m:sSubSup>
                            </m:e>
                            <m:e>
                              <m:sSubSup>
                                <m:sSubSupPr>
                                  <m:ctrlPr>
                                    <a:rPr lang="en-US" altLang="zh-CN" i="1">
                                      <a:latin typeface="Cambria Math" charset="0"/>
                                    </a:rPr>
                                  </m:ctrlPr>
                                </m:sSubSupPr>
                                <m:e>
                                  <m:r>
                                    <m:rPr>
                                      <m:brk m:alnAt="7"/>
                                    </m:rPr>
                                    <a:rPr lang="en-US" altLang="zh-CN" i="1">
                                      <a:latin typeface="Cambria Math" charset="0"/>
                                    </a:rPr>
                                    <m:t>𝑉</m:t>
                                  </m:r>
                                </m:e>
                                <m:sub>
                                  <m:r>
                                    <m:rPr>
                                      <m:brk m:alnAt="7"/>
                                    </m:rPr>
                                    <a:rPr lang="en-US" altLang="zh-CN" i="1">
                                      <a:latin typeface="Cambria Math" charset="0"/>
                                    </a:rPr>
                                    <m:t>0</m:t>
                                  </m:r>
                                </m:sub>
                                <m:sup>
                                  <m:r>
                                    <m:rPr>
                                      <m:brk m:alnAt="7"/>
                                    </m:rPr>
                                    <a:rPr lang="en-US" altLang="zh-CN" i="1">
                                      <a:latin typeface="Cambria Math" charset="0"/>
                                    </a:rPr>
                                    <m:t>𝑎</m:t>
                                  </m:r>
                                  <m:r>
                                    <a:rPr lang="en-US" altLang="zh-CN" b="0" i="1" smtClean="0">
                                      <a:latin typeface="Cambria Math" charset="0"/>
                                    </a:rPr>
                                    <m:t>𝑏</m:t>
                                  </m:r>
                                </m:sup>
                              </m:sSubSup>
                            </m:e>
                          </m:mr>
                          <m:mr>
                            <m:e>
                              <m:sSubSup>
                                <m:sSubSupPr>
                                  <m:ctrlPr>
                                    <a:rPr lang="en-US" altLang="zh-CN" i="1">
                                      <a:latin typeface="Cambria Math" charset="0"/>
                                    </a:rPr>
                                  </m:ctrlPr>
                                </m:sSubSupPr>
                                <m:e>
                                  <m:r>
                                    <m:rPr>
                                      <m:brk m:alnAt="7"/>
                                    </m:rPr>
                                    <a:rPr lang="en-US" altLang="zh-CN" i="1">
                                      <a:latin typeface="Cambria Math" charset="0"/>
                                    </a:rPr>
                                    <m:t>𝑉</m:t>
                                  </m:r>
                                </m:e>
                                <m:sub>
                                  <m:r>
                                    <m:rPr>
                                      <m:brk m:alnAt="7"/>
                                    </m:rPr>
                                    <a:rPr lang="en-US" altLang="zh-CN" i="1">
                                      <a:latin typeface="Cambria Math" charset="0"/>
                                    </a:rPr>
                                    <m:t>0</m:t>
                                  </m:r>
                                </m:sub>
                                <m:sup>
                                  <m:r>
                                    <m:rPr>
                                      <m:brk m:alnAt="7"/>
                                    </m:rPr>
                                    <a:rPr lang="en-US" altLang="zh-CN" i="1">
                                      <a:latin typeface="Cambria Math" charset="0"/>
                                    </a:rPr>
                                    <m:t>𝑎</m:t>
                                  </m:r>
                                  <m:r>
                                    <a:rPr lang="en-US" altLang="zh-CN" b="0" i="1" smtClean="0">
                                      <a:latin typeface="Cambria Math" charset="0"/>
                                    </a:rPr>
                                    <m:t>𝑏</m:t>
                                  </m:r>
                                </m:sup>
                              </m:sSubSup>
                            </m:e>
                            <m:e>
                              <m:sSubSup>
                                <m:sSubSupPr>
                                  <m:ctrlPr>
                                    <a:rPr lang="en-US" altLang="zh-CN" i="1">
                                      <a:latin typeface="Cambria Math" charset="0"/>
                                    </a:rPr>
                                  </m:ctrlPr>
                                </m:sSubSupPr>
                                <m:e>
                                  <m:r>
                                    <m:rPr>
                                      <m:brk m:alnAt="7"/>
                                    </m:rPr>
                                    <a:rPr lang="en-US" altLang="zh-CN" i="1">
                                      <a:latin typeface="Cambria Math" charset="0"/>
                                    </a:rPr>
                                    <m:t>𝑉</m:t>
                                  </m:r>
                                </m:e>
                                <m:sub>
                                  <m:r>
                                    <m:rPr>
                                      <m:brk m:alnAt="7"/>
                                    </m:rPr>
                                    <a:rPr lang="en-US" altLang="zh-CN" i="1">
                                      <a:latin typeface="Cambria Math" charset="0"/>
                                    </a:rPr>
                                    <m:t>0</m:t>
                                  </m:r>
                                </m:sub>
                                <m:sup>
                                  <m:r>
                                    <a:rPr lang="en-US" altLang="zh-CN" b="0" i="1" smtClean="0">
                                      <a:latin typeface="Cambria Math" charset="0"/>
                                    </a:rPr>
                                    <m:t>𝑏𝑏</m:t>
                                  </m:r>
                                </m:sup>
                              </m:sSubSup>
                            </m:e>
                          </m:mr>
                        </m:m>
                      </m:e>
                    </m:d>
                  </m:oMath>
                </a14:m>
                <a:r>
                  <a:rPr lang="en-US" altLang="zh-CN" dirty="0" smtClean="0"/>
                  <a:t>,</a:t>
                </a:r>
                <a:r>
                  <a:rPr lang="zh-CN" altLang="en-US" dirty="0" smtClean="0"/>
                  <a:t> </a:t>
                </a:r>
                <a:r>
                  <a:rPr lang="en-US" dirty="0"/>
                  <a:t>In this section, we focus on </a:t>
                </a:r>
                <a:r>
                  <a:rPr lang="en-US" altLang="zh-CN" dirty="0" smtClean="0"/>
                  <a:t>b_0=</a:t>
                </a:r>
                <a:r>
                  <a:rPr lang="en-US" dirty="0" smtClean="0"/>
                  <a:t> 0</a:t>
                </a:r>
                <a:r>
                  <a:rPr lang="en-US" altLang="zh-CN" dirty="0"/>
                  <a:t>.</a:t>
                </a:r>
                <a:r>
                  <a:rPr lang="en-US" dirty="0" smtClean="0"/>
                  <a:t>1</a:t>
                </a:r>
                <a:r>
                  <a:rPr lang="en-US" dirty="0"/>
                  <a:t>, a value of particular interest in the subsequent analysis</a:t>
                </a:r>
                <a:r>
                  <a:rPr lang="en-US" dirty="0" smtClean="0"/>
                  <a:t>.</a:t>
                </a:r>
              </a:p>
              <a:p>
                <a:pPr lvl="1"/>
                <a:r>
                  <a:rPr lang="en-US" dirty="0"/>
                  <a:t>Given the properties of the truncated normal distribution, this prior mean </a:t>
                </a:r>
                <a:r>
                  <a:rPr lang="en-US" dirty="0" smtClean="0"/>
                  <a:t>implies</a:t>
                </a:r>
                <a:r>
                  <a:rPr lang="zh-CN" altLang="en-US" dirty="0" smtClean="0"/>
                  <a:t> </a:t>
                </a:r>
                <a14:m>
                  <m:oMath xmlns:m="http://schemas.openxmlformats.org/officeDocument/2006/math">
                    <m:sSubSup>
                      <m:sSubSupPr>
                        <m:ctrlPr>
                          <a:rPr lang="en-US" altLang="zh-CN" i="1">
                            <a:latin typeface="Cambria Math" charset="0"/>
                          </a:rPr>
                        </m:ctrlPr>
                      </m:sSubSupPr>
                      <m:e>
                        <m:r>
                          <m:rPr>
                            <m:brk m:alnAt="7"/>
                          </m:rPr>
                          <a:rPr lang="en-US" altLang="zh-CN" i="1">
                            <a:latin typeface="Cambria Math" charset="0"/>
                          </a:rPr>
                          <m:t>𝑉</m:t>
                        </m:r>
                      </m:e>
                      <m:sub>
                        <m:r>
                          <m:rPr>
                            <m:brk m:alnAt="7"/>
                          </m:rPr>
                          <a:rPr lang="en-US" altLang="zh-CN" i="1">
                            <a:latin typeface="Cambria Math" charset="0"/>
                          </a:rPr>
                          <m:t>0</m:t>
                        </m:r>
                      </m:sub>
                      <m:sup>
                        <m:r>
                          <a:rPr lang="en-US" altLang="zh-CN" i="1">
                            <a:latin typeface="Cambria Math" charset="0"/>
                          </a:rPr>
                          <m:t>𝑏𝑏</m:t>
                        </m:r>
                      </m:sup>
                    </m:sSubSup>
                  </m:oMath>
                </a14:m>
                <a:r>
                  <a:rPr lang="en-US" altLang="zh-CN" dirty="0" smtClean="0"/>
                  <a:t>=0.016,</a:t>
                </a:r>
                <a:r>
                  <a:rPr lang="zh-CN" altLang="en-US" dirty="0" smtClean="0"/>
                  <a:t> </a:t>
                </a:r>
                <a:r>
                  <a:rPr lang="en-US" dirty="0"/>
                  <a:t>and a prior standard deviation for b equal </a:t>
                </a:r>
                <a:r>
                  <a:rPr lang="en-US" dirty="0" smtClean="0"/>
                  <a:t>to</a:t>
                </a:r>
                <a:r>
                  <a:rPr lang="zh-CN" altLang="en-US" dirty="0" smtClean="0"/>
                  <a:t> </a:t>
                </a:r>
                <a14:m>
                  <m:oMath xmlns:m="http://schemas.openxmlformats.org/officeDocument/2006/math">
                    <m:sSubSup>
                      <m:sSubSupPr>
                        <m:ctrlPr>
                          <a:rPr lang="en-US" altLang="zh-CN" i="1">
                            <a:latin typeface="Cambria Math" charset="0"/>
                            <a:ea typeface="Cambria Math" charset="0"/>
                            <a:cs typeface="Cambria Math" charset="0"/>
                          </a:rPr>
                        </m:ctrlPr>
                      </m:sSubSupPr>
                      <m:e>
                        <m:r>
                          <a:rPr lang="en-US" altLang="zh-CN" i="1">
                            <a:latin typeface="Cambria Math" charset="0"/>
                            <a:ea typeface="Cambria Math" charset="0"/>
                            <a:cs typeface="Cambria Math" charset="0"/>
                          </a:rPr>
                          <m:t>𝛿</m:t>
                        </m:r>
                      </m:e>
                      <m:sub>
                        <m:r>
                          <a:rPr lang="en-US" altLang="zh-CN" b="0" i="1" smtClean="0">
                            <a:latin typeface="Cambria Math" charset="0"/>
                            <a:ea typeface="Cambria Math" charset="0"/>
                            <a:cs typeface="Cambria Math" charset="0"/>
                          </a:rPr>
                          <m:t>𝑏</m:t>
                        </m:r>
                      </m:sub>
                      <m:sup>
                        <m:r>
                          <a:rPr lang="en-US" altLang="zh-CN" b="0" i="1" smtClean="0">
                            <a:latin typeface="Cambria Math" charset="0"/>
                            <a:ea typeface="Cambria Math" charset="0"/>
                            <a:cs typeface="Cambria Math" charset="0"/>
                          </a:rPr>
                          <m:t>0</m:t>
                        </m:r>
                      </m:sup>
                    </m:sSubSup>
                    <m:r>
                      <a:rPr lang="en-US" altLang="zh-CN" b="0" i="1" smtClean="0">
                        <a:latin typeface="Cambria Math" charset="0"/>
                        <a:ea typeface="Cambria Math" charset="0"/>
                        <a:cs typeface="Cambria Math" charset="0"/>
                      </a:rPr>
                      <m:t>=0.076</m:t>
                    </m:r>
                  </m:oMath>
                </a14:m>
                <a:endParaRPr lang="en-US" dirty="0"/>
              </a:p>
            </p:txBody>
          </p:sp>
        </mc:Choice>
        <mc:Fallback>
          <p:sp>
            <p:nvSpPr>
              <p:cNvPr id="7" name="Content Placeholder 6"/>
              <p:cNvSpPr>
                <a:spLocks noGrp="1" noRot="1" noChangeAspect="1" noMove="1" noResize="1" noEditPoints="1" noAdjustHandles="1" noChangeArrowheads="1" noChangeShapeType="1" noTextEdit="1"/>
              </p:cNvSpPr>
              <p:nvPr>
                <p:ph idx="1"/>
              </p:nvPr>
            </p:nvSpPr>
            <p:spPr>
              <a:blipFill rotWithShape="0">
                <a:blip r:embed="rId3"/>
                <a:stretch>
                  <a:fillRect l="-953" t="-4037"/>
                </a:stretch>
              </a:blipFill>
            </p:spPr>
            <p:txBody>
              <a:bodyPr/>
              <a:lstStyle/>
              <a:p>
                <a:r>
                  <a:rPr lang="en-US">
                    <a:noFill/>
                  </a:rPr>
                  <a:t> </a:t>
                </a:r>
              </a:p>
            </p:txBody>
          </p:sp>
        </mc:Fallback>
      </mc:AlternateContent>
    </p:spTree>
    <p:extLst>
      <p:ext uri="{BB962C8B-B14F-4D97-AF65-F5344CB8AC3E}">
        <p14:creationId xmlns:p14="http://schemas.microsoft.com/office/powerpoint/2010/main" val="68056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a:t>
            </a:r>
          </a:p>
          <a:p>
            <a:r>
              <a:rPr lang="en-US" dirty="0" smtClean="0"/>
              <a:t>The Model</a:t>
            </a:r>
          </a:p>
          <a:p>
            <a:r>
              <a:rPr lang="en-US" dirty="0" smtClean="0"/>
              <a:t>Prior and Posterior Beliefs</a:t>
            </a:r>
          </a:p>
          <a:p>
            <a:r>
              <a:rPr lang="en-US" dirty="0" smtClean="0"/>
              <a:t>Is the Industry’s Size Puzzling Given its Track Record?</a:t>
            </a:r>
          </a:p>
          <a:p>
            <a:r>
              <a:rPr lang="en-US" dirty="0" smtClean="0"/>
              <a:t>Future Size of the Active Management Industry</a:t>
            </a:r>
          </a:p>
          <a:p>
            <a:r>
              <a:rPr lang="en-US" dirty="0" smtClean="0"/>
              <a:t>Relation to </a:t>
            </a:r>
            <a:r>
              <a:rPr lang="en-US" dirty="0" err="1" smtClean="0"/>
              <a:t>Berk</a:t>
            </a:r>
            <a:r>
              <a:rPr lang="en-US" dirty="0" smtClean="0"/>
              <a:t> and Green(2004)</a:t>
            </a:r>
            <a:endParaRPr lang="en-US" dirty="0"/>
          </a:p>
          <a:p>
            <a:r>
              <a:rPr lang="en-US" dirty="0" smtClean="0"/>
              <a:t>Conclusion</a:t>
            </a:r>
          </a:p>
        </p:txBody>
      </p:sp>
    </p:spTree>
    <p:extLst>
      <p:ext uri="{BB962C8B-B14F-4D97-AF65-F5344CB8AC3E}">
        <p14:creationId xmlns:p14="http://schemas.microsoft.com/office/powerpoint/2010/main" val="13131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00FDFF"/>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00FDFF"/>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00FDFF"/>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00FDFF"/>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00FDFF"/>
                                      </p:to>
                                    </p:animClr>
                                  </p:sub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00FDFF"/>
                                      </p:to>
                                    </p:animClr>
                                  </p:sub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00FD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684291"/>
            <a:ext cx="6834414" cy="5553224"/>
          </a:xfrm>
          <a:prstGeom prst="rect">
            <a:avLst/>
          </a:prstGeom>
        </p:spPr>
      </p:pic>
      <p:sp>
        <p:nvSpPr>
          <p:cNvPr id="3" name="TextBox 2"/>
          <p:cNvSpPr txBox="1"/>
          <p:nvPr/>
        </p:nvSpPr>
        <p:spPr>
          <a:xfrm>
            <a:off x="963385" y="3276237"/>
            <a:ext cx="1208985"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One</a:t>
            </a:r>
            <a:endParaRPr lang="en-US" dirty="0"/>
          </a:p>
        </p:txBody>
      </p:sp>
    </p:spTree>
    <p:extLst>
      <p:ext uri="{BB962C8B-B14F-4D97-AF65-F5344CB8AC3E}">
        <p14:creationId xmlns:p14="http://schemas.microsoft.com/office/powerpoint/2010/main" val="64348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999" y="604156"/>
            <a:ext cx="7384143" cy="5666015"/>
          </a:xfrm>
          <a:prstGeom prst="rect">
            <a:avLst/>
          </a:prstGeom>
        </p:spPr>
      </p:pic>
      <p:sp>
        <p:nvSpPr>
          <p:cNvPr id="3" name="TextBox 2"/>
          <p:cNvSpPr txBox="1"/>
          <p:nvPr/>
        </p:nvSpPr>
        <p:spPr>
          <a:xfrm>
            <a:off x="963385" y="3276237"/>
            <a:ext cx="1208408"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Two</a:t>
            </a:r>
            <a:endParaRPr lang="en-US" dirty="0"/>
          </a:p>
        </p:txBody>
      </p:sp>
    </p:spTree>
    <p:extLst>
      <p:ext uri="{BB962C8B-B14F-4D97-AF65-F5344CB8AC3E}">
        <p14:creationId xmlns:p14="http://schemas.microsoft.com/office/powerpoint/2010/main" val="937034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400" y="620486"/>
            <a:ext cx="7556500" cy="5649685"/>
          </a:xfrm>
          <a:prstGeom prst="rect">
            <a:avLst/>
          </a:prstGeom>
        </p:spPr>
      </p:pic>
      <p:sp>
        <p:nvSpPr>
          <p:cNvPr id="3" name="TextBox 2"/>
          <p:cNvSpPr txBox="1"/>
          <p:nvPr/>
        </p:nvSpPr>
        <p:spPr>
          <a:xfrm>
            <a:off x="963385" y="3276237"/>
            <a:ext cx="1347100"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Three</a:t>
            </a:r>
            <a:endParaRPr lang="en-US" dirty="0"/>
          </a:p>
        </p:txBody>
      </p:sp>
    </p:spTree>
    <p:extLst>
      <p:ext uri="{BB962C8B-B14F-4D97-AF65-F5344CB8AC3E}">
        <p14:creationId xmlns:p14="http://schemas.microsoft.com/office/powerpoint/2010/main" val="755087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71500"/>
            <a:ext cx="6845323" cy="5747657"/>
          </a:xfrm>
          <a:prstGeom prst="rect">
            <a:avLst/>
          </a:prstGeom>
        </p:spPr>
      </p:pic>
      <p:sp>
        <p:nvSpPr>
          <p:cNvPr id="3" name="TextBox 2"/>
          <p:cNvSpPr txBox="1"/>
          <p:nvPr/>
        </p:nvSpPr>
        <p:spPr>
          <a:xfrm>
            <a:off x="963385" y="3276237"/>
            <a:ext cx="1243482"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Four</a:t>
            </a:r>
            <a:endParaRPr lang="en-US" dirty="0"/>
          </a:p>
        </p:txBody>
      </p:sp>
    </p:spTree>
    <p:extLst>
      <p:ext uri="{BB962C8B-B14F-4D97-AF65-F5344CB8AC3E}">
        <p14:creationId xmlns:p14="http://schemas.microsoft.com/office/powerpoint/2010/main" val="908340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Is the Industry’s Size Puzzling Given Its Track Record?</a:t>
            </a:r>
          </a:p>
        </p:txBody>
      </p:sp>
      <p:sp>
        <p:nvSpPr>
          <p:cNvPr id="3" name="Text Placeholder 2"/>
          <p:cNvSpPr>
            <a:spLocks noGrp="1"/>
          </p:cNvSpPr>
          <p:nvPr>
            <p:ph type="subTitle" idx="1"/>
          </p:nvPr>
        </p:nvSpPr>
        <p:spPr/>
        <p:txBody>
          <a:bodyPr/>
          <a:lstStyle/>
          <a:p>
            <a:r>
              <a:rPr lang="en-US" altLang="zh-CN" dirty="0" smtClean="0"/>
              <a:t>Part</a:t>
            </a:r>
            <a:r>
              <a:rPr lang="zh-CN" altLang="en-US" dirty="0" smtClean="0"/>
              <a:t> </a:t>
            </a:r>
            <a:r>
              <a:rPr lang="en-US" altLang="zh-CN" dirty="0" smtClean="0"/>
              <a:t>IV</a:t>
            </a:r>
            <a:endParaRPr lang="en-US" dirty="0"/>
          </a:p>
        </p:txBody>
      </p:sp>
    </p:spTree>
    <p:extLst>
      <p:ext uri="{BB962C8B-B14F-4D97-AF65-F5344CB8AC3E}">
        <p14:creationId xmlns:p14="http://schemas.microsoft.com/office/powerpoint/2010/main" val="1923325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Decreasing Returns to Scale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7973" y="2492149"/>
            <a:ext cx="3529373" cy="3317875"/>
          </a:xfrm>
        </p:spPr>
      </p:pic>
      <p:sp>
        <p:nvSpPr>
          <p:cNvPr id="5" name="TextBox 4"/>
          <p:cNvSpPr txBox="1"/>
          <p:nvPr/>
        </p:nvSpPr>
        <p:spPr>
          <a:xfrm>
            <a:off x="1485899" y="3781754"/>
            <a:ext cx="1195199"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Five</a:t>
            </a:r>
            <a:endParaRPr lang="en-US" dirty="0"/>
          </a:p>
        </p:txBody>
      </p:sp>
    </p:spTree>
    <p:extLst>
      <p:ext uri="{BB962C8B-B14F-4D97-AF65-F5344CB8AC3E}">
        <p14:creationId xmlns:p14="http://schemas.microsoft.com/office/powerpoint/2010/main" val="1292775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14" y="2556932"/>
            <a:ext cx="7935686" cy="3566282"/>
          </a:xfrm>
          <a:prstGeom prst="rect">
            <a:avLst/>
          </a:prstGeom>
        </p:spPr>
      </p:pic>
      <p:sp>
        <p:nvSpPr>
          <p:cNvPr id="5" name="TextBox 4"/>
          <p:cNvSpPr txBox="1"/>
          <p:nvPr/>
        </p:nvSpPr>
        <p:spPr>
          <a:xfrm>
            <a:off x="1045027" y="3021783"/>
            <a:ext cx="1083951"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Six</a:t>
            </a:r>
            <a:endParaRPr lang="en-US" dirty="0"/>
          </a:p>
        </p:txBody>
      </p:sp>
      <p:sp>
        <p:nvSpPr>
          <p:cNvPr id="6" name="Title 5"/>
          <p:cNvSpPr>
            <a:spLocks noGrp="1"/>
          </p:cNvSpPr>
          <p:nvPr>
            <p:ph type="title"/>
          </p:nvPr>
        </p:nvSpPr>
        <p:spPr/>
        <p:txBody>
          <a:bodyPr/>
          <a:lstStyle/>
          <a:p>
            <a:r>
              <a:rPr lang="en-US" dirty="0"/>
              <a:t>Decreasing Returns versus Optimism</a:t>
            </a:r>
          </a:p>
        </p:txBody>
      </p:sp>
    </p:spTree>
    <p:extLst>
      <p:ext uri="{BB962C8B-B14F-4D97-AF65-F5344CB8AC3E}">
        <p14:creationId xmlns:p14="http://schemas.microsoft.com/office/powerpoint/2010/main" val="385232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Robustness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0496" y="2432957"/>
            <a:ext cx="5093747" cy="3804557"/>
          </a:xfrm>
        </p:spPr>
      </p:pic>
      <p:sp>
        <p:nvSpPr>
          <p:cNvPr id="5" name="TextBox 4"/>
          <p:cNvSpPr txBox="1"/>
          <p:nvPr/>
        </p:nvSpPr>
        <p:spPr>
          <a:xfrm>
            <a:off x="1045027" y="3021783"/>
            <a:ext cx="1339277"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Seven</a:t>
            </a:r>
            <a:endParaRPr lang="en-US" dirty="0"/>
          </a:p>
        </p:txBody>
      </p:sp>
    </p:spTree>
    <p:extLst>
      <p:ext uri="{BB962C8B-B14F-4D97-AF65-F5344CB8AC3E}">
        <p14:creationId xmlns:p14="http://schemas.microsoft.com/office/powerpoint/2010/main" val="1542663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Future Size of the Active Management Industry</a:t>
            </a:r>
          </a:p>
        </p:txBody>
      </p:sp>
      <p:sp>
        <p:nvSpPr>
          <p:cNvPr id="3" name="Text Placeholder 2"/>
          <p:cNvSpPr>
            <a:spLocks noGrp="1"/>
          </p:cNvSpPr>
          <p:nvPr>
            <p:ph type="subTitle" idx="1"/>
          </p:nvPr>
        </p:nvSpPr>
        <p:spPr/>
        <p:txBody>
          <a:bodyPr/>
          <a:lstStyle/>
          <a:p>
            <a:r>
              <a:rPr lang="en-US" altLang="zh-CN" dirty="0" smtClean="0"/>
              <a:t>Part</a:t>
            </a:r>
            <a:r>
              <a:rPr lang="zh-CN" altLang="en-US" dirty="0" smtClean="0"/>
              <a:t> </a:t>
            </a:r>
            <a:r>
              <a:rPr lang="en-US" altLang="zh-CN" dirty="0" smtClean="0"/>
              <a:t>V</a:t>
            </a:r>
            <a:endParaRPr lang="en-US" dirty="0"/>
          </a:p>
        </p:txBody>
      </p:sp>
    </p:spTree>
    <p:extLst>
      <p:ext uri="{BB962C8B-B14F-4D97-AF65-F5344CB8AC3E}">
        <p14:creationId xmlns:p14="http://schemas.microsoft.com/office/powerpoint/2010/main" val="886161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Future Industry Size</a:t>
            </a:r>
          </a:p>
        </p:txBody>
      </p:sp>
      <p:sp>
        <p:nvSpPr>
          <p:cNvPr id="3" name="Content Placeholder 2"/>
          <p:cNvSpPr>
            <a:spLocks noGrp="1"/>
          </p:cNvSpPr>
          <p:nvPr>
            <p:ph idx="1"/>
          </p:nvPr>
        </p:nvSpPr>
        <p:spPr/>
        <p:txBody>
          <a:bodyPr>
            <a:normAutofit lnSpcReduction="10000"/>
          </a:bodyPr>
          <a:lstStyle/>
          <a:p>
            <a:r>
              <a:rPr lang="en-US" altLang="zh-CN" dirty="0" smtClean="0"/>
              <a:t>They</a:t>
            </a:r>
            <a:r>
              <a:rPr lang="en-US" dirty="0" smtClean="0"/>
              <a:t> </a:t>
            </a:r>
            <a:r>
              <a:rPr lang="en-US" dirty="0"/>
              <a:t>assess the expected future size of the active management industry conditional on a summary measure of the industry’s future track </a:t>
            </a:r>
            <a:r>
              <a:rPr lang="en-US" dirty="0" smtClean="0"/>
              <a:t>record</a:t>
            </a:r>
            <a:r>
              <a:rPr lang="en-US" altLang="zh-CN" dirty="0" smtClean="0"/>
              <a:t>,</a:t>
            </a:r>
            <a:r>
              <a:rPr lang="zh-CN" altLang="en-US" dirty="0" smtClean="0"/>
              <a:t> </a:t>
            </a:r>
            <a:r>
              <a:rPr lang="en-US" altLang="zh-CN" dirty="0" smtClean="0"/>
              <a:t>and</a:t>
            </a:r>
            <a:r>
              <a:rPr lang="zh-CN" altLang="en-US" dirty="0" smtClean="0"/>
              <a:t> </a:t>
            </a:r>
            <a:r>
              <a:rPr lang="en-US" dirty="0" smtClean="0"/>
              <a:t>assume </a:t>
            </a:r>
            <a:r>
              <a:rPr lang="en-US" dirty="0"/>
              <a:t>that investors enter the future with beliefs about a and b consistent with the industry’s current size. </a:t>
            </a:r>
            <a:r>
              <a:rPr lang="en-US" altLang="zh-CN" dirty="0" smtClean="0"/>
              <a:t>They</a:t>
            </a:r>
            <a:r>
              <a:rPr lang="zh-CN" altLang="en-US" dirty="0" smtClean="0"/>
              <a:t> </a:t>
            </a:r>
            <a:r>
              <a:rPr lang="en-US" dirty="0" smtClean="0"/>
              <a:t>then </a:t>
            </a:r>
            <a:r>
              <a:rPr lang="en-US" dirty="0"/>
              <a:t>compute the expected future values of the equilibrium </a:t>
            </a:r>
            <a:r>
              <a:rPr lang="en-US" dirty="0" smtClean="0"/>
              <a:t>S</a:t>
            </a:r>
            <a:r>
              <a:rPr lang="en-US" altLang="zh-CN" dirty="0" smtClean="0"/>
              <a:t>/</a:t>
            </a:r>
            <a:r>
              <a:rPr lang="en-US" dirty="0" smtClean="0"/>
              <a:t>W </a:t>
            </a:r>
            <a:r>
              <a:rPr lang="en-US" dirty="0"/>
              <a:t>for different values of the t-statistic of the industry’s future estimated </a:t>
            </a:r>
            <a:r>
              <a:rPr lang="en-US" dirty="0" smtClean="0"/>
              <a:t>alpha.</a:t>
            </a:r>
          </a:p>
          <a:p>
            <a:r>
              <a:rPr lang="en-US" altLang="zh-CN" dirty="0" smtClean="0"/>
              <a:t>They</a:t>
            </a:r>
            <a:r>
              <a:rPr lang="zh-CN" altLang="en-US" dirty="0" smtClean="0"/>
              <a:t> </a:t>
            </a:r>
            <a:r>
              <a:rPr lang="en-US" dirty="0" smtClean="0"/>
              <a:t>find </a:t>
            </a:r>
            <a:r>
              <a:rPr lang="en-US" dirty="0"/>
              <a:t>that </a:t>
            </a:r>
            <a:r>
              <a:rPr lang="en-US" dirty="0" smtClean="0"/>
              <a:t>S</a:t>
            </a:r>
            <a:r>
              <a:rPr lang="en-US" altLang="zh-CN" dirty="0" smtClean="0"/>
              <a:t>/</a:t>
            </a:r>
            <a:r>
              <a:rPr lang="en-US" dirty="0" smtClean="0"/>
              <a:t>W </a:t>
            </a:r>
            <a:r>
              <a:rPr lang="en-US" dirty="0"/>
              <a:t>is likely to remain large for a long period of time, even if the industry’s future alpha turns out to be significantly negative as measured by the t-statistic.</a:t>
            </a:r>
          </a:p>
        </p:txBody>
      </p:sp>
    </p:spTree>
    <p:extLst>
      <p:ext uri="{BB962C8B-B14F-4D97-AF65-F5344CB8AC3E}">
        <p14:creationId xmlns:p14="http://schemas.microsoft.com/office/powerpoint/2010/main" val="108413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Modeling </a:t>
            </a:r>
            <a:r>
              <a:rPr lang="en-US" dirty="0"/>
              <a:t>returns to </a:t>
            </a:r>
            <a:r>
              <a:rPr lang="en-US" dirty="0" smtClean="0"/>
              <a:t>scale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smtClean="0"/>
                  <a:t>Th</a:t>
                </a:r>
                <a:r>
                  <a:rPr lang="en-US" dirty="0" smtClean="0"/>
                  <a:t>e </a:t>
                </a:r>
                <a:r>
                  <a:rPr lang="en-US" dirty="0"/>
                  <a:t>active management industry faces decreasing returns to </a:t>
                </a:r>
                <a:r>
                  <a:rPr lang="en-US" dirty="0" smtClean="0"/>
                  <a:t>scale</a:t>
                </a:r>
              </a:p>
              <a:p>
                <a:pPr lvl="1"/>
                <a:r>
                  <a:rPr lang="en-US" altLang="zh-CN" dirty="0" smtClean="0"/>
                  <a:t>A</a:t>
                </a:r>
                <a:r>
                  <a:rPr lang="en-US" dirty="0" smtClean="0"/>
                  <a:t>ny </a:t>
                </a:r>
                <a:r>
                  <a:rPr lang="en-US" dirty="0"/>
                  <a:t>fund manager’s ability to outperform a passive benchmark declines as the industry’s size </a:t>
                </a:r>
                <a:r>
                  <a:rPr lang="en-US" dirty="0" smtClean="0"/>
                  <a:t>increases</a:t>
                </a:r>
              </a:p>
              <a:p>
                <a:r>
                  <a:rPr lang="en-US" dirty="0"/>
                  <a:t>A simple way of modeling returns to scale</a:t>
                </a:r>
              </a:p>
              <a:p>
                <a:pPr lvl="1"/>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𝛼</m:t>
                        </m:r>
                      </m:e>
                      <m:sub>
                        <m:r>
                          <a:rPr lang="en-US" altLang="zh-CN" b="0" i="1" smtClean="0">
                            <a:latin typeface="Cambria Math" charset="0"/>
                          </a:rPr>
                          <m:t>𝑡</m:t>
                        </m:r>
                      </m:sub>
                    </m:sSub>
                    <m:r>
                      <a:rPr lang="en-US" altLang="zh-CN" b="0" i="1" smtClean="0">
                        <a:latin typeface="Cambria Math" charset="0"/>
                      </a:rPr>
                      <m:t>=</m:t>
                    </m:r>
                    <m:r>
                      <a:rPr lang="en-US" altLang="zh-CN" b="0" i="1" smtClean="0">
                        <a:latin typeface="Cambria Math" charset="0"/>
                      </a:rPr>
                      <m:t>𝑎</m:t>
                    </m:r>
                    <m:r>
                      <a:rPr lang="en-US" altLang="zh-CN" b="0" i="1" smtClean="0">
                        <a:latin typeface="Cambria Math" charset="0"/>
                      </a:rPr>
                      <m:t>−</m:t>
                    </m:r>
                    <m:r>
                      <a:rPr lang="en-US" altLang="zh-CN" b="0" i="1" smtClean="0">
                        <a:latin typeface="Cambria Math" charset="0"/>
                      </a:rPr>
                      <m:t>𝑏</m:t>
                    </m:r>
                    <m:sSub>
                      <m:sSubPr>
                        <m:ctrlPr>
                          <a:rPr lang="en-US" altLang="zh-CN" b="0" i="1" smtClean="0">
                            <a:latin typeface="Cambria Math" charset="0"/>
                          </a:rPr>
                        </m:ctrlPr>
                      </m:sSubPr>
                      <m:e>
                        <m:d>
                          <m:dPr>
                            <m:ctrlPr>
                              <a:rPr lang="en-US" altLang="zh-CN" b="0" i="1" smtClean="0">
                                <a:latin typeface="Cambria Math" charset="0"/>
                              </a:rPr>
                            </m:ctrlPr>
                          </m:dPr>
                          <m:e>
                            <m:f>
                              <m:fPr>
                                <m:ctrlPr>
                                  <a:rPr lang="bg-BG" altLang="zh-CN" b="0" i="1" smtClean="0">
                                    <a:latin typeface="Cambria Math" charset="0"/>
                                  </a:rPr>
                                </m:ctrlPr>
                              </m:fPr>
                              <m:num>
                                <m:r>
                                  <a:rPr lang="en-US" altLang="zh-CN" b="0" i="1" smtClean="0">
                                    <a:latin typeface="Cambria Math" charset="0"/>
                                  </a:rPr>
                                  <m:t>𝑆</m:t>
                                </m:r>
                              </m:num>
                              <m:den>
                                <m:r>
                                  <a:rPr lang="en-US" altLang="zh-CN" b="0" i="1" smtClean="0">
                                    <a:latin typeface="Cambria Math" charset="0"/>
                                  </a:rPr>
                                  <m:t>𝑊</m:t>
                                </m:r>
                              </m:den>
                            </m:f>
                          </m:e>
                        </m:d>
                      </m:e>
                      <m:sub>
                        <m:r>
                          <a:rPr lang="en-US" altLang="zh-CN" b="0" i="1" smtClean="0">
                            <a:latin typeface="Cambria Math" charset="0"/>
                          </a:rPr>
                          <m:t>𝑡</m:t>
                        </m:r>
                      </m:sub>
                    </m:sSub>
                  </m:oMath>
                </a14:m>
                <a:endParaRPr lang="en-US" altLang="zh-CN" b="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44" t="-2936" r="-1334"/>
                </a:stretch>
              </a:blipFill>
            </p:spPr>
            <p:txBody>
              <a:bodyPr/>
              <a:lstStyle/>
              <a:p>
                <a:r>
                  <a:rPr lang="en-US">
                    <a:noFill/>
                  </a:rPr>
                  <a:t> </a:t>
                </a:r>
              </a:p>
            </p:txBody>
          </p:sp>
        </mc:Fallback>
      </mc:AlternateContent>
    </p:spTree>
    <p:extLst>
      <p:ext uri="{BB962C8B-B14F-4D97-AF65-F5344CB8AC3E}">
        <p14:creationId xmlns:p14="http://schemas.microsoft.com/office/powerpoint/2010/main" val="1539736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443" y="337457"/>
            <a:ext cx="6819900" cy="304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443" y="3385457"/>
            <a:ext cx="6883400" cy="3149600"/>
          </a:xfrm>
          <a:prstGeom prst="rect">
            <a:avLst/>
          </a:prstGeom>
        </p:spPr>
      </p:pic>
      <p:sp>
        <p:nvSpPr>
          <p:cNvPr id="4" name="TextBox 3"/>
          <p:cNvSpPr txBox="1"/>
          <p:nvPr/>
        </p:nvSpPr>
        <p:spPr>
          <a:xfrm>
            <a:off x="1045027" y="3021783"/>
            <a:ext cx="1306768" cy="369332"/>
          </a:xfrm>
          <a:prstGeom prst="rect">
            <a:avLst/>
          </a:prstGeom>
          <a:noFill/>
        </p:spPr>
        <p:txBody>
          <a:bodyPr wrap="none" rtlCol="0">
            <a:spAutoFit/>
          </a:bodyPr>
          <a:lstStyle/>
          <a:p>
            <a:r>
              <a:rPr lang="en-US" altLang="zh-CN" dirty="0" smtClean="0"/>
              <a:t>Figure</a:t>
            </a:r>
            <a:r>
              <a:rPr lang="zh-CN" altLang="en-US" dirty="0" smtClean="0"/>
              <a:t> </a:t>
            </a:r>
            <a:r>
              <a:rPr lang="en-US" altLang="zh-CN" dirty="0" smtClean="0"/>
              <a:t>Eight</a:t>
            </a:r>
            <a:endParaRPr lang="en-US" dirty="0"/>
          </a:p>
        </p:txBody>
      </p:sp>
    </p:spTree>
    <p:extLst>
      <p:ext uri="{BB962C8B-B14F-4D97-AF65-F5344CB8AC3E}">
        <p14:creationId xmlns:p14="http://schemas.microsoft.com/office/powerpoint/2010/main" val="793763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Conclusion</a:t>
            </a:r>
            <a:endParaRPr lang="en-US" dirty="0"/>
          </a:p>
        </p:txBody>
      </p:sp>
      <p:sp>
        <p:nvSpPr>
          <p:cNvPr id="3" name="Text Placeholder 2"/>
          <p:cNvSpPr>
            <a:spLocks noGrp="1"/>
          </p:cNvSpPr>
          <p:nvPr>
            <p:ph type="subTitle" idx="1"/>
          </p:nvPr>
        </p:nvSpPr>
        <p:spPr/>
        <p:txBody>
          <a:bodyPr/>
          <a:lstStyle/>
          <a:p>
            <a:r>
              <a:rPr lang="en-US" altLang="zh-CN" dirty="0" smtClean="0"/>
              <a:t>Part</a:t>
            </a:r>
            <a:r>
              <a:rPr lang="zh-CN" altLang="en-US" dirty="0" smtClean="0"/>
              <a:t> </a:t>
            </a:r>
            <a:r>
              <a:rPr lang="en-US" altLang="zh-CN" dirty="0" smtClean="0"/>
              <a:t>VII</a:t>
            </a:r>
            <a:endParaRPr lang="en-US" dirty="0"/>
          </a:p>
        </p:txBody>
      </p:sp>
    </p:spTree>
    <p:extLst>
      <p:ext uri="{BB962C8B-B14F-4D97-AF65-F5344CB8AC3E}">
        <p14:creationId xmlns:p14="http://schemas.microsoft.com/office/powerpoint/2010/main" val="1854639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r>
              <a:rPr lang="zh-CN" altLang="en-US" dirty="0" smtClean="0"/>
              <a:t> </a:t>
            </a:r>
            <a:r>
              <a:rPr lang="en-US" altLang="zh-CN" dirty="0" smtClean="0"/>
              <a:t>I</a:t>
            </a:r>
            <a:endParaRPr lang="en-US" dirty="0"/>
          </a:p>
        </p:txBody>
      </p:sp>
      <p:sp>
        <p:nvSpPr>
          <p:cNvPr id="3" name="Content Placeholder 2"/>
          <p:cNvSpPr>
            <a:spLocks noGrp="1"/>
          </p:cNvSpPr>
          <p:nvPr>
            <p:ph idx="1"/>
          </p:nvPr>
        </p:nvSpPr>
        <p:spPr/>
        <p:txBody>
          <a:bodyPr>
            <a:normAutofit fontScale="92500"/>
          </a:bodyPr>
          <a:lstStyle/>
          <a:p>
            <a:r>
              <a:rPr lang="en-US" altLang="zh-CN" dirty="0" smtClean="0"/>
              <a:t>Authors</a:t>
            </a:r>
            <a:r>
              <a:rPr lang="zh-CN" altLang="en-US" dirty="0" smtClean="0"/>
              <a:t> </a:t>
            </a:r>
            <a:r>
              <a:rPr lang="en-US" dirty="0" smtClean="0"/>
              <a:t>propose </a:t>
            </a:r>
            <a:r>
              <a:rPr lang="en-US" dirty="0"/>
              <a:t>a potential resolution to </a:t>
            </a:r>
            <a:r>
              <a:rPr lang="en-US" altLang="zh-CN" dirty="0" smtClean="0"/>
              <a:t>the</a:t>
            </a:r>
            <a:r>
              <a:rPr lang="zh-CN" altLang="en-US" dirty="0" smtClean="0"/>
              <a:t> </a:t>
            </a:r>
            <a:r>
              <a:rPr lang="en-US" dirty="0" smtClean="0"/>
              <a:t>puzzle</a:t>
            </a:r>
            <a:r>
              <a:rPr lang="zh-CN" altLang="en-US" dirty="0" smtClean="0"/>
              <a:t> </a:t>
            </a:r>
            <a:r>
              <a:rPr lang="en-US" altLang="zh-CN" dirty="0" smtClean="0"/>
              <a:t>of</a:t>
            </a:r>
            <a:r>
              <a:rPr lang="zh-CN" altLang="en-US" dirty="0"/>
              <a:t> </a:t>
            </a:r>
            <a:r>
              <a:rPr lang="en-US" dirty="0" smtClean="0"/>
              <a:t>active </a:t>
            </a:r>
            <a:r>
              <a:rPr lang="en-US" dirty="0"/>
              <a:t>management remains popular despite its poor track record. </a:t>
            </a:r>
            <a:endParaRPr lang="en-US" dirty="0" smtClean="0"/>
          </a:p>
          <a:p>
            <a:r>
              <a:rPr lang="en-US" altLang="zh-CN" dirty="0" smtClean="0"/>
              <a:t>They</a:t>
            </a:r>
            <a:r>
              <a:rPr lang="zh-CN" altLang="en-US" dirty="0" smtClean="0"/>
              <a:t> </a:t>
            </a:r>
            <a:r>
              <a:rPr lang="en-US" altLang="zh-CN" dirty="0" smtClean="0"/>
              <a:t>use</a:t>
            </a:r>
            <a:r>
              <a:rPr lang="en-US" dirty="0" smtClean="0"/>
              <a:t> </a:t>
            </a:r>
            <a:r>
              <a:rPr lang="en-US" dirty="0"/>
              <a:t>a model with competing investors and fund managers, </a:t>
            </a:r>
            <a:r>
              <a:rPr lang="en-US" altLang="zh-CN" dirty="0" smtClean="0"/>
              <a:t>and</a:t>
            </a:r>
            <a:r>
              <a:rPr lang="zh-CN" altLang="en-US" dirty="0" smtClean="0"/>
              <a:t> </a:t>
            </a:r>
            <a:r>
              <a:rPr lang="en-US" dirty="0" smtClean="0"/>
              <a:t>find </a:t>
            </a:r>
            <a:r>
              <a:rPr lang="en-US" dirty="0"/>
              <a:t>that the large observed size of the active management industry can </a:t>
            </a:r>
            <a:r>
              <a:rPr lang="en-US" dirty="0" smtClean="0"/>
              <a:t>be</a:t>
            </a:r>
            <a:r>
              <a:rPr lang="zh-CN" altLang="en-US" dirty="0" smtClean="0"/>
              <a:t> </a:t>
            </a:r>
            <a:r>
              <a:rPr lang="en-US" dirty="0" smtClean="0"/>
              <a:t>rationalized </a:t>
            </a:r>
            <a:r>
              <a:rPr lang="en-US" dirty="0"/>
              <a:t>if investors believe that active managers face decreasing returns to </a:t>
            </a:r>
            <a:r>
              <a:rPr lang="en-US" dirty="0" smtClean="0"/>
              <a:t>scale</a:t>
            </a:r>
          </a:p>
          <a:p>
            <a:r>
              <a:rPr lang="en-US" dirty="0" smtClean="0"/>
              <a:t>If </a:t>
            </a:r>
            <a:r>
              <a:rPr lang="en-US" dirty="0"/>
              <a:t>investors instead believed that returns to scale were constant, they </a:t>
            </a:r>
            <a:r>
              <a:rPr lang="en-US" dirty="0" smtClean="0"/>
              <a:t>would</a:t>
            </a:r>
            <a:r>
              <a:rPr lang="zh-CN" altLang="en-US" dirty="0" smtClean="0"/>
              <a:t> </a:t>
            </a:r>
            <a:r>
              <a:rPr lang="en-US" dirty="0" smtClean="0"/>
              <a:t>allocate </a:t>
            </a:r>
            <a:r>
              <a:rPr lang="en-US" dirty="0"/>
              <a:t>nothing to active management today, even if they were initially more optimistic about active managers’ abilities.</a:t>
            </a:r>
            <a:endParaRPr lang="en-US" dirty="0" smtClean="0"/>
          </a:p>
        </p:txBody>
      </p:sp>
    </p:spTree>
    <p:extLst>
      <p:ext uri="{BB962C8B-B14F-4D97-AF65-F5344CB8AC3E}">
        <p14:creationId xmlns:p14="http://schemas.microsoft.com/office/powerpoint/2010/main" val="2131298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r>
              <a:rPr lang="zh-CN" altLang="en-US" dirty="0" smtClean="0"/>
              <a:t> </a:t>
            </a:r>
            <a:r>
              <a:rPr lang="en-US" altLang="zh-CN" dirty="0" smtClean="0"/>
              <a:t>II</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Under decreasing returns to scale, investors adjust their allocation in response to performance to achieve the desired expected return going forward. After a period of underperformance, the proportional allocation to active management should be smaller than it was at the beginning of the period, but it should also remain substantial. Both predictions are consistent with the empirical evidence for active mutual funds, which have underperformed passive benchmarks over the past four </a:t>
            </a:r>
            <a:r>
              <a:rPr lang="en-US" dirty="0" smtClean="0"/>
              <a:t>decades</a:t>
            </a:r>
          </a:p>
          <a:p>
            <a:pPr algn="just"/>
            <a:r>
              <a:rPr lang="en-US" altLang="zh-CN" dirty="0" smtClean="0"/>
              <a:t>They</a:t>
            </a:r>
            <a:r>
              <a:rPr lang="zh-CN" altLang="en-US" dirty="0" smtClean="0"/>
              <a:t> </a:t>
            </a:r>
            <a:r>
              <a:rPr lang="en-US" dirty="0" smtClean="0"/>
              <a:t>also </a:t>
            </a:r>
            <a:r>
              <a:rPr lang="en-US" dirty="0"/>
              <a:t>show that the active management industry is likely to remain large for many more years, even if it continues to perform </a:t>
            </a:r>
            <a:r>
              <a:rPr lang="en-US" dirty="0" smtClean="0"/>
              <a:t>poorly</a:t>
            </a:r>
          </a:p>
          <a:p>
            <a:pPr algn="just"/>
            <a:r>
              <a:rPr lang="en-US" dirty="0"/>
              <a:t>Investors in </a:t>
            </a:r>
            <a:r>
              <a:rPr lang="en-US" altLang="zh-CN" dirty="0" smtClean="0"/>
              <a:t>their</a:t>
            </a:r>
            <a:r>
              <a:rPr lang="zh-CN" altLang="en-US" dirty="0" smtClean="0"/>
              <a:t> </a:t>
            </a:r>
            <a:r>
              <a:rPr lang="en-US" dirty="0" smtClean="0"/>
              <a:t>model </a:t>
            </a:r>
            <a:r>
              <a:rPr lang="en-US" dirty="0"/>
              <a:t>face endogeneity that limits their </a:t>
            </a:r>
            <a:r>
              <a:rPr lang="en-US" dirty="0" smtClean="0"/>
              <a:t>learning</a:t>
            </a:r>
            <a:r>
              <a:rPr lang="en-US" altLang="zh-CN" dirty="0" smtClean="0"/>
              <a:t>.</a:t>
            </a:r>
            <a:r>
              <a:rPr lang="zh-CN" altLang="en-US" dirty="0"/>
              <a:t> </a:t>
            </a:r>
            <a:r>
              <a:rPr lang="en-US" dirty="0" smtClean="0"/>
              <a:t>Owing </a:t>
            </a:r>
            <a:r>
              <a:rPr lang="en-US" dirty="0"/>
              <a:t>to this endogeneity, the equilibrium allocation tends to vary little over time, resulting in slow learning about the degree of returns to scale in active management. Initial beliefs about returns to scale thus affect the investors’ active allocations for a long time.</a:t>
            </a:r>
          </a:p>
        </p:txBody>
      </p:sp>
    </p:spTree>
    <p:extLst>
      <p:ext uri="{BB962C8B-B14F-4D97-AF65-F5344CB8AC3E}">
        <p14:creationId xmlns:p14="http://schemas.microsoft.com/office/powerpoint/2010/main" val="1029091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Further</a:t>
            </a:r>
            <a:r>
              <a:rPr lang="zh-CN" altLang="en-US" dirty="0" smtClean="0"/>
              <a:t> </a:t>
            </a:r>
            <a:r>
              <a:rPr lang="en-US" altLang="zh-CN" dirty="0" smtClean="0"/>
              <a:t>Research</a:t>
            </a:r>
            <a:r>
              <a:rPr lang="zh-CN" altLang="en-US" dirty="0" smtClean="0"/>
              <a:t> </a:t>
            </a:r>
            <a:r>
              <a:rPr lang="en-US" altLang="zh-CN" dirty="0" smtClean="0"/>
              <a:t>Suggestion</a:t>
            </a:r>
            <a:endParaRPr lang="en-US" dirty="0"/>
          </a:p>
        </p:txBody>
      </p:sp>
      <p:sp>
        <p:nvSpPr>
          <p:cNvPr id="3" name="Content Placeholder 2"/>
          <p:cNvSpPr>
            <a:spLocks noGrp="1"/>
          </p:cNvSpPr>
          <p:nvPr>
            <p:ph idx="1"/>
          </p:nvPr>
        </p:nvSpPr>
        <p:spPr/>
        <p:txBody>
          <a:bodyPr/>
          <a:lstStyle/>
          <a:p>
            <a:pPr algn="just"/>
            <a:r>
              <a:rPr lang="en-US" dirty="0"/>
              <a:t>Besides estimating returns to scale at the aggregate </a:t>
            </a:r>
            <a:r>
              <a:rPr lang="en-US" dirty="0" smtClean="0"/>
              <a:t>level</a:t>
            </a:r>
            <a:r>
              <a:rPr lang="en-US" altLang="zh-CN" dirty="0" smtClean="0"/>
              <a:t>,</a:t>
            </a:r>
            <a:r>
              <a:rPr lang="zh-CN" altLang="en-US" dirty="0" smtClean="0"/>
              <a:t> </a:t>
            </a:r>
            <a:r>
              <a:rPr lang="en-US" altLang="zh-CN" dirty="0"/>
              <a:t>p</a:t>
            </a:r>
            <a:r>
              <a:rPr lang="en-US" altLang="zh-CN" dirty="0" smtClean="0"/>
              <a:t>eople</a:t>
            </a:r>
            <a:r>
              <a:rPr lang="zh-CN" altLang="en-US" dirty="0" smtClean="0"/>
              <a:t> </a:t>
            </a:r>
            <a:r>
              <a:rPr lang="en-US" dirty="0" smtClean="0"/>
              <a:t>could try </a:t>
            </a:r>
            <a:r>
              <a:rPr lang="en-US" dirty="0"/>
              <a:t>to measure them for various segments of the active management </a:t>
            </a:r>
            <a:r>
              <a:rPr lang="en-US" dirty="0" smtClean="0"/>
              <a:t>industry</a:t>
            </a:r>
          </a:p>
          <a:p>
            <a:pPr algn="just"/>
            <a:r>
              <a:rPr lang="en-US" altLang="zh-CN" dirty="0" smtClean="0"/>
              <a:t>People</a:t>
            </a:r>
            <a:r>
              <a:rPr lang="zh-CN" altLang="en-US" dirty="0" smtClean="0"/>
              <a:t> </a:t>
            </a:r>
            <a:r>
              <a:rPr lang="en-US" dirty="0" smtClean="0"/>
              <a:t>can </a:t>
            </a:r>
            <a:r>
              <a:rPr lang="en-US" dirty="0"/>
              <a:t>also explore additional aspects of learning about the parameters governing returns to scale. Those parameters are held constant in </a:t>
            </a:r>
            <a:r>
              <a:rPr lang="en-US" altLang="zh-CN" dirty="0" smtClean="0"/>
              <a:t>their</a:t>
            </a:r>
            <a:r>
              <a:rPr lang="zh-CN" altLang="en-US" dirty="0" smtClean="0"/>
              <a:t> </a:t>
            </a:r>
            <a:r>
              <a:rPr lang="en-US" dirty="0" smtClean="0"/>
              <a:t>model </a:t>
            </a:r>
            <a:r>
              <a:rPr lang="en-US" dirty="0"/>
              <a:t>for simplicity, but they could plausibly vary because of exogenous shocks, such as shocks to market liquidity</a:t>
            </a:r>
          </a:p>
        </p:txBody>
      </p:sp>
    </p:spTree>
    <p:extLst>
      <p:ext uri="{BB962C8B-B14F-4D97-AF65-F5344CB8AC3E}">
        <p14:creationId xmlns:p14="http://schemas.microsoft.com/office/powerpoint/2010/main" val="1204981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My</a:t>
            </a:r>
            <a:r>
              <a:rPr lang="zh-CN" altLang="en-US" dirty="0" smtClean="0"/>
              <a:t> </a:t>
            </a:r>
            <a:r>
              <a:rPr lang="en-US" altLang="zh-CN" dirty="0" smtClean="0"/>
              <a:t>Opinion</a:t>
            </a:r>
            <a:endParaRPr lang="en-US" dirty="0"/>
          </a:p>
        </p:txBody>
      </p:sp>
      <p:sp>
        <p:nvSpPr>
          <p:cNvPr id="3" name="Content Placeholder 2"/>
          <p:cNvSpPr>
            <a:spLocks noGrp="1"/>
          </p:cNvSpPr>
          <p:nvPr>
            <p:ph idx="1"/>
          </p:nvPr>
        </p:nvSpPr>
        <p:spPr/>
        <p:txBody>
          <a:bodyPr/>
          <a:lstStyle/>
          <a:p>
            <a:r>
              <a:rPr lang="en-US" altLang="zh-CN" dirty="0" smtClean="0"/>
              <a:t>They</a:t>
            </a:r>
            <a:r>
              <a:rPr lang="zh-CN" altLang="en-US" dirty="0" smtClean="0"/>
              <a:t> </a:t>
            </a:r>
            <a:r>
              <a:rPr lang="en-US" altLang="zh-CN" dirty="0" smtClean="0"/>
              <a:t>developed</a:t>
            </a:r>
            <a:r>
              <a:rPr lang="zh-CN" altLang="en-US" dirty="0" smtClean="0"/>
              <a:t> </a:t>
            </a:r>
            <a:r>
              <a:rPr lang="en-US" altLang="zh-CN" dirty="0" smtClean="0"/>
              <a:t>their</a:t>
            </a:r>
            <a:r>
              <a:rPr lang="zh-CN" altLang="en-US" dirty="0" smtClean="0"/>
              <a:t> </a:t>
            </a:r>
            <a:r>
              <a:rPr lang="en-US" altLang="zh-CN" dirty="0" smtClean="0"/>
              <a:t>model</a:t>
            </a:r>
            <a:r>
              <a:rPr lang="zh-CN" altLang="en-US" dirty="0" smtClean="0"/>
              <a:t> </a:t>
            </a:r>
            <a:r>
              <a:rPr lang="en-US" altLang="zh-CN" dirty="0" smtClean="0"/>
              <a:t>from</a:t>
            </a:r>
            <a:r>
              <a:rPr lang="zh-CN" altLang="en-US" dirty="0" smtClean="0"/>
              <a:t> </a:t>
            </a:r>
            <a:r>
              <a:rPr lang="en-US" altLang="zh-CN" dirty="0" err="1" smtClean="0"/>
              <a:t>Berk</a:t>
            </a:r>
            <a:r>
              <a:rPr lang="zh-CN" altLang="en-US" dirty="0" smtClean="0"/>
              <a:t> </a:t>
            </a:r>
            <a:r>
              <a:rPr lang="en-US" altLang="zh-CN" dirty="0" smtClean="0"/>
              <a:t>and</a:t>
            </a:r>
            <a:r>
              <a:rPr lang="zh-CN" altLang="en-US" dirty="0" smtClean="0"/>
              <a:t> </a:t>
            </a:r>
            <a:r>
              <a:rPr lang="en-US" altLang="zh-CN" dirty="0" smtClean="0"/>
              <a:t>Green,</a:t>
            </a:r>
            <a:r>
              <a:rPr lang="zh-CN" altLang="en-US" dirty="0" smtClean="0"/>
              <a:t> </a:t>
            </a:r>
            <a:r>
              <a:rPr lang="en-US" altLang="zh-CN" dirty="0" smtClean="0"/>
              <a:t>and</a:t>
            </a:r>
            <a:r>
              <a:rPr lang="zh-CN" altLang="en-US" dirty="0" smtClean="0"/>
              <a:t> </a:t>
            </a:r>
            <a:r>
              <a:rPr lang="en-US" altLang="zh-CN" dirty="0" smtClean="0"/>
              <a:t>through</a:t>
            </a:r>
            <a:r>
              <a:rPr lang="zh-CN" altLang="en-US" dirty="0" smtClean="0"/>
              <a:t> </a:t>
            </a:r>
            <a:r>
              <a:rPr lang="en-US" altLang="zh-CN" dirty="0" smtClean="0"/>
              <a:t>all</a:t>
            </a:r>
            <a:r>
              <a:rPr lang="zh-CN" altLang="en-US" dirty="0" smtClean="0"/>
              <a:t> </a:t>
            </a:r>
            <a:r>
              <a:rPr lang="en-US" altLang="zh-CN" dirty="0" smtClean="0"/>
              <a:t>contents</a:t>
            </a:r>
            <a:r>
              <a:rPr lang="zh-CN" altLang="en-US" dirty="0" smtClean="0"/>
              <a:t> </a:t>
            </a:r>
            <a:r>
              <a:rPr lang="en-US" altLang="zh-CN" dirty="0" smtClean="0"/>
              <a:t>I</a:t>
            </a:r>
            <a:r>
              <a:rPr lang="zh-CN" altLang="en-US" dirty="0" smtClean="0"/>
              <a:t> </a:t>
            </a:r>
            <a:r>
              <a:rPr lang="en-US" altLang="zh-CN" dirty="0" smtClean="0"/>
              <a:t>mentioned</a:t>
            </a:r>
            <a:r>
              <a:rPr lang="zh-CN" altLang="en-US" dirty="0" smtClean="0"/>
              <a:t> </a:t>
            </a:r>
            <a:r>
              <a:rPr lang="en-US" altLang="zh-CN" dirty="0" smtClean="0"/>
              <a:t>above,</a:t>
            </a:r>
            <a:r>
              <a:rPr lang="zh-CN" altLang="en-US" dirty="0" smtClean="0"/>
              <a:t> </a:t>
            </a:r>
            <a:r>
              <a:rPr lang="en-US" altLang="zh-CN" dirty="0" smtClean="0"/>
              <a:t>they</a:t>
            </a:r>
            <a:r>
              <a:rPr lang="zh-CN" altLang="en-US" dirty="0" smtClean="0"/>
              <a:t> </a:t>
            </a:r>
            <a:r>
              <a:rPr lang="en-US" altLang="zh-CN" dirty="0" smtClean="0"/>
              <a:t>provide</a:t>
            </a:r>
            <a:r>
              <a:rPr lang="zh-CN" altLang="en-US" dirty="0" smtClean="0"/>
              <a:t> </a:t>
            </a:r>
            <a:r>
              <a:rPr lang="en-US" altLang="zh-CN" dirty="0" smtClean="0"/>
              <a:t>a</a:t>
            </a:r>
            <a:r>
              <a:rPr lang="zh-CN" altLang="en-US" dirty="0" smtClean="0"/>
              <a:t> </a:t>
            </a:r>
            <a:r>
              <a:rPr lang="en-US" altLang="zh-CN" dirty="0" smtClean="0"/>
              <a:t>potential</a:t>
            </a:r>
            <a:r>
              <a:rPr lang="zh-CN" altLang="en-US" dirty="0" smtClean="0"/>
              <a:t> </a:t>
            </a:r>
            <a:r>
              <a:rPr lang="en-US" altLang="zh-CN" dirty="0" smtClean="0"/>
              <a:t>solution</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puzzle</a:t>
            </a:r>
            <a:r>
              <a:rPr lang="zh-CN" altLang="en-US" dirty="0" smtClean="0"/>
              <a:t> </a:t>
            </a:r>
            <a:r>
              <a:rPr lang="en-US" altLang="zh-CN" dirty="0" smtClean="0"/>
              <a:t>that</a:t>
            </a:r>
            <a:r>
              <a:rPr lang="zh-CN" altLang="en-US" dirty="0" smtClean="0"/>
              <a:t> </a:t>
            </a:r>
            <a:r>
              <a:rPr lang="en-US" altLang="zh-CN" dirty="0" smtClean="0"/>
              <a:t>active</a:t>
            </a:r>
            <a:r>
              <a:rPr lang="zh-CN" altLang="en-US" dirty="0" smtClean="0"/>
              <a:t> </a:t>
            </a:r>
            <a:r>
              <a:rPr lang="en-US" altLang="zh-CN" dirty="0" smtClean="0"/>
              <a:t>management</a:t>
            </a:r>
            <a:r>
              <a:rPr lang="zh-CN" altLang="en-US" dirty="0" smtClean="0"/>
              <a:t> </a:t>
            </a:r>
            <a:r>
              <a:rPr lang="en-US" altLang="zh-CN" dirty="0" smtClean="0"/>
              <a:t>remains</a:t>
            </a:r>
            <a:r>
              <a:rPr lang="zh-CN" altLang="en-US" dirty="0" smtClean="0"/>
              <a:t> </a:t>
            </a:r>
            <a:r>
              <a:rPr lang="en-US" altLang="zh-CN" dirty="0" smtClean="0"/>
              <a:t>popular</a:t>
            </a:r>
            <a:r>
              <a:rPr lang="zh-CN" altLang="en-US" dirty="0" smtClean="0"/>
              <a:t> </a:t>
            </a:r>
            <a:r>
              <a:rPr lang="en-US" altLang="zh-CN" dirty="0" smtClean="0"/>
              <a:t>despite</a:t>
            </a:r>
            <a:r>
              <a:rPr lang="zh-CN" altLang="en-US" dirty="0" smtClean="0"/>
              <a:t> </a:t>
            </a:r>
            <a:r>
              <a:rPr lang="en-US" altLang="zh-CN" dirty="0" smtClean="0"/>
              <a:t>its</a:t>
            </a:r>
            <a:r>
              <a:rPr lang="zh-CN" altLang="en-US" dirty="0" smtClean="0"/>
              <a:t> </a:t>
            </a:r>
            <a:r>
              <a:rPr lang="en-US" altLang="zh-CN" dirty="0" smtClean="0"/>
              <a:t>poor</a:t>
            </a:r>
            <a:r>
              <a:rPr lang="zh-CN" altLang="en-US" dirty="0" smtClean="0"/>
              <a:t> </a:t>
            </a:r>
            <a:r>
              <a:rPr lang="en-US" altLang="zh-CN" dirty="0" smtClean="0"/>
              <a:t>track</a:t>
            </a:r>
            <a:r>
              <a:rPr lang="zh-CN" altLang="en-US" dirty="0" smtClean="0"/>
              <a:t> </a:t>
            </a:r>
            <a:r>
              <a:rPr lang="en-US" altLang="zh-CN" dirty="0" smtClean="0"/>
              <a:t>record.</a:t>
            </a:r>
          </a:p>
          <a:p>
            <a:r>
              <a:rPr lang="en-US" altLang="zh-CN" dirty="0" smtClean="0"/>
              <a:t>Although</a:t>
            </a:r>
            <a:r>
              <a:rPr lang="zh-CN" altLang="en-US" dirty="0" smtClean="0"/>
              <a:t> </a:t>
            </a:r>
            <a:r>
              <a:rPr lang="en-US" altLang="zh-CN" dirty="0" smtClean="0"/>
              <a:t>there</a:t>
            </a:r>
            <a:r>
              <a:rPr lang="zh-CN" altLang="en-US" dirty="0" smtClean="0"/>
              <a:t> </a:t>
            </a:r>
            <a:r>
              <a:rPr lang="en-US" altLang="zh-CN" dirty="0" smtClean="0"/>
              <a:t>are</a:t>
            </a:r>
            <a:r>
              <a:rPr lang="zh-CN" altLang="en-US" dirty="0" smtClean="0"/>
              <a:t> </a:t>
            </a:r>
            <a:r>
              <a:rPr lang="en-US" altLang="zh-CN" dirty="0" smtClean="0"/>
              <a:t>still</a:t>
            </a:r>
            <a:r>
              <a:rPr lang="zh-CN" altLang="en-US" dirty="0" smtClean="0"/>
              <a:t> </a:t>
            </a:r>
            <a:r>
              <a:rPr lang="en-US" altLang="zh-CN" dirty="0" smtClean="0"/>
              <a:t>some</a:t>
            </a:r>
            <a:r>
              <a:rPr lang="zh-CN" altLang="en-US" dirty="0" smtClean="0"/>
              <a:t> </a:t>
            </a:r>
            <a:r>
              <a:rPr lang="en-US" altLang="zh-CN" dirty="0" smtClean="0"/>
              <a:t>other</a:t>
            </a:r>
            <a:r>
              <a:rPr lang="zh-CN" altLang="en-US" dirty="0" smtClean="0"/>
              <a:t> </a:t>
            </a:r>
            <a:r>
              <a:rPr lang="en-US" altLang="zh-CN" dirty="0" smtClean="0"/>
              <a:t>directions</a:t>
            </a:r>
            <a:r>
              <a:rPr lang="zh-CN" altLang="en-US" dirty="0" smtClean="0"/>
              <a:t> </a:t>
            </a:r>
            <a:r>
              <a:rPr lang="en-US" altLang="zh-CN" dirty="0" smtClean="0"/>
              <a:t>of</a:t>
            </a:r>
            <a:r>
              <a:rPr lang="zh-CN" altLang="en-US" dirty="0" smtClean="0"/>
              <a:t> </a:t>
            </a:r>
            <a:r>
              <a:rPr lang="en-US" altLang="zh-CN" dirty="0" smtClean="0"/>
              <a:t>looking</a:t>
            </a:r>
            <a:r>
              <a:rPr lang="zh-CN" altLang="en-US" dirty="0" smtClean="0"/>
              <a:t> </a:t>
            </a:r>
            <a:r>
              <a:rPr lang="en-US" altLang="zh-CN" dirty="0" smtClean="0"/>
              <a:t>at</a:t>
            </a:r>
            <a:r>
              <a:rPr lang="zh-CN" altLang="en-US" dirty="0" smtClean="0"/>
              <a:t> </a:t>
            </a:r>
            <a:r>
              <a:rPr lang="en-US" altLang="zh-CN" dirty="0" smtClean="0"/>
              <a:t>that</a:t>
            </a:r>
            <a:r>
              <a:rPr lang="zh-CN" altLang="en-US" dirty="0" smtClean="0"/>
              <a:t> </a:t>
            </a:r>
            <a:r>
              <a:rPr lang="en-US" altLang="zh-CN" dirty="0" smtClean="0"/>
              <a:t>puzzle,</a:t>
            </a:r>
            <a:r>
              <a:rPr lang="zh-CN" altLang="en-US" dirty="0" smtClean="0"/>
              <a:t> </a:t>
            </a:r>
            <a:r>
              <a:rPr lang="en-US" altLang="zh-CN" dirty="0" smtClean="0"/>
              <a:t>I</a:t>
            </a:r>
            <a:r>
              <a:rPr lang="zh-CN" altLang="en-US" dirty="0" smtClean="0"/>
              <a:t> </a:t>
            </a:r>
            <a:r>
              <a:rPr lang="en-US" altLang="zh-CN" dirty="0" smtClean="0"/>
              <a:t>think</a:t>
            </a:r>
            <a:r>
              <a:rPr lang="zh-CN" altLang="en-US" dirty="0" smtClean="0"/>
              <a:t> </a:t>
            </a:r>
            <a:r>
              <a:rPr lang="en-US" altLang="zh-CN" dirty="0" smtClean="0"/>
              <a:t>their</a:t>
            </a:r>
            <a:r>
              <a:rPr lang="zh-CN" altLang="en-US" dirty="0" smtClean="0"/>
              <a:t> </a:t>
            </a:r>
            <a:r>
              <a:rPr lang="en-US" altLang="zh-CN" dirty="0" smtClean="0"/>
              <a:t>solution</a:t>
            </a:r>
            <a:r>
              <a:rPr lang="zh-CN" altLang="en-US" dirty="0" smtClean="0"/>
              <a:t> </a:t>
            </a:r>
            <a:r>
              <a:rPr lang="en-US" altLang="zh-CN" dirty="0" smtClean="0"/>
              <a:t>is</a:t>
            </a:r>
            <a:r>
              <a:rPr lang="zh-CN" altLang="en-US" dirty="0" smtClean="0"/>
              <a:t> </a:t>
            </a:r>
            <a:r>
              <a:rPr lang="en-US" altLang="zh-CN" smtClean="0"/>
              <a:t>convincible.</a:t>
            </a:r>
            <a:endParaRPr lang="en-US" dirty="0"/>
          </a:p>
        </p:txBody>
      </p:sp>
    </p:spTree>
    <p:extLst>
      <p:ext uri="{BB962C8B-B14F-4D97-AF65-F5344CB8AC3E}">
        <p14:creationId xmlns:p14="http://schemas.microsoft.com/office/powerpoint/2010/main" val="160492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Relation to </a:t>
            </a:r>
            <a:r>
              <a:rPr lang="en-US" sz="4800" dirty="0" err="1"/>
              <a:t>Berk</a:t>
            </a:r>
            <a:r>
              <a:rPr lang="en-US" sz="4800" dirty="0"/>
              <a:t> and Green(2004)</a:t>
            </a:r>
          </a:p>
        </p:txBody>
      </p:sp>
    </p:spTree>
    <p:extLst>
      <p:ext uri="{BB962C8B-B14F-4D97-AF65-F5344CB8AC3E}">
        <p14:creationId xmlns:p14="http://schemas.microsoft.com/office/powerpoint/2010/main" val="167188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 to </a:t>
            </a:r>
            <a:r>
              <a:rPr lang="en-US" dirty="0" err="1"/>
              <a:t>Berk</a:t>
            </a:r>
            <a:r>
              <a:rPr lang="en-US" dirty="0"/>
              <a:t> and Green(2004</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A central feature of </a:t>
            </a:r>
            <a:r>
              <a:rPr lang="en-US" dirty="0" smtClean="0"/>
              <a:t>this paper’s model </a:t>
            </a:r>
            <a:r>
              <a:rPr lang="en-US" dirty="0"/>
              <a:t>is that active managers face decreasing returns to scale in their abilities to generate alpha, and </a:t>
            </a:r>
            <a:r>
              <a:rPr lang="en-US" dirty="0" smtClean="0"/>
              <a:t>this paper follows </a:t>
            </a:r>
            <a:r>
              <a:rPr lang="en-US" dirty="0"/>
              <a:t>the seminal work of </a:t>
            </a:r>
            <a:r>
              <a:rPr lang="en-US" dirty="0" err="1"/>
              <a:t>Berk</a:t>
            </a:r>
            <a:r>
              <a:rPr lang="en-US" dirty="0"/>
              <a:t> and Green (2004</a:t>
            </a:r>
            <a:r>
              <a:rPr lang="en-US" dirty="0" smtClean="0"/>
              <a:t>).</a:t>
            </a:r>
          </a:p>
          <a:p>
            <a:pPr algn="just"/>
            <a:r>
              <a:rPr lang="en-US" dirty="0" smtClean="0"/>
              <a:t>Difference:</a:t>
            </a:r>
          </a:p>
          <a:p>
            <a:pPr lvl="1" algn="just"/>
            <a:r>
              <a:rPr lang="en-US" dirty="0"/>
              <a:t>First, </a:t>
            </a:r>
            <a:r>
              <a:rPr lang="en-US" dirty="0" err="1"/>
              <a:t>Berk</a:t>
            </a:r>
            <a:r>
              <a:rPr lang="en-US" dirty="0"/>
              <a:t> and Green assume that decreasing returns apply at the level of individual funds, whereas </a:t>
            </a:r>
            <a:r>
              <a:rPr lang="en-US" dirty="0" smtClean="0"/>
              <a:t>this paper assumes </a:t>
            </a:r>
            <a:r>
              <a:rPr lang="en-US" dirty="0"/>
              <a:t>that they apply to the active management industry as a whole. That is, </a:t>
            </a:r>
            <a:r>
              <a:rPr lang="en-US" dirty="0" smtClean="0"/>
              <a:t>this paper assumes </a:t>
            </a:r>
            <a:r>
              <a:rPr lang="en-US" dirty="0"/>
              <a:t>that an individual fund’s alpha is decreasing in the total amount invested by all active </a:t>
            </a:r>
            <a:r>
              <a:rPr lang="en-US" dirty="0" smtClean="0"/>
              <a:t>funds</a:t>
            </a:r>
          </a:p>
          <a:p>
            <a:pPr lvl="1" algn="just"/>
            <a:r>
              <a:rPr lang="en-US" dirty="0" smtClean="0"/>
              <a:t>Second, this paper does </a:t>
            </a:r>
            <a:r>
              <a:rPr lang="en-US" dirty="0"/>
              <a:t>not assume that investors know the degree to which alpha drops as the amount of active management </a:t>
            </a:r>
            <a:r>
              <a:rPr lang="en-US" dirty="0" smtClean="0"/>
              <a:t>increases. </a:t>
            </a:r>
            <a:r>
              <a:rPr lang="en-US" dirty="0"/>
              <a:t>Here, the values of both a and b are unknown. In contrast, the model in </a:t>
            </a:r>
            <a:r>
              <a:rPr lang="en-US" dirty="0" err="1"/>
              <a:t>Berk</a:t>
            </a:r>
            <a:r>
              <a:rPr lang="en-US" dirty="0"/>
              <a:t> and Green (2004) corresponds to a setting in which a is unknown but b is known</a:t>
            </a:r>
          </a:p>
          <a:p>
            <a:pPr lvl="1" algn="just"/>
            <a:endParaRPr lang="en-US" dirty="0" smtClean="0"/>
          </a:p>
          <a:p>
            <a:endParaRPr lang="en-US" dirty="0"/>
          </a:p>
        </p:txBody>
      </p:sp>
    </p:spTree>
    <p:extLst>
      <p:ext uri="{BB962C8B-B14F-4D97-AF65-F5344CB8AC3E}">
        <p14:creationId xmlns:p14="http://schemas.microsoft.com/office/powerpoint/2010/main" val="136711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to </a:t>
            </a:r>
            <a:r>
              <a:rPr lang="en-US" dirty="0" err="1"/>
              <a:t>Berk</a:t>
            </a:r>
            <a:r>
              <a:rPr lang="en-US" dirty="0"/>
              <a:t> and Green(2004)</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Differences:</a:t>
                </a:r>
              </a:p>
              <a:p>
                <a:pPr lvl="1" algn="just"/>
                <a:r>
                  <a:rPr lang="en-US" dirty="0" smtClean="0"/>
                  <a:t>Within </a:t>
                </a:r>
                <a:r>
                  <a:rPr lang="en-US" dirty="0" err="1" smtClean="0"/>
                  <a:t>Berk</a:t>
                </a:r>
                <a:r>
                  <a:rPr lang="en-US" dirty="0" smtClean="0"/>
                  <a:t> </a:t>
                </a:r>
                <a:r>
                  <a:rPr lang="en-US" dirty="0"/>
                  <a:t>and Green (</a:t>
                </a:r>
                <a:r>
                  <a:rPr lang="en-US" dirty="0" smtClean="0"/>
                  <a:t>2004), </a:t>
                </a:r>
                <a:r>
                  <a:rPr lang="en-US" dirty="0"/>
                  <a:t>investors face </a:t>
                </a:r>
                <a14:m>
                  <m:oMath xmlns:m="http://schemas.openxmlformats.org/officeDocument/2006/math">
                    <m:acc>
                      <m:accPr>
                        <m:chr m:val="̃"/>
                        <m:ctrlPr>
                          <a:rPr lang="en-US" i="1" smtClean="0">
                            <a:latin typeface="Cambria Math" charset="0"/>
                          </a:rPr>
                        </m:ctrlPr>
                      </m:accPr>
                      <m:e>
                        <m:r>
                          <a:rPr lang="en-US" i="1" smtClean="0">
                            <a:latin typeface="Cambria Math" charset="0"/>
                            <a:ea typeface="Cambria Math" charset="0"/>
                            <a:cs typeface="Cambria Math" charset="0"/>
                          </a:rPr>
                          <m:t>𝛼</m:t>
                        </m:r>
                      </m:e>
                    </m:acc>
                    <m:r>
                      <a:rPr lang="en-US" b="0" i="1" smtClean="0">
                        <a:latin typeface="Cambria Math" charset="0"/>
                      </a:rPr>
                      <m:t>=</m:t>
                    </m:r>
                  </m:oMath>
                </a14:m>
                <a:r>
                  <a:rPr lang="en-US" dirty="0" smtClean="0"/>
                  <a:t>0, and they invoke the </a:t>
                </a:r>
                <a:r>
                  <a:rPr lang="en-US" dirty="0"/>
                  <a:t>assumption that </a:t>
                </a:r>
                <a:r>
                  <a:rPr lang="en-US" dirty="0" err="1" smtClean="0"/>
                  <a:t>nonbenchmark</a:t>
                </a:r>
                <a:r>
                  <a:rPr lang="en-US" dirty="0" smtClean="0"/>
                  <a:t> </a:t>
                </a:r>
                <a:r>
                  <a:rPr lang="en-US" dirty="0"/>
                  <a:t>risk can be completely diversified away across many </a:t>
                </a:r>
                <a:r>
                  <a:rPr lang="en-US" dirty="0" smtClean="0"/>
                  <a:t>funds. </a:t>
                </a:r>
                <a:r>
                  <a:rPr lang="en-US" dirty="0" err="1"/>
                  <a:t>Berk</a:t>
                </a:r>
                <a:r>
                  <a:rPr lang="en-US" dirty="0"/>
                  <a:t> and Green argue that if a large number of funds were to have positive alphas, one could combine them in a portfolio with a positive alpha and zero </a:t>
                </a:r>
                <a:r>
                  <a:rPr lang="en-US" dirty="0" err="1"/>
                  <a:t>nonbenchmark</a:t>
                </a:r>
                <a:r>
                  <a:rPr lang="en-US" dirty="0"/>
                  <a:t> risk</a:t>
                </a:r>
                <a:r>
                  <a:rPr lang="en-US" dirty="0" smtClean="0"/>
                  <a:t>; </a:t>
                </a:r>
                <a14:m>
                  <m:oMath xmlns:m="http://schemas.openxmlformats.org/officeDocument/2006/math">
                    <m:acc>
                      <m:accPr>
                        <m:chr m:val="̃"/>
                        <m:ctrlPr>
                          <a:rPr lang="en-US" i="1">
                            <a:latin typeface="Cambria Math" charset="0"/>
                          </a:rPr>
                        </m:ctrlPr>
                      </m:accPr>
                      <m:e>
                        <m:r>
                          <a:rPr lang="en-US" i="1">
                            <a:latin typeface="Cambria Math" charset="0"/>
                            <a:ea typeface="Cambria Math" charset="0"/>
                            <a:cs typeface="Cambria Math" charset="0"/>
                          </a:rPr>
                          <m:t>𝛼</m:t>
                        </m:r>
                      </m:e>
                    </m:acc>
                    <m:r>
                      <a:rPr lang="en-US" i="1">
                        <a:latin typeface="Cambria Math" charset="0"/>
                      </a:rPr>
                      <m:t>=</m:t>
                    </m:r>
                  </m:oMath>
                </a14:m>
                <a:r>
                  <a:rPr lang="en-US" dirty="0" smtClean="0"/>
                  <a:t>0 is </a:t>
                </a:r>
                <a:r>
                  <a:rPr lang="en-US" dirty="0"/>
                  <a:t>thus a necessary condition for equilibrium</a:t>
                </a:r>
                <a:r>
                  <a:rPr lang="en-US" dirty="0" smtClean="0"/>
                  <a:t>.</a:t>
                </a:r>
                <a:endParaRPr lang="en-US" dirty="0"/>
              </a:p>
              <a:p>
                <a:pPr lvl="1"/>
                <a:r>
                  <a:rPr lang="en-US" dirty="0"/>
                  <a:t>I</a:t>
                </a:r>
                <a:r>
                  <a:rPr lang="en-US" dirty="0" smtClean="0"/>
                  <a:t>n this paper, </a:t>
                </a:r>
                <a14:m>
                  <m:oMath xmlns:m="http://schemas.openxmlformats.org/officeDocument/2006/math">
                    <m:acc>
                      <m:accPr>
                        <m:chr m:val="̃"/>
                        <m:ctrlPr>
                          <a:rPr lang="en-US" i="1">
                            <a:latin typeface="Cambria Math" charset="0"/>
                          </a:rPr>
                        </m:ctrlPr>
                      </m:accPr>
                      <m:e>
                        <m:r>
                          <a:rPr lang="en-US" i="1">
                            <a:latin typeface="Cambria Math" charset="0"/>
                            <a:ea typeface="Cambria Math" charset="0"/>
                            <a:cs typeface="Cambria Math" charset="0"/>
                          </a:rPr>
                          <m:t>𝛼</m:t>
                        </m:r>
                      </m:e>
                    </m:acc>
                    <m:r>
                      <a:rPr lang="en-US" i="1">
                        <a:latin typeface="Cambria Math" charset="0"/>
                      </a:rPr>
                      <m:t>&gt;</m:t>
                    </m:r>
                  </m:oMath>
                </a14:m>
                <a:r>
                  <a:rPr lang="en-US" dirty="0"/>
                  <a:t>0, because investors require compensation for both </a:t>
                </a:r>
                <a:r>
                  <a:rPr lang="en-US" dirty="0" err="1"/>
                  <a:t>nondiversifiable</a:t>
                </a:r>
                <a:r>
                  <a:rPr lang="en-US" dirty="0"/>
                  <a:t> risk and uncertainty </a:t>
                </a:r>
                <a:r>
                  <a:rPr lang="en-US" dirty="0" smtClean="0"/>
                  <a:t>about alpha.</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44" t="-2936" r="-1334"/>
                </a:stretch>
              </a:blipFill>
            </p:spPr>
            <p:txBody>
              <a:bodyPr/>
              <a:lstStyle/>
              <a:p>
                <a:r>
                  <a:rPr lang="en-US">
                    <a:noFill/>
                  </a:rPr>
                  <a:t> </a:t>
                </a:r>
              </a:p>
            </p:txBody>
          </p:sp>
        </mc:Fallback>
      </mc:AlternateContent>
    </p:spTree>
    <p:extLst>
      <p:ext uri="{BB962C8B-B14F-4D97-AF65-F5344CB8AC3E}">
        <p14:creationId xmlns:p14="http://schemas.microsoft.com/office/powerpoint/2010/main" val="211314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altLang="zh-CN" dirty="0" smtClean="0"/>
              <a:t>T</a:t>
            </a:r>
            <a:r>
              <a:rPr lang="en-US" dirty="0" smtClean="0"/>
              <a:t>he </a:t>
            </a:r>
            <a:r>
              <a:rPr lang="en-US" dirty="0"/>
              <a:t>growth of indexing over the past few decades has modestly reduced the share of active management to its current </a:t>
            </a:r>
            <a:r>
              <a:rPr lang="en-US" dirty="0" smtClean="0"/>
              <a:t>size</a:t>
            </a:r>
          </a:p>
          <a:p>
            <a:r>
              <a:rPr lang="en-US" dirty="0" smtClean="0"/>
              <a:t>The </a:t>
            </a:r>
            <a:r>
              <a:rPr lang="en-US" dirty="0"/>
              <a:t>fact that the reduction </a:t>
            </a:r>
            <a:r>
              <a:rPr lang="en-US" dirty="0" smtClean="0"/>
              <a:t>in</a:t>
            </a:r>
            <a:r>
              <a:rPr lang="zh-CN" altLang="en-US" dirty="0" smtClean="0"/>
              <a:t> </a:t>
            </a:r>
            <a:r>
              <a:rPr lang="en-US" altLang="zh-CN" dirty="0" smtClean="0"/>
              <a:t>S/</a:t>
            </a:r>
            <a:r>
              <a:rPr lang="en-US" dirty="0" smtClean="0"/>
              <a:t>W </a:t>
            </a:r>
            <a:r>
              <a:rPr lang="en-US" dirty="0"/>
              <a:t>has been modest is consistent with the cushioning provided by decreasing returns to scale</a:t>
            </a:r>
            <a:r>
              <a:rPr lang="en-US" dirty="0" smtClean="0"/>
              <a:t>:</a:t>
            </a:r>
          </a:p>
          <a:p>
            <a:pPr lvl="1"/>
            <a:r>
              <a:rPr lang="en-US" altLang="zh-CN" dirty="0" smtClean="0"/>
              <a:t>A</a:t>
            </a:r>
            <a:r>
              <a:rPr lang="en-US" dirty="0" smtClean="0"/>
              <a:t> </a:t>
            </a:r>
            <a:r>
              <a:rPr lang="en-US" dirty="0"/>
              <a:t>lower </a:t>
            </a:r>
            <a:r>
              <a:rPr lang="en-US" dirty="0" smtClean="0"/>
              <a:t>S</a:t>
            </a:r>
            <a:r>
              <a:rPr lang="en-US" altLang="zh-CN" dirty="0" smtClean="0"/>
              <a:t>/</a:t>
            </a:r>
            <a:r>
              <a:rPr lang="en-US" dirty="0" smtClean="0"/>
              <a:t>W </a:t>
            </a:r>
            <a:r>
              <a:rPr lang="en-US" dirty="0"/>
              <a:t>implies a higher </a:t>
            </a:r>
            <a:r>
              <a:rPr lang="en-US" altLang="zh-CN" dirty="0" smtClean="0"/>
              <a:t>alpha</a:t>
            </a:r>
            <a:r>
              <a:rPr lang="en-US" dirty="0" smtClean="0"/>
              <a:t> </a:t>
            </a:r>
            <a:r>
              <a:rPr lang="en-US" dirty="0"/>
              <a:t>going forward</a:t>
            </a:r>
          </a:p>
        </p:txBody>
      </p:sp>
    </p:spTree>
    <p:extLst>
      <p:ext uri="{BB962C8B-B14F-4D97-AF65-F5344CB8AC3E}">
        <p14:creationId xmlns:p14="http://schemas.microsoft.com/office/powerpoint/2010/main" val="625327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Q</a:t>
            </a:r>
            <a:r>
              <a:rPr lang="en-US" dirty="0" smtClean="0"/>
              <a:t>uantitative </a:t>
            </a:r>
            <a:r>
              <a:rPr lang="en-US" altLang="zh-CN" dirty="0"/>
              <a:t>I</a:t>
            </a:r>
            <a:r>
              <a:rPr lang="en-US" dirty="0" smtClean="0"/>
              <a:t>mplications</a:t>
            </a:r>
            <a:endParaRPr lang="en-US" dirty="0"/>
          </a:p>
        </p:txBody>
      </p:sp>
      <p:sp>
        <p:nvSpPr>
          <p:cNvPr id="3" name="Content Placeholder 2"/>
          <p:cNvSpPr>
            <a:spLocks noGrp="1"/>
          </p:cNvSpPr>
          <p:nvPr>
            <p:ph idx="1"/>
          </p:nvPr>
        </p:nvSpPr>
        <p:spPr/>
        <p:txBody>
          <a:bodyPr>
            <a:normAutofit fontScale="92500"/>
          </a:bodyPr>
          <a:lstStyle/>
          <a:p>
            <a:r>
              <a:rPr lang="en-US" altLang="zh-CN" dirty="0" smtClean="0"/>
              <a:t>The</a:t>
            </a:r>
            <a:r>
              <a:rPr lang="en-US" dirty="0" smtClean="0"/>
              <a:t> </a:t>
            </a:r>
            <a:r>
              <a:rPr lang="en-US" dirty="0"/>
              <a:t>model of active management featuring Sharpe ratio–maximizing investors and fee-maximizing fund </a:t>
            </a:r>
            <a:r>
              <a:rPr lang="en-US" dirty="0" smtClean="0"/>
              <a:t>managers</a:t>
            </a:r>
          </a:p>
          <a:p>
            <a:r>
              <a:rPr lang="en-US" altLang="zh-CN" dirty="0" smtClean="0"/>
              <a:t>They</a:t>
            </a:r>
            <a:r>
              <a:rPr lang="en-US" dirty="0" smtClean="0"/>
              <a:t> </a:t>
            </a:r>
            <a:r>
              <a:rPr lang="en-US" dirty="0"/>
              <a:t>find that the industry’s equilibrium size depends critically on the degree of competition among investors and fund </a:t>
            </a:r>
            <a:r>
              <a:rPr lang="en-US" dirty="0" smtClean="0"/>
              <a:t>managers</a:t>
            </a:r>
          </a:p>
          <a:p>
            <a:r>
              <a:rPr lang="en-US" altLang="zh-CN" dirty="0" smtClean="0"/>
              <a:t>They</a:t>
            </a:r>
            <a:r>
              <a:rPr lang="en-US" dirty="0" smtClean="0"/>
              <a:t> </a:t>
            </a:r>
            <a:r>
              <a:rPr lang="en-US" dirty="0"/>
              <a:t>compare the </a:t>
            </a:r>
            <a:r>
              <a:rPr lang="en-US" dirty="0" smtClean="0"/>
              <a:t>model</a:t>
            </a:r>
            <a:r>
              <a:rPr lang="zh-CN" altLang="en-US" dirty="0" smtClean="0"/>
              <a:t> </a:t>
            </a:r>
            <a:r>
              <a:rPr lang="en-US" dirty="0" smtClean="0"/>
              <a:t>implied </a:t>
            </a:r>
            <a:r>
              <a:rPr lang="en-US" dirty="0"/>
              <a:t>equilibrium size of the active management industry with the actual </a:t>
            </a:r>
            <a:r>
              <a:rPr lang="en-US" dirty="0" smtClean="0"/>
              <a:t>size</a:t>
            </a:r>
          </a:p>
          <a:p>
            <a:r>
              <a:rPr lang="en-US" altLang="zh-CN" dirty="0" smtClean="0"/>
              <a:t>Th</a:t>
            </a:r>
            <a:r>
              <a:rPr lang="en-US" dirty="0" smtClean="0"/>
              <a:t>e</a:t>
            </a:r>
            <a:r>
              <a:rPr lang="en-US" altLang="zh-CN" dirty="0" smtClean="0"/>
              <a:t>y</a:t>
            </a:r>
            <a:r>
              <a:rPr lang="en-US" dirty="0" smtClean="0"/>
              <a:t> </a:t>
            </a:r>
            <a:r>
              <a:rPr lang="en-US" dirty="0"/>
              <a:t>measure the industry’s actual </a:t>
            </a:r>
            <a:r>
              <a:rPr lang="en-US" dirty="0" smtClean="0"/>
              <a:t>S</a:t>
            </a:r>
            <a:r>
              <a:rPr lang="en-US" altLang="zh-CN" dirty="0" smtClean="0"/>
              <a:t>/</a:t>
            </a:r>
            <a:r>
              <a:rPr lang="en-US" dirty="0" smtClean="0"/>
              <a:t>W </a:t>
            </a:r>
            <a:r>
              <a:rPr lang="en-US" dirty="0"/>
              <a:t>as assets under management for all active funds divided by assets under management for active and passive funds combined. </a:t>
            </a:r>
          </a:p>
        </p:txBody>
      </p:sp>
    </p:spTree>
    <p:extLst>
      <p:ext uri="{BB962C8B-B14F-4D97-AF65-F5344CB8AC3E}">
        <p14:creationId xmlns:p14="http://schemas.microsoft.com/office/powerpoint/2010/main" val="78977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Q</a:t>
            </a:r>
            <a:r>
              <a:rPr lang="en-US" dirty="0"/>
              <a:t>uantitative </a:t>
            </a:r>
            <a:r>
              <a:rPr lang="en-US" altLang="zh-CN" dirty="0" smtClean="0"/>
              <a:t>I</a:t>
            </a:r>
            <a:r>
              <a:rPr lang="en-US" dirty="0" smtClean="0"/>
              <a:t>mplications</a:t>
            </a:r>
            <a:r>
              <a:rPr lang="zh-CN" altLang="en-US" dirty="0" smtClean="0"/>
              <a:t> </a:t>
            </a:r>
            <a:r>
              <a:rPr lang="en-US" altLang="zh-CN" dirty="0" smtClean="0"/>
              <a:t>II</a:t>
            </a:r>
            <a:endParaRPr lang="en-US" dirty="0"/>
          </a:p>
        </p:txBody>
      </p:sp>
      <p:sp>
        <p:nvSpPr>
          <p:cNvPr id="3" name="Content Placeholder 2"/>
          <p:cNvSpPr>
            <a:spLocks noGrp="1"/>
          </p:cNvSpPr>
          <p:nvPr>
            <p:ph idx="1"/>
          </p:nvPr>
        </p:nvSpPr>
        <p:spPr/>
        <p:txBody>
          <a:bodyPr>
            <a:normAutofit fontScale="92500"/>
          </a:bodyPr>
          <a:lstStyle/>
          <a:p>
            <a:r>
              <a:rPr lang="en-US" altLang="zh-CN" dirty="0" smtClean="0"/>
              <a:t>They</a:t>
            </a:r>
            <a:r>
              <a:rPr lang="zh-CN" altLang="en-US" dirty="0" smtClean="0"/>
              <a:t> </a:t>
            </a:r>
            <a:r>
              <a:rPr lang="en-US" dirty="0" smtClean="0"/>
              <a:t>examine </a:t>
            </a:r>
            <a:r>
              <a:rPr lang="en-US" dirty="0"/>
              <a:t>the conditions under which the rational investors in </a:t>
            </a:r>
            <a:r>
              <a:rPr lang="en-US" altLang="zh-CN" dirty="0" smtClean="0"/>
              <a:t>the</a:t>
            </a:r>
            <a:r>
              <a:rPr lang="zh-CN" altLang="en-US" dirty="0" smtClean="0"/>
              <a:t> </a:t>
            </a:r>
            <a:r>
              <a:rPr lang="en-US" dirty="0" smtClean="0"/>
              <a:t>model </a:t>
            </a:r>
            <a:r>
              <a:rPr lang="en-US" dirty="0"/>
              <a:t>currently choose an 87 percent allocation to active management</a:t>
            </a:r>
            <a:r>
              <a:rPr lang="en-US" dirty="0" smtClean="0"/>
              <a:t>.</a:t>
            </a:r>
          </a:p>
          <a:p>
            <a:r>
              <a:rPr lang="en-US" dirty="0"/>
              <a:t>The data consist of a </a:t>
            </a:r>
            <a:r>
              <a:rPr lang="en-US" dirty="0" smtClean="0"/>
              <a:t>44-year </a:t>
            </a:r>
            <a:r>
              <a:rPr lang="en-US" dirty="0"/>
              <a:t>history of the actual </a:t>
            </a:r>
            <a:r>
              <a:rPr lang="en-US" dirty="0" smtClean="0"/>
              <a:t>S</a:t>
            </a:r>
            <a:r>
              <a:rPr lang="en-US" altLang="zh-CN" dirty="0" smtClean="0"/>
              <a:t>/</a:t>
            </a:r>
            <a:r>
              <a:rPr lang="en-US" dirty="0" smtClean="0"/>
              <a:t>W </a:t>
            </a:r>
            <a:r>
              <a:rPr lang="en-US" dirty="0"/>
              <a:t>values and returns on the aggregate portfolio of actively managed US equity mutual </a:t>
            </a:r>
            <a:r>
              <a:rPr lang="en-US" dirty="0" smtClean="0"/>
              <a:t>funds</a:t>
            </a:r>
          </a:p>
          <a:p>
            <a:r>
              <a:rPr lang="en-US" altLang="zh-CN" dirty="0" smtClean="0"/>
              <a:t>They</a:t>
            </a:r>
            <a:r>
              <a:rPr lang="en-US" dirty="0" smtClean="0"/>
              <a:t> </a:t>
            </a:r>
            <a:r>
              <a:rPr lang="en-US" dirty="0"/>
              <a:t>find that under constant returns to scale, the current size of the active management industry should be </a:t>
            </a:r>
            <a:r>
              <a:rPr lang="en-US" dirty="0" smtClean="0"/>
              <a:t>zero</a:t>
            </a:r>
          </a:p>
          <a:p>
            <a:r>
              <a:rPr lang="en-US" dirty="0"/>
              <a:t>With a &lt; 0, any positive investment in active management would be undesirable for mean-variance investors; they would instead go short if they could.</a:t>
            </a:r>
          </a:p>
        </p:txBody>
      </p:sp>
    </p:spTree>
    <p:extLst>
      <p:ext uri="{BB962C8B-B14F-4D97-AF65-F5344CB8AC3E}">
        <p14:creationId xmlns:p14="http://schemas.microsoft.com/office/powerpoint/2010/main" val="9743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5139</TotalTime>
  <Words>3601</Words>
  <Application>Microsoft Macintosh PowerPoint</Application>
  <PresentationFormat>Widescreen</PresentationFormat>
  <Paragraphs>204</Paragraphs>
  <Slides>35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Cambria Math</vt:lpstr>
      <vt:lpstr>DengXian</vt:lpstr>
      <vt:lpstr>Garamond</vt:lpstr>
      <vt:lpstr>方正舒体</vt:lpstr>
      <vt:lpstr>Arial</vt:lpstr>
      <vt:lpstr>Organic</vt:lpstr>
      <vt:lpstr>On the Size of the Active Management Industry</vt:lpstr>
      <vt:lpstr>Outline</vt:lpstr>
      <vt:lpstr>Modeling returns to scale</vt:lpstr>
      <vt:lpstr>Relation to Berk and Green(2004)</vt:lpstr>
      <vt:lpstr>Relation to Berk and Green(2004)</vt:lpstr>
      <vt:lpstr>Relation to Berk and Green(2004)</vt:lpstr>
      <vt:lpstr>Introduction</vt:lpstr>
      <vt:lpstr>Quantitative Implications</vt:lpstr>
      <vt:lpstr>Quantitative Implications II</vt:lpstr>
      <vt:lpstr>Main Contribution</vt:lpstr>
      <vt:lpstr>The Model</vt:lpstr>
      <vt:lpstr>The Model</vt:lpstr>
      <vt:lpstr>The Model</vt:lpstr>
      <vt:lpstr>Setting</vt:lpstr>
      <vt:lpstr>Setting</vt:lpstr>
      <vt:lpstr>Equilibrium under Risk Neutrality</vt:lpstr>
      <vt:lpstr>Equilibrium in the Mean-Variance Setting</vt:lpstr>
      <vt:lpstr>Prior and Posterior Beliefs</vt:lpstr>
      <vt:lpstr>Prior Beliefs</vt:lpstr>
      <vt:lpstr>PowerPoint Presentation</vt:lpstr>
      <vt:lpstr>PowerPoint Presentation</vt:lpstr>
      <vt:lpstr>PowerPoint Presentation</vt:lpstr>
      <vt:lpstr>PowerPoint Presentation</vt:lpstr>
      <vt:lpstr>Is the Industry’s Size Puzzling Given Its Track Record?</vt:lpstr>
      <vt:lpstr>Importance of Decreasing Returns to Scale</vt:lpstr>
      <vt:lpstr>Decreasing Returns versus Optimism</vt:lpstr>
      <vt:lpstr>Robustness</vt:lpstr>
      <vt:lpstr>Future Size of the Active Management Industry</vt:lpstr>
      <vt:lpstr>Expected Future Industry Size</vt:lpstr>
      <vt:lpstr>PowerPoint Presentation</vt:lpstr>
      <vt:lpstr>Conclusion</vt:lpstr>
      <vt:lpstr>Conclusion I</vt:lpstr>
      <vt:lpstr>Conclusion II</vt:lpstr>
      <vt:lpstr>Further Research Suggestion</vt:lpstr>
      <vt:lpstr>My Opinion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Size of the Active Management Industry</dc:title>
  <dc:creator>1561850748@qq.com</dc:creator>
  <cp:lastModifiedBy>1561850748@qq.com</cp:lastModifiedBy>
  <cp:revision>26</cp:revision>
  <dcterms:created xsi:type="dcterms:W3CDTF">2018-09-24T00:37:39Z</dcterms:created>
  <dcterms:modified xsi:type="dcterms:W3CDTF">2018-09-27T14:17:18Z</dcterms:modified>
</cp:coreProperties>
</file>