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2" r:id="rId2"/>
    <p:sldId id="257" r:id="rId3"/>
    <p:sldId id="259" r:id="rId4"/>
    <p:sldId id="266" r:id="rId5"/>
    <p:sldId id="287" r:id="rId6"/>
    <p:sldId id="267" r:id="rId7"/>
    <p:sldId id="284" r:id="rId8"/>
    <p:sldId id="262" r:id="rId9"/>
    <p:sldId id="268" r:id="rId10"/>
    <p:sldId id="269" r:id="rId11"/>
    <p:sldId id="275" r:id="rId12"/>
    <p:sldId id="271" r:id="rId13"/>
    <p:sldId id="285" r:id="rId14"/>
    <p:sldId id="280" r:id="rId15"/>
    <p:sldId id="279" r:id="rId16"/>
    <p:sldId id="261" r:id="rId17"/>
    <p:sldId id="281" r:id="rId18"/>
    <p:sldId id="286" r:id="rId19"/>
    <p:sldId id="276" r:id="rId20"/>
    <p:sldId id="263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AD51865-9B33-FB41-95CF-4005633A489C}">
          <p14:sldIdLst>
            <p14:sldId id="282"/>
            <p14:sldId id="257"/>
            <p14:sldId id="259"/>
            <p14:sldId id="266"/>
            <p14:sldId id="287"/>
            <p14:sldId id="267"/>
            <p14:sldId id="284"/>
            <p14:sldId id="262"/>
            <p14:sldId id="268"/>
            <p14:sldId id="269"/>
            <p14:sldId id="275"/>
            <p14:sldId id="271"/>
            <p14:sldId id="285"/>
            <p14:sldId id="280"/>
            <p14:sldId id="279"/>
            <p14:sldId id="261"/>
            <p14:sldId id="281"/>
            <p14:sldId id="286"/>
            <p14:sldId id="276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676"/>
    <a:srgbClr val="298C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5" autoAdjust="0"/>
    <p:restoredTop sz="94527"/>
  </p:normalViewPr>
  <p:slideViewPr>
    <p:cSldViewPr snapToGrid="0" showGuides="1">
      <p:cViewPr varScale="1">
        <p:scale>
          <a:sx n="110" d="100"/>
          <a:sy n="110" d="100"/>
        </p:scale>
        <p:origin x="8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AF21E-AA1D-4678-9985-583FF147C867}" type="datetimeFigureOut">
              <a:rPr lang="zh-CN" altLang="en-US" smtClean="0"/>
              <a:t>2018/9/16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E13EF-56DF-477F-9799-2CC6E8A63D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839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07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611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552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515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762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712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966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778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574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932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645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42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444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547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345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479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124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644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646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54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331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685124" y="2266122"/>
            <a:ext cx="1829038" cy="1828676"/>
          </a:xfrm>
          <a:custGeom>
            <a:avLst/>
            <a:gdLst>
              <a:gd name="connsiteX0" fmla="*/ 1080000 w 2160000"/>
              <a:gd name="connsiteY0" fmla="*/ 0 h 2159572"/>
              <a:gd name="connsiteX1" fmla="*/ 2160000 w 2160000"/>
              <a:gd name="connsiteY1" fmla="*/ 1079786 h 2159572"/>
              <a:gd name="connsiteX2" fmla="*/ 1080000 w 2160000"/>
              <a:gd name="connsiteY2" fmla="*/ 2159572 h 2159572"/>
              <a:gd name="connsiteX3" fmla="*/ 0 w 2160000"/>
              <a:gd name="connsiteY3" fmla="*/ 1079786 h 2159572"/>
              <a:gd name="connsiteX4" fmla="*/ 1080000 w 2160000"/>
              <a:gd name="connsiteY4" fmla="*/ 0 h 215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00" h="2159572">
                <a:moveTo>
                  <a:pt x="1080000" y="0"/>
                </a:moveTo>
                <a:cubicBezTo>
                  <a:pt x="1676468" y="0"/>
                  <a:pt x="2160000" y="483437"/>
                  <a:pt x="2160000" y="1079786"/>
                </a:cubicBezTo>
                <a:cubicBezTo>
                  <a:pt x="2160000" y="1676135"/>
                  <a:pt x="1676468" y="2159572"/>
                  <a:pt x="1080000" y="2159572"/>
                </a:cubicBezTo>
                <a:cubicBezTo>
                  <a:pt x="483532" y="2159572"/>
                  <a:pt x="0" y="1676135"/>
                  <a:pt x="0" y="1079786"/>
                </a:cubicBezTo>
                <a:cubicBezTo>
                  <a:pt x="0" y="483437"/>
                  <a:pt x="483532" y="0"/>
                  <a:pt x="1080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182274" y="2266122"/>
            <a:ext cx="1829038" cy="1828676"/>
          </a:xfrm>
          <a:custGeom>
            <a:avLst/>
            <a:gdLst>
              <a:gd name="connsiteX0" fmla="*/ 1080000 w 2160000"/>
              <a:gd name="connsiteY0" fmla="*/ 0 h 2159572"/>
              <a:gd name="connsiteX1" fmla="*/ 2160000 w 2160000"/>
              <a:gd name="connsiteY1" fmla="*/ 1079786 h 2159572"/>
              <a:gd name="connsiteX2" fmla="*/ 1080000 w 2160000"/>
              <a:gd name="connsiteY2" fmla="*/ 2159572 h 2159572"/>
              <a:gd name="connsiteX3" fmla="*/ 0 w 2160000"/>
              <a:gd name="connsiteY3" fmla="*/ 1079786 h 2159572"/>
              <a:gd name="connsiteX4" fmla="*/ 1080000 w 2160000"/>
              <a:gd name="connsiteY4" fmla="*/ 0 h 215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00" h="2159572">
                <a:moveTo>
                  <a:pt x="1080000" y="0"/>
                </a:moveTo>
                <a:cubicBezTo>
                  <a:pt x="1676468" y="0"/>
                  <a:pt x="2160000" y="483437"/>
                  <a:pt x="2160000" y="1079786"/>
                </a:cubicBezTo>
                <a:cubicBezTo>
                  <a:pt x="2160000" y="1676135"/>
                  <a:pt x="1676468" y="2159572"/>
                  <a:pt x="1080000" y="2159572"/>
                </a:cubicBezTo>
                <a:cubicBezTo>
                  <a:pt x="483532" y="2159572"/>
                  <a:pt x="0" y="1676135"/>
                  <a:pt x="0" y="1079786"/>
                </a:cubicBezTo>
                <a:cubicBezTo>
                  <a:pt x="0" y="483437"/>
                  <a:pt x="483532" y="0"/>
                  <a:pt x="1080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679425" y="2266122"/>
            <a:ext cx="1829038" cy="1828676"/>
          </a:xfrm>
          <a:custGeom>
            <a:avLst/>
            <a:gdLst>
              <a:gd name="connsiteX0" fmla="*/ 1080000 w 2160000"/>
              <a:gd name="connsiteY0" fmla="*/ 0 h 2159572"/>
              <a:gd name="connsiteX1" fmla="*/ 2160000 w 2160000"/>
              <a:gd name="connsiteY1" fmla="*/ 1079786 h 2159572"/>
              <a:gd name="connsiteX2" fmla="*/ 1080000 w 2160000"/>
              <a:gd name="connsiteY2" fmla="*/ 2159572 h 2159572"/>
              <a:gd name="connsiteX3" fmla="*/ 0 w 2160000"/>
              <a:gd name="connsiteY3" fmla="*/ 1079786 h 2159572"/>
              <a:gd name="connsiteX4" fmla="*/ 1080000 w 2160000"/>
              <a:gd name="connsiteY4" fmla="*/ 0 h 215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00" h="2159572">
                <a:moveTo>
                  <a:pt x="1080000" y="0"/>
                </a:moveTo>
                <a:cubicBezTo>
                  <a:pt x="1676468" y="0"/>
                  <a:pt x="2160000" y="483437"/>
                  <a:pt x="2160000" y="1079786"/>
                </a:cubicBezTo>
                <a:cubicBezTo>
                  <a:pt x="2160000" y="1676135"/>
                  <a:pt x="1676468" y="2159572"/>
                  <a:pt x="1080000" y="2159572"/>
                </a:cubicBezTo>
                <a:cubicBezTo>
                  <a:pt x="483532" y="2159572"/>
                  <a:pt x="0" y="1676135"/>
                  <a:pt x="0" y="1079786"/>
                </a:cubicBezTo>
                <a:cubicBezTo>
                  <a:pt x="0" y="483437"/>
                  <a:pt x="483532" y="0"/>
                  <a:pt x="1080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50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0"/>
          </p:nvPr>
        </p:nvSpPr>
        <p:spPr>
          <a:xfrm>
            <a:off x="1293017" y="1787635"/>
            <a:ext cx="1767538" cy="1768040"/>
          </a:xfrm>
          <a:custGeom>
            <a:avLst/>
            <a:gdLst>
              <a:gd name="connsiteX0" fmla="*/ 883769 w 1767538"/>
              <a:gd name="connsiteY0" fmla="*/ 0 h 1768040"/>
              <a:gd name="connsiteX1" fmla="*/ 1767538 w 1767538"/>
              <a:gd name="connsiteY1" fmla="*/ 884020 h 1768040"/>
              <a:gd name="connsiteX2" fmla="*/ 883769 w 1767538"/>
              <a:gd name="connsiteY2" fmla="*/ 1768040 h 1768040"/>
              <a:gd name="connsiteX3" fmla="*/ 0 w 1767538"/>
              <a:gd name="connsiteY3" fmla="*/ 884020 h 1768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7538" h="1768040">
                <a:moveTo>
                  <a:pt x="883769" y="0"/>
                </a:moveTo>
                <a:lnTo>
                  <a:pt x="1767538" y="884020"/>
                </a:lnTo>
                <a:lnTo>
                  <a:pt x="883769" y="1768040"/>
                </a:lnTo>
                <a:lnTo>
                  <a:pt x="0" y="8840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3230786" y="2427901"/>
            <a:ext cx="1767538" cy="1768040"/>
          </a:xfrm>
          <a:custGeom>
            <a:avLst/>
            <a:gdLst>
              <a:gd name="connsiteX0" fmla="*/ 883769 w 1767538"/>
              <a:gd name="connsiteY0" fmla="*/ 0 h 1768040"/>
              <a:gd name="connsiteX1" fmla="*/ 1767538 w 1767538"/>
              <a:gd name="connsiteY1" fmla="*/ 884020 h 1768040"/>
              <a:gd name="connsiteX2" fmla="*/ 883769 w 1767538"/>
              <a:gd name="connsiteY2" fmla="*/ 1768040 h 1768040"/>
              <a:gd name="connsiteX3" fmla="*/ 0 w 1767538"/>
              <a:gd name="connsiteY3" fmla="*/ 884020 h 1768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7538" h="1768040">
                <a:moveTo>
                  <a:pt x="883769" y="0"/>
                </a:moveTo>
                <a:lnTo>
                  <a:pt x="1767538" y="884020"/>
                </a:lnTo>
                <a:lnTo>
                  <a:pt x="883769" y="1768040"/>
                </a:lnTo>
                <a:lnTo>
                  <a:pt x="0" y="8840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5168555" y="1787635"/>
            <a:ext cx="1767538" cy="1768040"/>
          </a:xfrm>
          <a:custGeom>
            <a:avLst/>
            <a:gdLst>
              <a:gd name="connsiteX0" fmla="*/ 883769 w 1767538"/>
              <a:gd name="connsiteY0" fmla="*/ 0 h 1768040"/>
              <a:gd name="connsiteX1" fmla="*/ 1767538 w 1767538"/>
              <a:gd name="connsiteY1" fmla="*/ 884020 h 1768040"/>
              <a:gd name="connsiteX2" fmla="*/ 883769 w 1767538"/>
              <a:gd name="connsiteY2" fmla="*/ 1768040 h 1768040"/>
              <a:gd name="connsiteX3" fmla="*/ 0 w 1767538"/>
              <a:gd name="connsiteY3" fmla="*/ 884020 h 1768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7538" h="1768040">
                <a:moveTo>
                  <a:pt x="883769" y="0"/>
                </a:moveTo>
                <a:lnTo>
                  <a:pt x="1767538" y="884020"/>
                </a:lnTo>
                <a:lnTo>
                  <a:pt x="883769" y="1768040"/>
                </a:lnTo>
                <a:lnTo>
                  <a:pt x="0" y="8840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7167864" y="2427901"/>
            <a:ext cx="1767538" cy="1768040"/>
          </a:xfrm>
          <a:custGeom>
            <a:avLst/>
            <a:gdLst>
              <a:gd name="connsiteX0" fmla="*/ 883769 w 1767538"/>
              <a:gd name="connsiteY0" fmla="*/ 0 h 1768040"/>
              <a:gd name="connsiteX1" fmla="*/ 1767538 w 1767538"/>
              <a:gd name="connsiteY1" fmla="*/ 884020 h 1768040"/>
              <a:gd name="connsiteX2" fmla="*/ 883769 w 1767538"/>
              <a:gd name="connsiteY2" fmla="*/ 1768040 h 1768040"/>
              <a:gd name="connsiteX3" fmla="*/ 0 w 1767538"/>
              <a:gd name="connsiteY3" fmla="*/ 884020 h 1768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7538" h="1768040">
                <a:moveTo>
                  <a:pt x="883769" y="0"/>
                </a:moveTo>
                <a:lnTo>
                  <a:pt x="1767538" y="884020"/>
                </a:lnTo>
                <a:lnTo>
                  <a:pt x="883769" y="1768040"/>
                </a:lnTo>
                <a:lnTo>
                  <a:pt x="0" y="8840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4"/>
          </p:nvPr>
        </p:nvSpPr>
        <p:spPr>
          <a:xfrm>
            <a:off x="9131445" y="1787635"/>
            <a:ext cx="1767538" cy="1768040"/>
          </a:xfrm>
          <a:custGeom>
            <a:avLst/>
            <a:gdLst>
              <a:gd name="connsiteX0" fmla="*/ 883769 w 1767538"/>
              <a:gd name="connsiteY0" fmla="*/ 0 h 1768040"/>
              <a:gd name="connsiteX1" fmla="*/ 1767538 w 1767538"/>
              <a:gd name="connsiteY1" fmla="*/ 884020 h 1768040"/>
              <a:gd name="connsiteX2" fmla="*/ 883769 w 1767538"/>
              <a:gd name="connsiteY2" fmla="*/ 1768040 h 1768040"/>
              <a:gd name="connsiteX3" fmla="*/ 0 w 1767538"/>
              <a:gd name="connsiteY3" fmla="*/ 884020 h 1768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7538" h="1768040">
                <a:moveTo>
                  <a:pt x="883769" y="0"/>
                </a:moveTo>
                <a:lnTo>
                  <a:pt x="1767538" y="884020"/>
                </a:lnTo>
                <a:lnTo>
                  <a:pt x="883769" y="1768040"/>
                </a:lnTo>
                <a:lnTo>
                  <a:pt x="0" y="8840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09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038226" y="1866901"/>
            <a:ext cx="3143250" cy="3946525"/>
          </a:xfrm>
          <a:custGeom>
            <a:avLst/>
            <a:gdLst>
              <a:gd name="connsiteX0" fmla="*/ 0 w 3143250"/>
              <a:gd name="connsiteY0" fmla="*/ 0 h 3946525"/>
              <a:gd name="connsiteX1" fmla="*/ 3143250 w 3143250"/>
              <a:gd name="connsiteY1" fmla="*/ 0 h 3946525"/>
              <a:gd name="connsiteX2" fmla="*/ 3143250 w 3143250"/>
              <a:gd name="connsiteY2" fmla="*/ 3946525 h 3946525"/>
              <a:gd name="connsiteX3" fmla="*/ 0 w 3143250"/>
              <a:gd name="connsiteY3" fmla="*/ 3946525 h 394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3250" h="3946525">
                <a:moveTo>
                  <a:pt x="0" y="0"/>
                </a:moveTo>
                <a:lnTo>
                  <a:pt x="3143250" y="0"/>
                </a:lnTo>
                <a:lnTo>
                  <a:pt x="3143250" y="3946525"/>
                </a:lnTo>
                <a:lnTo>
                  <a:pt x="0" y="39465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6905625" y="1866901"/>
            <a:ext cx="4248150" cy="1910119"/>
          </a:xfrm>
          <a:custGeom>
            <a:avLst/>
            <a:gdLst>
              <a:gd name="connsiteX0" fmla="*/ 0 w 4248150"/>
              <a:gd name="connsiteY0" fmla="*/ 0 h 1910119"/>
              <a:gd name="connsiteX1" fmla="*/ 4248150 w 4248150"/>
              <a:gd name="connsiteY1" fmla="*/ 0 h 1910119"/>
              <a:gd name="connsiteX2" fmla="*/ 4248150 w 4248150"/>
              <a:gd name="connsiteY2" fmla="*/ 1910119 h 1910119"/>
              <a:gd name="connsiteX3" fmla="*/ 0 w 4248150"/>
              <a:gd name="connsiteY3" fmla="*/ 1910119 h 191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8150" h="1910119">
                <a:moveTo>
                  <a:pt x="0" y="0"/>
                </a:moveTo>
                <a:lnTo>
                  <a:pt x="4248150" y="0"/>
                </a:lnTo>
                <a:lnTo>
                  <a:pt x="4248150" y="1910119"/>
                </a:lnTo>
                <a:lnTo>
                  <a:pt x="0" y="19101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905625" y="3903307"/>
            <a:ext cx="4248150" cy="1910119"/>
          </a:xfrm>
          <a:custGeom>
            <a:avLst/>
            <a:gdLst>
              <a:gd name="connsiteX0" fmla="*/ 0 w 4248150"/>
              <a:gd name="connsiteY0" fmla="*/ 0 h 1910119"/>
              <a:gd name="connsiteX1" fmla="*/ 4248150 w 4248150"/>
              <a:gd name="connsiteY1" fmla="*/ 0 h 1910119"/>
              <a:gd name="connsiteX2" fmla="*/ 4248150 w 4248150"/>
              <a:gd name="connsiteY2" fmla="*/ 1910119 h 1910119"/>
              <a:gd name="connsiteX3" fmla="*/ 0 w 4248150"/>
              <a:gd name="connsiteY3" fmla="*/ 1910119 h 191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8150" h="1910119">
                <a:moveTo>
                  <a:pt x="0" y="0"/>
                </a:moveTo>
                <a:lnTo>
                  <a:pt x="4248150" y="0"/>
                </a:lnTo>
                <a:lnTo>
                  <a:pt x="4248150" y="1910119"/>
                </a:lnTo>
                <a:lnTo>
                  <a:pt x="0" y="19101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79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904224" y="1683655"/>
            <a:ext cx="7583462" cy="4287616"/>
          </a:xfrm>
          <a:custGeom>
            <a:avLst/>
            <a:gdLst>
              <a:gd name="connsiteX0" fmla="*/ 0 w 7583462"/>
              <a:gd name="connsiteY0" fmla="*/ 0 h 4287616"/>
              <a:gd name="connsiteX1" fmla="*/ 7583462 w 7583462"/>
              <a:gd name="connsiteY1" fmla="*/ 0 h 4287616"/>
              <a:gd name="connsiteX2" fmla="*/ 7583462 w 7583462"/>
              <a:gd name="connsiteY2" fmla="*/ 4287616 h 4287616"/>
              <a:gd name="connsiteX3" fmla="*/ 0 w 7583462"/>
              <a:gd name="connsiteY3" fmla="*/ 4287616 h 4287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3462" h="4287616">
                <a:moveTo>
                  <a:pt x="0" y="0"/>
                </a:moveTo>
                <a:lnTo>
                  <a:pt x="7583462" y="0"/>
                </a:lnTo>
                <a:lnTo>
                  <a:pt x="7583462" y="4287616"/>
                </a:lnTo>
                <a:lnTo>
                  <a:pt x="0" y="42876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687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952500" y="1574801"/>
            <a:ext cx="5168900" cy="2214563"/>
          </a:xfrm>
          <a:custGeom>
            <a:avLst/>
            <a:gdLst>
              <a:gd name="connsiteX0" fmla="*/ 0 w 5168900"/>
              <a:gd name="connsiteY0" fmla="*/ 0 h 2214563"/>
              <a:gd name="connsiteX1" fmla="*/ 5168900 w 5168900"/>
              <a:gd name="connsiteY1" fmla="*/ 0 h 2214563"/>
              <a:gd name="connsiteX2" fmla="*/ 5168900 w 5168900"/>
              <a:gd name="connsiteY2" fmla="*/ 2214563 h 2214563"/>
              <a:gd name="connsiteX3" fmla="*/ 0 w 5168900"/>
              <a:gd name="connsiteY3" fmla="*/ 2214563 h 221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8900" h="2214563">
                <a:moveTo>
                  <a:pt x="0" y="0"/>
                </a:moveTo>
                <a:lnTo>
                  <a:pt x="5168900" y="0"/>
                </a:lnTo>
                <a:lnTo>
                  <a:pt x="5168900" y="2214563"/>
                </a:lnTo>
                <a:lnTo>
                  <a:pt x="0" y="22145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527800" y="3910167"/>
            <a:ext cx="4687888" cy="2100107"/>
          </a:xfrm>
          <a:custGeom>
            <a:avLst/>
            <a:gdLst>
              <a:gd name="connsiteX0" fmla="*/ 0 w 4687888"/>
              <a:gd name="connsiteY0" fmla="*/ 0 h 2100107"/>
              <a:gd name="connsiteX1" fmla="*/ 4687888 w 4687888"/>
              <a:gd name="connsiteY1" fmla="*/ 0 h 2100107"/>
              <a:gd name="connsiteX2" fmla="*/ 4687888 w 4687888"/>
              <a:gd name="connsiteY2" fmla="*/ 2100107 h 2100107"/>
              <a:gd name="connsiteX3" fmla="*/ 0 w 4687888"/>
              <a:gd name="connsiteY3" fmla="*/ 2100107 h 2100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7888" h="2100107">
                <a:moveTo>
                  <a:pt x="0" y="0"/>
                </a:moveTo>
                <a:lnTo>
                  <a:pt x="4687888" y="0"/>
                </a:lnTo>
                <a:lnTo>
                  <a:pt x="4687888" y="2100107"/>
                </a:lnTo>
                <a:lnTo>
                  <a:pt x="0" y="210010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58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3432175" y="1"/>
            <a:ext cx="8759827" cy="7893048"/>
          </a:xfrm>
          <a:custGeom>
            <a:avLst/>
            <a:gdLst>
              <a:gd name="connsiteX0" fmla="*/ 7838282 w 8759827"/>
              <a:gd name="connsiteY0" fmla="*/ 3101973 h 7893048"/>
              <a:gd name="connsiteX1" fmla="*/ 8759827 w 8759827"/>
              <a:gd name="connsiteY1" fmla="*/ 4025048 h 7893048"/>
              <a:gd name="connsiteX2" fmla="*/ 8759827 w 8759827"/>
              <a:gd name="connsiteY2" fmla="*/ 6969974 h 7893048"/>
              <a:gd name="connsiteX3" fmla="*/ 7838282 w 8759827"/>
              <a:gd name="connsiteY3" fmla="*/ 7893048 h 7893048"/>
              <a:gd name="connsiteX4" fmla="*/ 5446713 w 8759827"/>
              <a:gd name="connsiteY4" fmla="*/ 5497511 h 7893048"/>
              <a:gd name="connsiteX5" fmla="*/ 5087145 w 8759827"/>
              <a:gd name="connsiteY5" fmla="*/ 352424 h 7893048"/>
              <a:gd name="connsiteX6" fmla="*/ 7478714 w 8759827"/>
              <a:gd name="connsiteY6" fmla="*/ 2747962 h 7893048"/>
              <a:gd name="connsiteX7" fmla="*/ 5087145 w 8759827"/>
              <a:gd name="connsiteY7" fmla="*/ 5143499 h 7893048"/>
              <a:gd name="connsiteX8" fmla="*/ 2695578 w 8759827"/>
              <a:gd name="connsiteY8" fmla="*/ 2747962 h 7893048"/>
              <a:gd name="connsiteX9" fmla="*/ 5459391 w 8759827"/>
              <a:gd name="connsiteY9" fmla="*/ 0 h 7893048"/>
              <a:gd name="connsiteX10" fmla="*/ 8759827 w 8759827"/>
              <a:gd name="connsiteY10" fmla="*/ 0 h 7893048"/>
              <a:gd name="connsiteX11" fmla="*/ 8759827 w 8759827"/>
              <a:gd name="connsiteY11" fmla="*/ 1485162 h 7893048"/>
              <a:gd name="connsiteX12" fmla="*/ 7838282 w 8759827"/>
              <a:gd name="connsiteY12" fmla="*/ 2408236 h 7893048"/>
              <a:gd name="connsiteX13" fmla="*/ 5446713 w 8759827"/>
              <a:gd name="connsiteY13" fmla="*/ 12699 h 7893048"/>
              <a:gd name="connsiteX14" fmla="*/ 12678 w 8759827"/>
              <a:gd name="connsiteY14" fmla="*/ 0 h 7893048"/>
              <a:gd name="connsiteX15" fmla="*/ 4770461 w 8759827"/>
              <a:gd name="connsiteY15" fmla="*/ 0 h 7893048"/>
              <a:gd name="connsiteX16" fmla="*/ 4783139 w 8759827"/>
              <a:gd name="connsiteY16" fmla="*/ 12699 h 7893048"/>
              <a:gd name="connsiteX17" fmla="*/ 2391571 w 8759827"/>
              <a:gd name="connsiteY17" fmla="*/ 2408236 h 7893048"/>
              <a:gd name="connsiteX18" fmla="*/ 0 w 8759827"/>
              <a:gd name="connsiteY18" fmla="*/ 12699 h 789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759827" h="7893048">
                <a:moveTo>
                  <a:pt x="7838282" y="3101973"/>
                </a:moveTo>
                <a:lnTo>
                  <a:pt x="8759827" y="4025048"/>
                </a:lnTo>
                <a:lnTo>
                  <a:pt x="8759827" y="6969974"/>
                </a:lnTo>
                <a:lnTo>
                  <a:pt x="7838282" y="7893048"/>
                </a:lnTo>
                <a:lnTo>
                  <a:pt x="5446713" y="5497511"/>
                </a:lnTo>
                <a:close/>
                <a:moveTo>
                  <a:pt x="5087145" y="352424"/>
                </a:moveTo>
                <a:lnTo>
                  <a:pt x="7478714" y="2747962"/>
                </a:lnTo>
                <a:lnTo>
                  <a:pt x="5087145" y="5143499"/>
                </a:lnTo>
                <a:lnTo>
                  <a:pt x="2695578" y="2747962"/>
                </a:lnTo>
                <a:close/>
                <a:moveTo>
                  <a:pt x="5459391" y="0"/>
                </a:moveTo>
                <a:lnTo>
                  <a:pt x="8759827" y="0"/>
                </a:lnTo>
                <a:lnTo>
                  <a:pt x="8759827" y="1485162"/>
                </a:lnTo>
                <a:lnTo>
                  <a:pt x="7838282" y="2408236"/>
                </a:lnTo>
                <a:lnTo>
                  <a:pt x="5446713" y="12699"/>
                </a:lnTo>
                <a:close/>
                <a:moveTo>
                  <a:pt x="12678" y="0"/>
                </a:moveTo>
                <a:lnTo>
                  <a:pt x="4770461" y="0"/>
                </a:lnTo>
                <a:lnTo>
                  <a:pt x="4783139" y="12699"/>
                </a:lnTo>
                <a:lnTo>
                  <a:pt x="2391571" y="2408236"/>
                </a:lnTo>
                <a:lnTo>
                  <a:pt x="0" y="126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07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03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4"/>
          <p:cNvSpPr/>
          <p:nvPr/>
        </p:nvSpPr>
        <p:spPr>
          <a:xfrm flipV="1">
            <a:off x="0" y="0"/>
            <a:ext cx="4961528" cy="4114800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等腰三角形 5"/>
          <p:cNvSpPr/>
          <p:nvPr/>
        </p:nvSpPr>
        <p:spPr>
          <a:xfrm rot="10800000" flipV="1">
            <a:off x="10055786" y="5086350"/>
            <a:ext cx="2136213" cy="1771650"/>
          </a:xfrm>
          <a:prstGeom prst="triangle">
            <a:avLst>
              <a:gd name="adj" fmla="val 0"/>
            </a:avLst>
          </a:prstGeom>
          <a:solidFill>
            <a:srgbClr val="4C4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1622774" y="3045418"/>
            <a:ext cx="1146506" cy="9508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1" y="4456560"/>
            <a:ext cx="2895599" cy="240144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4961528" y="0"/>
            <a:ext cx="2429874" cy="20151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2895600" y="1475758"/>
            <a:ext cx="7970542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</a:t>
            </a:r>
            <a:r>
              <a:rPr lang="en-US" altLang="zh-Hans" sz="32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ixing</a:t>
            </a:r>
            <a:r>
              <a:rPr lang="zh-Hans" altLang="en-US" sz="32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sz="32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Washington</a:t>
            </a:r>
            <a:r>
              <a:rPr lang="zh-Hans" altLang="en-US" sz="32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sz="32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Consensus</a:t>
            </a:r>
            <a:r>
              <a:rPr lang="zh-Hans" altLang="en-US" sz="32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sz="32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with</a:t>
            </a:r>
            <a:r>
              <a:rPr lang="zh-Hans" altLang="en-US" sz="32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sz="32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Beijing</a:t>
            </a:r>
            <a:r>
              <a:rPr lang="zh-Hans" altLang="en-US" sz="32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sz="32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Consensus</a:t>
            </a:r>
            <a:r>
              <a:rPr lang="zh-Hans" altLang="en-US" sz="32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sz="32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and</a:t>
            </a:r>
            <a:r>
              <a:rPr lang="zh-Hans" altLang="en-US" sz="32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sz="32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Corruption</a:t>
            </a:r>
            <a:r>
              <a:rPr lang="zh-Hans" altLang="en-US" sz="32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sz="32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</a:t>
            </a:r>
            <a:r>
              <a:rPr lang="zh-Hans" altLang="en-US" sz="32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sz="32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Africa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            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                                    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By OMER GOKCEKUS and YUI SUZUKI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021169" y="4399735"/>
            <a:ext cx="510272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Li,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Dong</a:t>
            </a:r>
          </a:p>
          <a:p>
            <a:pPr algn="r"/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Master of science in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Quantitative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Finance</a:t>
            </a:r>
          </a:p>
          <a:p>
            <a:pPr algn="r"/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Olin Business School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630973" y="5124450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微软雅黑"/>
                <a:cs typeface="+mn-cs"/>
              </a:rPr>
              <a:t>部门：设计部</a:t>
            </a: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11569700" y="4310556"/>
            <a:ext cx="622300" cy="5161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21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/>
      <p:bldP spid="18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接连接符 46"/>
          <p:cNvCxnSpPr>
            <a:cxnSpLocks/>
          </p:cNvCxnSpPr>
          <p:nvPr/>
        </p:nvCxnSpPr>
        <p:spPr>
          <a:xfrm>
            <a:off x="0" y="635000"/>
            <a:ext cx="46111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>
            <a:cxnSpLocks/>
          </p:cNvCxnSpPr>
          <p:nvPr/>
        </p:nvCxnSpPr>
        <p:spPr>
          <a:xfrm>
            <a:off x="7511143" y="621937"/>
            <a:ext cx="468085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4980568" y="345292"/>
            <a:ext cx="223086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dirty="0">
                <a:latin typeface="Agency FB" panose="020B0503020202020204" pitchFamily="34" charset="0"/>
              </a:rPr>
              <a:t>M</a:t>
            </a:r>
            <a:r>
              <a:rPr lang="en-US" altLang="zh-Hans" sz="3200" dirty="0">
                <a:latin typeface="Agency FB" panose="020B0503020202020204" pitchFamily="34" charset="0"/>
              </a:rPr>
              <a:t>odel</a:t>
            </a:r>
            <a:r>
              <a:rPr lang="zh-Hans" altLang="en-US" sz="3200" dirty="0">
                <a:latin typeface="Agency FB" panose="020B0503020202020204" pitchFamily="34" charset="0"/>
              </a:rPr>
              <a:t> </a:t>
            </a:r>
            <a:r>
              <a:rPr lang="en-US" altLang="zh-Hans" sz="3200" dirty="0">
                <a:latin typeface="Agency FB" panose="020B0503020202020204" pitchFamily="34" charset="0"/>
              </a:rPr>
              <a:t>Form</a:t>
            </a:r>
            <a:endParaRPr lang="zh-CN" altLang="en-US" sz="3200" dirty="0">
              <a:latin typeface="Agency FB" panose="020B0503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EB5CDE-A600-3A49-86FE-EF6A281062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50" y="1393946"/>
            <a:ext cx="9918700" cy="4483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590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27"/>
          <p:cNvCxnSpPr>
            <a:cxnSpLocks/>
          </p:cNvCxnSpPr>
          <p:nvPr/>
        </p:nvCxnSpPr>
        <p:spPr>
          <a:xfrm>
            <a:off x="0" y="635000"/>
            <a:ext cx="44674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cxnSpLocks/>
          </p:cNvCxnSpPr>
          <p:nvPr/>
        </p:nvCxnSpPr>
        <p:spPr>
          <a:xfrm>
            <a:off x="7406640" y="635000"/>
            <a:ext cx="47853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4934082" y="345292"/>
            <a:ext cx="232384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dirty="0">
                <a:latin typeface="Agency FB" panose="020B0503020202020204" pitchFamily="34" charset="0"/>
              </a:rPr>
              <a:t>M</a:t>
            </a:r>
            <a:r>
              <a:rPr lang="en-US" altLang="zh-Hans" sz="3200" dirty="0">
                <a:latin typeface="Agency FB" panose="020B0503020202020204" pitchFamily="34" charset="0"/>
              </a:rPr>
              <a:t>odel</a:t>
            </a:r>
            <a:r>
              <a:rPr lang="zh-Hans" altLang="en-US" sz="3200" dirty="0">
                <a:latin typeface="Agency FB" panose="020B0503020202020204" pitchFamily="34" charset="0"/>
              </a:rPr>
              <a:t> </a:t>
            </a:r>
            <a:r>
              <a:rPr lang="en-US" altLang="zh-Hans" sz="3200" dirty="0">
                <a:latin typeface="Agency FB" panose="020B0503020202020204" pitchFamily="34" charset="0"/>
              </a:rPr>
              <a:t>Form</a:t>
            </a:r>
            <a:r>
              <a:rPr lang="zh-Hans" altLang="en-US" sz="3200" dirty="0">
                <a:latin typeface="Agency FB" panose="020B0503020202020204" pitchFamily="34" charset="0"/>
              </a:rPr>
              <a:t> </a:t>
            </a:r>
            <a:endParaRPr lang="zh-CN" altLang="en-US" sz="3200" dirty="0">
              <a:latin typeface="Agency FB" panose="020B0503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772B8D-A991-874A-898D-B70F69606DE6}"/>
              </a:ext>
            </a:extLst>
          </p:cNvPr>
          <p:cNvSpPr txBox="1"/>
          <p:nvPr/>
        </p:nvSpPr>
        <p:spPr>
          <a:xfrm>
            <a:off x="822960" y="1267097"/>
            <a:ext cx="1073766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Hans" dirty="0"/>
              <a:t>Initial</a:t>
            </a:r>
            <a:r>
              <a:rPr lang="zh-Hans" altLang="en-US" dirty="0"/>
              <a:t> </a:t>
            </a:r>
            <a:r>
              <a:rPr lang="en-US" altLang="zh-Hans" dirty="0"/>
              <a:t>Intensity</a:t>
            </a:r>
            <a:r>
              <a:rPr lang="zh-Hans" altLang="en-US" dirty="0"/>
              <a:t> </a:t>
            </a:r>
            <a:r>
              <a:rPr lang="en-US" altLang="zh-Hans" dirty="0"/>
              <a:t>of</a:t>
            </a:r>
            <a:r>
              <a:rPr lang="zh-Hans" altLang="en-US" dirty="0"/>
              <a:t> </a:t>
            </a:r>
            <a:r>
              <a:rPr lang="en-US" altLang="zh-Hans" dirty="0"/>
              <a:t>Trade</a:t>
            </a:r>
            <a:r>
              <a:rPr lang="zh-Hans" altLang="en-US" dirty="0"/>
              <a:t> </a:t>
            </a:r>
            <a:r>
              <a:rPr lang="en-US" altLang="zh-Hans" dirty="0"/>
              <a:t>Factor</a:t>
            </a:r>
            <a:r>
              <a:rPr lang="zh-Hans" altLang="en-US" dirty="0"/>
              <a:t> </a:t>
            </a:r>
            <a:r>
              <a:rPr lang="en-US" altLang="zh-Hans" dirty="0"/>
              <a:t>=</a:t>
            </a:r>
            <a:r>
              <a:rPr lang="zh-Hans" altLang="en-US" dirty="0"/>
              <a:t> </a:t>
            </a:r>
            <a:r>
              <a:rPr lang="en-US" altLang="zh-Hans" dirty="0"/>
              <a:t>V</a:t>
            </a:r>
            <a:r>
              <a:rPr lang="en-US" dirty="0"/>
              <a:t>olume of trade with Advanced Economics(China)/ GDP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Hans" dirty="0"/>
              <a:t>However,</a:t>
            </a:r>
            <a:r>
              <a:rPr lang="zh-Hans" altLang="en-US" dirty="0"/>
              <a:t> </a:t>
            </a:r>
            <a:r>
              <a:rPr lang="en-US" dirty="0"/>
              <a:t>As Knack and Azfar</a:t>
            </a:r>
            <a:r>
              <a:rPr lang="zh-Hans" altLang="en-US" dirty="0"/>
              <a:t> </a:t>
            </a:r>
            <a:r>
              <a:rPr lang="en-US" dirty="0"/>
              <a:t>(2003) show, there is a possible relationship </a:t>
            </a:r>
            <a:r>
              <a:rPr lang="en-US" b="1" dirty="0"/>
              <a:t>between size of the country and its openness.</a:t>
            </a:r>
            <a:r>
              <a:rPr lang="zh-Hans" altLang="en-US" b="1" dirty="0"/>
              <a:t> </a:t>
            </a:r>
            <a:r>
              <a:rPr lang="en-US" altLang="zh-Hans" dirty="0"/>
              <a:t>I</a:t>
            </a:r>
            <a:r>
              <a:rPr lang="en-US" dirty="0"/>
              <a:t>f size of country is correlated with corruption, the estimated coefficient is biased.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Hans" dirty="0"/>
              <a:t>Therefore,</a:t>
            </a:r>
            <a:r>
              <a:rPr lang="zh-Hans" altLang="en-US" dirty="0"/>
              <a:t> </a:t>
            </a:r>
            <a:r>
              <a:rPr lang="en-US" altLang="zh-Hans" dirty="0"/>
              <a:t>the</a:t>
            </a:r>
            <a:r>
              <a:rPr lang="zh-Hans" altLang="en-US" dirty="0"/>
              <a:t> </a:t>
            </a:r>
            <a:r>
              <a:rPr lang="en-US" altLang="zh-Hans" dirty="0"/>
              <a:t>author</a:t>
            </a:r>
            <a:r>
              <a:rPr lang="zh-Hans" altLang="en-US" dirty="0"/>
              <a:t> </a:t>
            </a:r>
            <a:r>
              <a:rPr lang="en-US" altLang="zh-Hans" dirty="0"/>
              <a:t>decides</a:t>
            </a:r>
            <a:r>
              <a:rPr lang="zh-Hans" altLang="en-US" dirty="0"/>
              <a:t> </a:t>
            </a:r>
            <a:r>
              <a:rPr lang="en-US" altLang="zh-Hans" dirty="0"/>
              <a:t>to</a:t>
            </a:r>
            <a:r>
              <a:rPr lang="zh-Hans" altLang="en-US" dirty="0"/>
              <a:t> </a:t>
            </a:r>
            <a:r>
              <a:rPr lang="en-US" altLang="zh-Hans" dirty="0"/>
              <a:t>use</a:t>
            </a:r>
            <a:r>
              <a:rPr lang="zh-Hans" altLang="en-US" dirty="0"/>
              <a:t> </a:t>
            </a:r>
            <a:r>
              <a:rPr lang="en-US" altLang="zh-Hans" b="1" dirty="0"/>
              <a:t>total</a:t>
            </a:r>
            <a:r>
              <a:rPr lang="zh-Hans" altLang="en-US" b="1" dirty="0"/>
              <a:t> </a:t>
            </a:r>
            <a:r>
              <a:rPr lang="en-US" altLang="zh-Hans" b="1" dirty="0"/>
              <a:t>trade</a:t>
            </a:r>
            <a:r>
              <a:rPr lang="zh-Hans" altLang="en-US" b="1" dirty="0"/>
              <a:t> </a:t>
            </a:r>
            <a:r>
              <a:rPr lang="en-US" altLang="zh-Hans" b="1" dirty="0"/>
              <a:t>volume</a:t>
            </a:r>
            <a:r>
              <a:rPr lang="zh-Hans" altLang="en-US" b="1" dirty="0"/>
              <a:t> </a:t>
            </a:r>
            <a:r>
              <a:rPr lang="en-US" altLang="zh-Hans" dirty="0"/>
              <a:t>instead</a:t>
            </a:r>
            <a:r>
              <a:rPr lang="zh-Hans" altLang="en-US" dirty="0"/>
              <a:t> </a:t>
            </a:r>
            <a:r>
              <a:rPr lang="en-US" altLang="zh-Hans" dirty="0"/>
              <a:t>of</a:t>
            </a:r>
            <a:r>
              <a:rPr lang="zh-Hans" altLang="en-US" dirty="0"/>
              <a:t> </a:t>
            </a:r>
            <a:r>
              <a:rPr lang="en-US" altLang="zh-Hans" dirty="0"/>
              <a:t>GDP,</a:t>
            </a:r>
            <a:r>
              <a:rPr lang="zh-Hans" altLang="en-US" dirty="0"/>
              <a:t> </a:t>
            </a:r>
            <a:r>
              <a:rPr lang="en-US" altLang="zh-Hans" dirty="0"/>
              <a:t>to</a:t>
            </a:r>
            <a:r>
              <a:rPr lang="zh-Hans" altLang="en-US" dirty="0"/>
              <a:t> </a:t>
            </a:r>
            <a:r>
              <a:rPr lang="en-US" altLang="zh-Hans" dirty="0"/>
              <a:t>remove</a:t>
            </a:r>
            <a:r>
              <a:rPr lang="zh-Hans" altLang="en-US" dirty="0"/>
              <a:t> </a:t>
            </a:r>
            <a:r>
              <a:rPr lang="en-US" altLang="zh-Hans" dirty="0"/>
              <a:t>the</a:t>
            </a:r>
            <a:r>
              <a:rPr lang="zh-Hans" altLang="en-US" dirty="0"/>
              <a:t> </a:t>
            </a:r>
            <a:r>
              <a:rPr lang="en-US" altLang="zh-Hans" dirty="0"/>
              <a:t>size</a:t>
            </a:r>
            <a:r>
              <a:rPr lang="zh-Hans" altLang="en-US" dirty="0"/>
              <a:t> </a:t>
            </a:r>
            <a:r>
              <a:rPr lang="en-US" altLang="zh-Hans" dirty="0"/>
              <a:t>effect.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b="1" dirty="0"/>
          </a:p>
          <a:p>
            <a:r>
              <a:rPr lang="zh-Hans" altLang="en-US" b="1" dirty="0"/>
              <a:t>                                                                              </a:t>
            </a:r>
            <a:r>
              <a:rPr lang="zh-Hans" altLang="en-US" sz="3200" b="1" dirty="0"/>
              <a:t>▼</a:t>
            </a:r>
            <a:endParaRPr lang="en-US" sz="3200" b="1" dirty="0"/>
          </a:p>
          <a:p>
            <a:endParaRPr lang="en-US" dirty="0"/>
          </a:p>
          <a:p>
            <a:endParaRPr lang="en-US" dirty="0"/>
          </a:p>
          <a:p>
            <a:br>
              <a:rPr lang="en-US" dirty="0"/>
            </a:br>
            <a:endParaRPr lang="en-US" b="1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98A5C58-FFBF-F44E-80DF-DB2EC5BB3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18" y="4014470"/>
            <a:ext cx="9182100" cy="21209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CD7FBCC-FF0F-E940-ACDA-F109830BFE88}"/>
              </a:ext>
            </a:extLst>
          </p:cNvPr>
          <p:cNvSpPr txBox="1"/>
          <p:nvPr/>
        </p:nvSpPr>
        <p:spPr>
          <a:xfrm>
            <a:off x="8171727" y="5822066"/>
            <a:ext cx="1875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Equation 2</a:t>
            </a:r>
            <a:endParaRPr kumimoji="1"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111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>
            <a:cxnSpLocks/>
          </p:cNvCxnSpPr>
          <p:nvPr/>
        </p:nvCxnSpPr>
        <p:spPr>
          <a:xfrm>
            <a:off x="0" y="635000"/>
            <a:ext cx="441524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cxnSpLocks/>
          </p:cNvCxnSpPr>
          <p:nvPr/>
        </p:nvCxnSpPr>
        <p:spPr>
          <a:xfrm>
            <a:off x="7628709" y="635000"/>
            <a:ext cx="456329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4773557" y="345292"/>
            <a:ext cx="264489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dirty="0">
                <a:latin typeface="Agency FB" panose="020B0503020202020204" pitchFamily="34" charset="0"/>
              </a:rPr>
              <a:t>D</a:t>
            </a:r>
            <a:r>
              <a:rPr lang="en-US" altLang="zh-Hans" sz="3200" dirty="0">
                <a:latin typeface="Agency FB" panose="020B0503020202020204" pitchFamily="34" charset="0"/>
              </a:rPr>
              <a:t>ata</a:t>
            </a:r>
            <a:r>
              <a:rPr lang="zh-Hans" altLang="en-US" sz="3200" dirty="0">
                <a:latin typeface="Agency FB" panose="020B0503020202020204" pitchFamily="34" charset="0"/>
              </a:rPr>
              <a:t> </a:t>
            </a:r>
            <a:r>
              <a:rPr lang="en-US" altLang="zh-Hans" sz="3200" dirty="0">
                <a:latin typeface="Agency FB" panose="020B0503020202020204" pitchFamily="34" charset="0"/>
              </a:rPr>
              <a:t>Summary</a:t>
            </a:r>
            <a:endParaRPr lang="zh-CN" altLang="en-US" sz="3200" dirty="0">
              <a:latin typeface="Agency FB" panose="020B05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689DA2-429B-BE40-871B-883401CB96F6}"/>
                  </a:ext>
                </a:extLst>
              </p:cNvPr>
              <p:cNvSpPr txBox="1"/>
              <p:nvPr/>
            </p:nvSpPr>
            <p:spPr>
              <a:xfrm>
                <a:off x="352697" y="1058091"/>
                <a:ext cx="442086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ans" b="1" dirty="0"/>
                  <a:t>Panel</a:t>
                </a:r>
                <a:r>
                  <a:rPr lang="zh-Hans" altLang="en-US" b="1" dirty="0"/>
                  <a:t> </a:t>
                </a:r>
                <a:r>
                  <a:rPr lang="en-US" altLang="zh-Hans" b="1" dirty="0"/>
                  <a:t>Data</a:t>
                </a:r>
              </a:p>
              <a:p>
                <a:r>
                  <a:rPr lang="en-US" altLang="zh-Hans" dirty="0"/>
                  <a:t>34</a:t>
                </a:r>
                <a:r>
                  <a:rPr lang="zh-Hans" altLang="en-US" dirty="0"/>
                  <a:t> </a:t>
                </a:r>
                <a:r>
                  <a:rPr lang="en-US" altLang="zh-Hans" dirty="0"/>
                  <a:t>African</a:t>
                </a:r>
                <a:r>
                  <a:rPr lang="zh-Hans" altLang="en-US" dirty="0"/>
                  <a:t> </a:t>
                </a:r>
                <a:r>
                  <a:rPr lang="en-US" altLang="zh-Hans" dirty="0"/>
                  <a:t>Countries</a:t>
                </a:r>
              </a:p>
              <a:p>
                <a:r>
                  <a:rPr lang="en-US" altLang="zh-Hans" dirty="0"/>
                  <a:t>20</a:t>
                </a:r>
                <a:r>
                  <a:rPr lang="zh-Hans" altLang="en-US" dirty="0"/>
                  <a:t> </a:t>
                </a:r>
                <a:r>
                  <a:rPr lang="en-US" altLang="zh-Hans" dirty="0"/>
                  <a:t>Years</a:t>
                </a:r>
              </a:p>
              <a:p>
                <a:endParaRPr lang="en-US" dirty="0"/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dirty="0"/>
                  <a:t>For corruption, democracy and diversity, </a:t>
                </a:r>
                <a:r>
                  <a:rPr lang="en-US" b="1" dirty="0"/>
                  <a:t>higher ratings imply lower corruption, more democratic accountability and less ethnic tension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endParaRPr lang="en-US" b="1" dirty="0"/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dirty="0"/>
                  <a:t>Accordingly, we expect the following signs for coefficients in equation 1 and 2:</a:t>
                </a:r>
              </a:p>
              <a:p>
                <a:r>
                  <a:rPr lang="zh-Hans" altLang="en-US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an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ans" i="1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en-US" altLang="zh-Han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&gt;0;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ans" i="1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en-US" altLang="zh-Han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&lt;=0;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an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ans" i="1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Han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&gt;0;</a:t>
                </a:r>
                <a:r>
                  <a:rPr lang="zh-Hans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ans" i="1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Han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ans" dirty="0"/>
                  <a:t>&gt;0</a:t>
                </a:r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ans" i="1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Han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Hans" dirty="0"/>
                  <a:t>&gt;0;</a:t>
                </a:r>
                <a:endParaRPr lang="en-US" dirty="0"/>
              </a:p>
              <a:p>
                <a:br>
                  <a:rPr lang="en-US" dirty="0"/>
                </a:br>
                <a:endParaRPr lang="en-US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689DA2-429B-BE40-871B-883401CB9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97" y="1058091"/>
                <a:ext cx="4420860" cy="4524315"/>
              </a:xfrm>
              <a:prstGeom prst="rect">
                <a:avLst/>
              </a:prstGeom>
              <a:blipFill>
                <a:blip r:embed="rId4"/>
                <a:stretch>
                  <a:fillRect l="-1146" t="-279" r="-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A1A6293-B7C1-8B4C-91DE-C23EEC9C6B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715" y="1058091"/>
            <a:ext cx="7426285" cy="440163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AF98C67-F846-2E4C-94A4-0FC456DB6701}"/>
              </a:ext>
            </a:extLst>
          </p:cNvPr>
          <p:cNvSpPr/>
          <p:nvPr/>
        </p:nvSpPr>
        <p:spPr>
          <a:xfrm>
            <a:off x="4765714" y="1643605"/>
            <a:ext cx="1033201" cy="4051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4C52D93-C887-CD48-82D3-6B94BCF37DA5}"/>
              </a:ext>
            </a:extLst>
          </p:cNvPr>
          <p:cNvSpPr/>
          <p:nvPr/>
        </p:nvSpPr>
        <p:spPr>
          <a:xfrm>
            <a:off x="4776950" y="3819644"/>
            <a:ext cx="1832194" cy="3125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E934FC6-F379-7A4A-9DA5-6CC104A5955F}"/>
              </a:ext>
            </a:extLst>
          </p:cNvPr>
          <p:cNvSpPr/>
          <p:nvPr/>
        </p:nvSpPr>
        <p:spPr>
          <a:xfrm>
            <a:off x="4776949" y="4641448"/>
            <a:ext cx="1334483" cy="3588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604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1"/>
          <p:cNvGrpSpPr/>
          <p:nvPr/>
        </p:nvGrpSpPr>
        <p:grpSpPr>
          <a:xfrm>
            <a:off x="6820193" y="1821449"/>
            <a:ext cx="500504" cy="500504"/>
            <a:chOff x="1731021" y="1638788"/>
            <a:chExt cx="736375" cy="736375"/>
          </a:xfrm>
          <a:solidFill>
            <a:schemeClr val="accent2"/>
          </a:solidFill>
        </p:grpSpPr>
        <p:sp>
          <p:nvSpPr>
            <p:cNvPr id="17" name="íślíḋè-Oval 22"/>
            <p:cNvSpPr/>
            <p:nvPr/>
          </p:nvSpPr>
          <p:spPr>
            <a:xfrm>
              <a:off x="1731021" y="1638788"/>
              <a:ext cx="736375" cy="736375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íślíḋè-TextBox 23"/>
            <p:cNvSpPr txBox="1"/>
            <p:nvPr/>
          </p:nvSpPr>
          <p:spPr>
            <a:xfrm>
              <a:off x="1835353" y="1774998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9" name="Group 27"/>
          <p:cNvGrpSpPr/>
          <p:nvPr/>
        </p:nvGrpSpPr>
        <p:grpSpPr>
          <a:xfrm>
            <a:off x="6833153" y="2533678"/>
            <a:ext cx="500504" cy="500504"/>
            <a:chOff x="1731021" y="2821439"/>
            <a:chExt cx="736375" cy="736375"/>
          </a:xfrm>
          <a:solidFill>
            <a:schemeClr val="accent3"/>
          </a:solidFill>
        </p:grpSpPr>
        <p:sp>
          <p:nvSpPr>
            <p:cNvPr id="15" name="íślíḋè-Oval 28"/>
            <p:cNvSpPr/>
            <p:nvPr/>
          </p:nvSpPr>
          <p:spPr>
            <a:xfrm>
              <a:off x="1731021" y="2821439"/>
              <a:ext cx="736375" cy="736375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íślíḋè-TextBox 29"/>
            <p:cNvSpPr txBox="1"/>
            <p:nvPr/>
          </p:nvSpPr>
          <p:spPr>
            <a:xfrm>
              <a:off x="1835353" y="2957649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12" name="Group 33"/>
          <p:cNvGrpSpPr/>
          <p:nvPr/>
        </p:nvGrpSpPr>
        <p:grpSpPr>
          <a:xfrm>
            <a:off x="6889745" y="5268972"/>
            <a:ext cx="500504" cy="500504"/>
            <a:chOff x="1731021" y="4175657"/>
            <a:chExt cx="736375" cy="736375"/>
          </a:xfrm>
          <a:solidFill>
            <a:schemeClr val="accent4"/>
          </a:solidFill>
        </p:grpSpPr>
        <p:sp>
          <p:nvSpPr>
            <p:cNvPr id="13" name="íślíḋè-Oval 34"/>
            <p:cNvSpPr/>
            <p:nvPr/>
          </p:nvSpPr>
          <p:spPr>
            <a:xfrm>
              <a:off x="1731021" y="4175657"/>
              <a:ext cx="736375" cy="736375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íślíḋè-TextBox 35"/>
            <p:cNvSpPr txBox="1"/>
            <p:nvPr/>
          </p:nvSpPr>
          <p:spPr>
            <a:xfrm>
              <a:off x="1835353" y="4311867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/>
            <a:p>
              <a:pPr algn="ctr"/>
              <a:r>
                <a:rPr lang="en-GB" sz="1600">
                  <a:solidFill>
                    <a:schemeClr val="bg1"/>
                  </a:solidFill>
                </a:rPr>
                <a:t>03</a:t>
              </a:r>
            </a:p>
          </p:txBody>
        </p:sp>
      </p:grpSp>
      <p:cxnSp>
        <p:nvCxnSpPr>
          <p:cNvPr id="34" name="直接连接符 33"/>
          <p:cNvCxnSpPr>
            <a:cxnSpLocks/>
            <a:endCxn id="36" idx="1"/>
          </p:cNvCxnSpPr>
          <p:nvPr/>
        </p:nvCxnSpPr>
        <p:spPr>
          <a:xfrm>
            <a:off x="0" y="635000"/>
            <a:ext cx="3107850" cy="26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cxnSpLocks/>
            <a:stCxn id="36" idx="3"/>
          </p:cNvCxnSpPr>
          <p:nvPr/>
        </p:nvCxnSpPr>
        <p:spPr>
          <a:xfrm flipV="1">
            <a:off x="9084166" y="635000"/>
            <a:ext cx="3107834" cy="26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3107850" y="345292"/>
            <a:ext cx="597631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</a:t>
            </a:r>
            <a:r>
              <a:rPr lang="en-US" altLang="zh-Han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he</a:t>
            </a:r>
            <a:r>
              <a:rPr lang="zh-Hans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Extent</a:t>
            </a:r>
            <a:r>
              <a:rPr lang="zh-Hans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of</a:t>
            </a:r>
            <a:r>
              <a:rPr lang="zh-Hans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</a:t>
            </a:r>
            <a:r>
              <a:rPr lang="zh-Hans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Asymmetry</a:t>
            </a:r>
            <a:endParaRPr lang="zh-CN" altLang="en-US" sz="3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514599" y="875974"/>
            <a:ext cx="7188202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Hans" sz="1400" dirty="0">
                <a:latin typeface="Agency FB" panose="020B0503020202020204" pitchFamily="34" charset="0"/>
              </a:rPr>
              <a:t>Each</a:t>
            </a:r>
            <a:r>
              <a:rPr lang="zh-Hans" altLang="en-US" sz="1400" dirty="0">
                <a:latin typeface="Agency FB" panose="020B0503020202020204" pitchFamily="34" charset="0"/>
              </a:rPr>
              <a:t> </a:t>
            </a:r>
            <a:r>
              <a:rPr lang="en-US" altLang="zh-Hans" sz="1400" dirty="0">
                <a:latin typeface="Agency FB" panose="020B0503020202020204" pitchFamily="34" charset="0"/>
              </a:rPr>
              <a:t>other</a:t>
            </a:r>
            <a:r>
              <a:rPr lang="zh-Hans" altLang="en-US" sz="1400" dirty="0">
                <a:latin typeface="Agency FB" panose="020B0503020202020204" pitchFamily="34" charset="0"/>
              </a:rPr>
              <a:t> </a:t>
            </a:r>
            <a:r>
              <a:rPr lang="en-US" altLang="zh-Hans" sz="1400" dirty="0">
                <a:latin typeface="Agency FB" panose="020B0503020202020204" pitchFamily="34" charset="0"/>
              </a:rPr>
              <a:t>markets</a:t>
            </a:r>
            <a:r>
              <a:rPr lang="zh-Hans" altLang="en-US" sz="1400" dirty="0">
                <a:latin typeface="Agency FB" panose="020B0503020202020204" pitchFamily="34" charset="0"/>
              </a:rPr>
              <a:t> </a:t>
            </a:r>
            <a:r>
              <a:rPr lang="en-US" altLang="zh-Hans" sz="1400" dirty="0">
                <a:latin typeface="Agency FB" panose="020B0503020202020204" pitchFamily="34" charset="0"/>
              </a:rPr>
              <a:t>as</a:t>
            </a:r>
            <a:r>
              <a:rPr lang="zh-Hans" altLang="en-US" sz="1400" dirty="0">
                <a:latin typeface="Agency FB" panose="020B0503020202020204" pitchFamily="34" charset="0"/>
              </a:rPr>
              <a:t> </a:t>
            </a:r>
            <a:r>
              <a:rPr lang="en-US" altLang="zh-Hans" sz="1400" dirty="0">
                <a:latin typeface="Agency FB" panose="020B0503020202020204" pitchFamily="34" charset="0"/>
              </a:rPr>
              <a:t>%</a:t>
            </a:r>
            <a:r>
              <a:rPr lang="zh-Hans" altLang="en-US" sz="1400" dirty="0">
                <a:latin typeface="Agency FB" panose="020B0503020202020204" pitchFamily="34" charset="0"/>
              </a:rPr>
              <a:t> </a:t>
            </a:r>
            <a:r>
              <a:rPr lang="en-US" altLang="zh-Hans" sz="1400" dirty="0">
                <a:latin typeface="Agency FB" panose="020B0503020202020204" pitchFamily="34" charset="0"/>
              </a:rPr>
              <a:t>of</a:t>
            </a:r>
            <a:r>
              <a:rPr lang="zh-Hans" altLang="en-US" sz="1400" dirty="0">
                <a:latin typeface="Agency FB" panose="020B0503020202020204" pitchFamily="34" charset="0"/>
              </a:rPr>
              <a:t> </a:t>
            </a:r>
            <a:r>
              <a:rPr lang="en-US" altLang="zh-Hans" sz="1400" dirty="0">
                <a:latin typeface="Agency FB" panose="020B0503020202020204" pitchFamily="34" charset="0"/>
              </a:rPr>
              <a:t>Their</a:t>
            </a:r>
            <a:r>
              <a:rPr lang="zh-Hans" altLang="en-US" sz="1400" dirty="0">
                <a:latin typeface="Agency FB" panose="020B0503020202020204" pitchFamily="34" charset="0"/>
              </a:rPr>
              <a:t> </a:t>
            </a:r>
            <a:r>
              <a:rPr lang="en-US" altLang="zh-Hans" sz="1400" dirty="0">
                <a:latin typeface="Agency FB" panose="020B0503020202020204" pitchFamily="34" charset="0"/>
              </a:rPr>
              <a:t>Total</a:t>
            </a:r>
            <a:r>
              <a:rPr lang="zh-Hans" altLang="en-US" sz="1400" dirty="0">
                <a:latin typeface="Agency FB" panose="020B0503020202020204" pitchFamily="34" charset="0"/>
              </a:rPr>
              <a:t> </a:t>
            </a:r>
            <a:r>
              <a:rPr lang="en-US" altLang="zh-Hans" sz="1400" dirty="0">
                <a:latin typeface="Agency FB" panose="020B0503020202020204" pitchFamily="34" charset="0"/>
              </a:rPr>
              <a:t>Trade</a:t>
            </a:r>
            <a:endParaRPr lang="en-US" altLang="zh-CN" sz="1400" dirty="0">
              <a:latin typeface="Agency FB" panose="020B0503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436473" y="1768254"/>
            <a:ext cx="3383085" cy="6581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Asymmetry in favor of the Advanced Economics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7446840" y="2510017"/>
            <a:ext cx="3383085" cy="2923877"/>
            <a:chOff x="2677264" y="1187691"/>
            <a:chExt cx="3383085" cy="2829720"/>
          </a:xfrm>
        </p:grpSpPr>
        <p:sp>
          <p:nvSpPr>
            <p:cNvPr id="42" name="矩形 41"/>
            <p:cNvSpPr/>
            <p:nvPr/>
          </p:nvSpPr>
          <p:spPr>
            <a:xfrm>
              <a:off x="2677264" y="1187691"/>
              <a:ext cx="3383085" cy="28297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Trade with Advanced Economics/total trade of 34 African countries ① ; </a:t>
              </a:r>
            </a:p>
            <a:p>
              <a:endPara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Trade with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34 African countries/total trade of Advanced Economics ②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;</a:t>
              </a:r>
              <a:endPara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</a:p>
            <a:p>
              <a:r>
                <a:rPr 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Trade asymmetry in favor of the Advanced Economics= ①/ ②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;</a:t>
              </a:r>
              <a:endPara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br>
                <a:rPr 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</a:b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2677265" y="1996356"/>
              <a:ext cx="2084387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b="1" dirty="0"/>
            </a:p>
          </p:txBody>
        </p:sp>
      </p:grpSp>
      <p:sp>
        <p:nvSpPr>
          <p:cNvPr id="45" name="矩形 44"/>
          <p:cNvSpPr/>
          <p:nvPr/>
        </p:nvSpPr>
        <p:spPr>
          <a:xfrm>
            <a:off x="7446840" y="5353426"/>
            <a:ext cx="3383085" cy="9515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sz="1600" dirty="0"/>
              <a:t>There is a significant asymmetry in favor of Advanced Economics, although the trend is decline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0D26C8-7F05-4C4E-B813-21E2650E81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42" y="1273329"/>
            <a:ext cx="5844537" cy="5397251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8AC601A9-475E-6642-A637-03AD6CA23582}"/>
              </a:ext>
            </a:extLst>
          </p:cNvPr>
          <p:cNvSpPr/>
          <p:nvPr/>
        </p:nvSpPr>
        <p:spPr>
          <a:xfrm>
            <a:off x="3437681" y="5856790"/>
            <a:ext cx="509286" cy="243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EE8D876-474A-314E-B21D-42905E735F5A}"/>
              </a:ext>
            </a:extLst>
          </p:cNvPr>
          <p:cNvSpPr/>
          <p:nvPr/>
        </p:nvSpPr>
        <p:spPr>
          <a:xfrm>
            <a:off x="5621281" y="5856790"/>
            <a:ext cx="509286" cy="243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883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27bb3c-c702-4556-83c9-7375f3216755"/>
          <p:cNvGrpSpPr>
            <a:grpSpLocks noChangeAspect="1"/>
          </p:cNvGrpSpPr>
          <p:nvPr/>
        </p:nvGrpSpPr>
        <p:grpSpPr>
          <a:xfrm>
            <a:off x="1761520" y="1794103"/>
            <a:ext cx="3904467" cy="3703681"/>
            <a:chOff x="4250448" y="2373756"/>
            <a:chExt cx="3904467" cy="3703681"/>
          </a:xfrm>
        </p:grpSpPr>
        <p:grpSp>
          <p:nvGrpSpPr>
            <p:cNvPr id="5" name="Group 41"/>
            <p:cNvGrpSpPr/>
            <p:nvPr/>
          </p:nvGrpSpPr>
          <p:grpSpPr>
            <a:xfrm>
              <a:off x="4250448" y="2373756"/>
              <a:ext cx="3904467" cy="3703681"/>
              <a:chOff x="3882406" y="907348"/>
              <a:chExt cx="4763194" cy="4518250"/>
            </a:xfrm>
          </p:grpSpPr>
          <p:sp>
            <p:nvSpPr>
              <p:cNvPr id="22" name="is1ide-Isosceles Triangle 24"/>
              <p:cNvSpPr/>
              <p:nvPr/>
            </p:nvSpPr>
            <p:spPr>
              <a:xfrm>
                <a:off x="7418780" y="4017012"/>
                <a:ext cx="1226820" cy="1057603"/>
              </a:xfrm>
              <a:prstGeom prst="triangl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is1ide-Parallelogram 25"/>
              <p:cNvSpPr/>
              <p:nvPr/>
            </p:nvSpPr>
            <p:spPr>
              <a:xfrm>
                <a:off x="4847030" y="4017011"/>
                <a:ext cx="3185160" cy="1057603"/>
              </a:xfrm>
              <a:prstGeom prst="parallelogram">
                <a:avLst>
                  <a:gd name="adj" fmla="val 57722"/>
                </a:avLst>
              </a:prstGeom>
              <a:solidFill>
                <a:schemeClr val="bg1">
                  <a:lumMod val="95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is1ide-Isosceles Triangle 28"/>
              <p:cNvSpPr/>
              <p:nvPr/>
            </p:nvSpPr>
            <p:spPr>
              <a:xfrm rot="7176267">
                <a:off x="3798188" y="4283776"/>
                <a:ext cx="1226040" cy="1057603"/>
              </a:xfrm>
              <a:prstGeom prst="triangle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is1ide-Parallelogram 29"/>
              <p:cNvSpPr/>
              <p:nvPr/>
            </p:nvSpPr>
            <p:spPr>
              <a:xfrm rot="7176267">
                <a:off x="3599284" y="2888630"/>
                <a:ext cx="3209239" cy="1057603"/>
              </a:xfrm>
              <a:prstGeom prst="parallelogram">
                <a:avLst>
                  <a:gd name="adj" fmla="val 57327"/>
                </a:avLst>
              </a:prstGeom>
              <a:solidFill>
                <a:schemeClr val="bg1">
                  <a:lumMod val="95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is1ide-Isosceles Triangle 39"/>
              <p:cNvSpPr/>
              <p:nvPr/>
            </p:nvSpPr>
            <p:spPr>
              <a:xfrm rot="14409079">
                <a:off x="5375029" y="991566"/>
                <a:ext cx="1226040" cy="1057603"/>
              </a:xfrm>
              <a:prstGeom prst="triangl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ïşḻïďê-Parallelogram 40"/>
              <p:cNvSpPr/>
              <p:nvPr/>
            </p:nvSpPr>
            <p:spPr>
              <a:xfrm rot="14409079">
                <a:off x="5188621" y="2372001"/>
                <a:ext cx="3183135" cy="1057603"/>
              </a:xfrm>
              <a:prstGeom prst="parallelogram">
                <a:avLst>
                  <a:gd name="adj" fmla="val 57327"/>
                </a:avLst>
              </a:prstGeom>
              <a:solidFill>
                <a:schemeClr val="bg1">
                  <a:lumMod val="95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6" name="ïşḻïďê-Freeform: Shape 17"/>
            <p:cNvSpPr>
              <a:spLocks/>
            </p:cNvSpPr>
            <p:nvPr/>
          </p:nvSpPr>
          <p:spPr bwMode="auto">
            <a:xfrm>
              <a:off x="7428016" y="5329619"/>
              <a:ext cx="446169" cy="366714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ïşḻïďê-Freeform: Shape 18"/>
            <p:cNvSpPr>
              <a:spLocks noChangeAspect="1"/>
            </p:cNvSpPr>
            <p:nvPr/>
          </p:nvSpPr>
          <p:spPr bwMode="auto">
            <a:xfrm>
              <a:off x="5897308" y="2560659"/>
              <a:ext cx="401262" cy="400840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ïşḻïďê-Freeform: Shape 19"/>
            <p:cNvSpPr>
              <a:spLocks/>
            </p:cNvSpPr>
            <p:nvPr/>
          </p:nvSpPr>
          <p:spPr bwMode="auto">
            <a:xfrm>
              <a:off x="4367298" y="5329619"/>
              <a:ext cx="361663" cy="360992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ïşḻïďê-Freeform: Shape 22"/>
            <p:cNvSpPr>
              <a:spLocks/>
            </p:cNvSpPr>
            <p:nvPr/>
          </p:nvSpPr>
          <p:spPr bwMode="auto">
            <a:xfrm>
              <a:off x="5846028" y="4290046"/>
              <a:ext cx="451952" cy="576726"/>
            </a:xfrm>
            <a:custGeom>
              <a:avLst/>
              <a:gdLst>
                <a:gd name="connsiteX0" fmla="*/ 43815 w 258763"/>
                <a:gd name="connsiteY0" fmla="*/ 130175 h 330201"/>
                <a:gd name="connsiteX1" fmla="*/ 28575 w 258763"/>
                <a:gd name="connsiteY1" fmla="*/ 147060 h 330201"/>
                <a:gd name="connsiteX2" fmla="*/ 28575 w 258763"/>
                <a:gd name="connsiteY2" fmla="*/ 227590 h 330201"/>
                <a:gd name="connsiteX3" fmla="*/ 43815 w 258763"/>
                <a:gd name="connsiteY3" fmla="*/ 244475 h 330201"/>
                <a:gd name="connsiteX4" fmla="*/ 60325 w 258763"/>
                <a:gd name="connsiteY4" fmla="*/ 227590 h 330201"/>
                <a:gd name="connsiteX5" fmla="*/ 60325 w 258763"/>
                <a:gd name="connsiteY5" fmla="*/ 147060 h 330201"/>
                <a:gd name="connsiteX6" fmla="*/ 43815 w 258763"/>
                <a:gd name="connsiteY6" fmla="*/ 130175 h 330201"/>
                <a:gd name="connsiteX7" fmla="*/ 221457 w 258763"/>
                <a:gd name="connsiteY7" fmla="*/ 98425 h 330201"/>
                <a:gd name="connsiteX8" fmla="*/ 211138 w 258763"/>
                <a:gd name="connsiteY8" fmla="*/ 110021 h 330201"/>
                <a:gd name="connsiteX9" fmla="*/ 211138 w 258763"/>
                <a:gd name="connsiteY9" fmla="*/ 265918 h 330201"/>
                <a:gd name="connsiteX10" fmla="*/ 221457 w 258763"/>
                <a:gd name="connsiteY10" fmla="*/ 276225 h 330201"/>
                <a:gd name="connsiteX11" fmla="*/ 231776 w 258763"/>
                <a:gd name="connsiteY11" fmla="*/ 265918 h 330201"/>
                <a:gd name="connsiteX12" fmla="*/ 231776 w 258763"/>
                <a:gd name="connsiteY12" fmla="*/ 110021 h 330201"/>
                <a:gd name="connsiteX13" fmla="*/ 221457 w 258763"/>
                <a:gd name="connsiteY13" fmla="*/ 98425 h 330201"/>
                <a:gd name="connsiteX14" fmla="*/ 80216 w 258763"/>
                <a:gd name="connsiteY14" fmla="*/ 71438 h 330201"/>
                <a:gd name="connsiteX15" fmla="*/ 236768 w 258763"/>
                <a:gd name="connsiteY15" fmla="*/ 71438 h 330201"/>
                <a:gd name="connsiteX16" fmla="*/ 258763 w 258763"/>
                <a:gd name="connsiteY16" fmla="*/ 93324 h 330201"/>
                <a:gd name="connsiteX17" fmla="*/ 258763 w 258763"/>
                <a:gd name="connsiteY17" fmla="*/ 274844 h 330201"/>
                <a:gd name="connsiteX18" fmla="*/ 204423 w 258763"/>
                <a:gd name="connsiteY18" fmla="*/ 330201 h 330201"/>
                <a:gd name="connsiteX19" fmla="*/ 113856 w 258763"/>
                <a:gd name="connsiteY19" fmla="*/ 330201 h 330201"/>
                <a:gd name="connsiteX20" fmla="*/ 59515 w 258763"/>
                <a:gd name="connsiteY20" fmla="*/ 274844 h 330201"/>
                <a:gd name="connsiteX21" fmla="*/ 59515 w 258763"/>
                <a:gd name="connsiteY21" fmla="*/ 267120 h 330201"/>
                <a:gd name="connsiteX22" fmla="*/ 42696 w 258763"/>
                <a:gd name="connsiteY22" fmla="*/ 270982 h 330201"/>
                <a:gd name="connsiteX23" fmla="*/ 0 w 258763"/>
                <a:gd name="connsiteY23" fmla="*/ 227211 h 330201"/>
                <a:gd name="connsiteX24" fmla="*/ 0 w 258763"/>
                <a:gd name="connsiteY24" fmla="*/ 147394 h 330201"/>
                <a:gd name="connsiteX25" fmla="*/ 42696 w 258763"/>
                <a:gd name="connsiteY25" fmla="*/ 103623 h 330201"/>
                <a:gd name="connsiteX26" fmla="*/ 59515 w 258763"/>
                <a:gd name="connsiteY26" fmla="*/ 107485 h 330201"/>
                <a:gd name="connsiteX27" fmla="*/ 59515 w 258763"/>
                <a:gd name="connsiteY27" fmla="*/ 93324 h 330201"/>
                <a:gd name="connsiteX28" fmla="*/ 80216 w 258763"/>
                <a:gd name="connsiteY28" fmla="*/ 71438 h 330201"/>
                <a:gd name="connsiteX29" fmla="*/ 107950 w 258763"/>
                <a:gd name="connsiteY29" fmla="*/ 0 h 330201"/>
                <a:gd name="connsiteX30" fmla="*/ 109247 w 258763"/>
                <a:gd name="connsiteY30" fmla="*/ 1290 h 330201"/>
                <a:gd name="connsiteX31" fmla="*/ 113139 w 258763"/>
                <a:gd name="connsiteY31" fmla="*/ 2580 h 330201"/>
                <a:gd name="connsiteX32" fmla="*/ 119624 w 258763"/>
                <a:gd name="connsiteY32" fmla="*/ 5160 h 330201"/>
                <a:gd name="connsiteX33" fmla="*/ 126110 w 258763"/>
                <a:gd name="connsiteY33" fmla="*/ 7739 h 330201"/>
                <a:gd name="connsiteX34" fmla="*/ 144269 w 258763"/>
                <a:gd name="connsiteY34" fmla="*/ 12899 h 330201"/>
                <a:gd name="connsiteX35" fmla="*/ 145566 w 258763"/>
                <a:gd name="connsiteY35" fmla="*/ 12899 h 330201"/>
                <a:gd name="connsiteX36" fmla="*/ 146863 w 258763"/>
                <a:gd name="connsiteY36" fmla="*/ 14189 h 330201"/>
                <a:gd name="connsiteX37" fmla="*/ 148161 w 258763"/>
                <a:gd name="connsiteY37" fmla="*/ 14189 h 330201"/>
                <a:gd name="connsiteX38" fmla="*/ 149458 w 258763"/>
                <a:gd name="connsiteY38" fmla="*/ 14189 h 330201"/>
                <a:gd name="connsiteX39" fmla="*/ 152052 w 258763"/>
                <a:gd name="connsiteY39" fmla="*/ 14189 h 330201"/>
                <a:gd name="connsiteX40" fmla="*/ 154646 w 258763"/>
                <a:gd name="connsiteY40" fmla="*/ 15478 h 330201"/>
                <a:gd name="connsiteX41" fmla="*/ 155943 w 258763"/>
                <a:gd name="connsiteY41" fmla="*/ 15478 h 330201"/>
                <a:gd name="connsiteX42" fmla="*/ 157240 w 258763"/>
                <a:gd name="connsiteY42" fmla="*/ 15478 h 330201"/>
                <a:gd name="connsiteX43" fmla="*/ 158537 w 258763"/>
                <a:gd name="connsiteY43" fmla="*/ 16768 h 330201"/>
                <a:gd name="connsiteX44" fmla="*/ 159835 w 258763"/>
                <a:gd name="connsiteY44" fmla="*/ 16768 h 330201"/>
                <a:gd name="connsiteX45" fmla="*/ 162429 w 258763"/>
                <a:gd name="connsiteY45" fmla="*/ 16768 h 330201"/>
                <a:gd name="connsiteX46" fmla="*/ 165023 w 258763"/>
                <a:gd name="connsiteY46" fmla="*/ 18058 h 330201"/>
                <a:gd name="connsiteX47" fmla="*/ 166320 w 258763"/>
                <a:gd name="connsiteY47" fmla="*/ 18058 h 330201"/>
                <a:gd name="connsiteX48" fmla="*/ 167617 w 258763"/>
                <a:gd name="connsiteY48" fmla="*/ 18058 h 330201"/>
                <a:gd name="connsiteX49" fmla="*/ 168914 w 258763"/>
                <a:gd name="connsiteY49" fmla="*/ 18058 h 330201"/>
                <a:gd name="connsiteX50" fmla="*/ 170211 w 258763"/>
                <a:gd name="connsiteY50" fmla="*/ 18058 h 330201"/>
                <a:gd name="connsiteX51" fmla="*/ 176697 w 258763"/>
                <a:gd name="connsiteY51" fmla="*/ 20638 h 330201"/>
                <a:gd name="connsiteX52" fmla="*/ 188371 w 258763"/>
                <a:gd name="connsiteY52" fmla="*/ 24507 h 330201"/>
                <a:gd name="connsiteX53" fmla="*/ 193559 w 258763"/>
                <a:gd name="connsiteY53" fmla="*/ 27087 h 330201"/>
                <a:gd name="connsiteX54" fmla="*/ 194856 w 258763"/>
                <a:gd name="connsiteY54" fmla="*/ 28377 h 330201"/>
                <a:gd name="connsiteX55" fmla="*/ 196154 w 258763"/>
                <a:gd name="connsiteY55" fmla="*/ 29667 h 330201"/>
                <a:gd name="connsiteX56" fmla="*/ 197451 w 258763"/>
                <a:gd name="connsiteY56" fmla="*/ 29667 h 330201"/>
                <a:gd name="connsiteX57" fmla="*/ 198748 w 258763"/>
                <a:gd name="connsiteY57" fmla="*/ 30957 h 330201"/>
                <a:gd name="connsiteX58" fmla="*/ 207828 w 258763"/>
                <a:gd name="connsiteY58" fmla="*/ 38696 h 330201"/>
                <a:gd name="connsiteX59" fmla="*/ 213016 w 258763"/>
                <a:gd name="connsiteY59" fmla="*/ 47725 h 330201"/>
                <a:gd name="connsiteX60" fmla="*/ 214313 w 258763"/>
                <a:gd name="connsiteY60" fmla="*/ 55464 h 330201"/>
                <a:gd name="connsiteX61" fmla="*/ 214313 w 258763"/>
                <a:gd name="connsiteY61" fmla="*/ 58044 h 330201"/>
                <a:gd name="connsiteX62" fmla="*/ 213016 w 258763"/>
                <a:gd name="connsiteY62" fmla="*/ 59334 h 330201"/>
                <a:gd name="connsiteX63" fmla="*/ 213016 w 258763"/>
                <a:gd name="connsiteY63" fmla="*/ 60623 h 330201"/>
                <a:gd name="connsiteX64" fmla="*/ 213016 w 258763"/>
                <a:gd name="connsiteY64" fmla="*/ 61913 h 330201"/>
                <a:gd name="connsiteX65" fmla="*/ 211719 w 258763"/>
                <a:gd name="connsiteY65" fmla="*/ 60623 h 330201"/>
                <a:gd name="connsiteX66" fmla="*/ 210422 w 258763"/>
                <a:gd name="connsiteY66" fmla="*/ 59334 h 330201"/>
                <a:gd name="connsiteX67" fmla="*/ 209125 w 258763"/>
                <a:gd name="connsiteY67" fmla="*/ 58044 h 330201"/>
                <a:gd name="connsiteX68" fmla="*/ 203936 w 258763"/>
                <a:gd name="connsiteY68" fmla="*/ 54174 h 330201"/>
                <a:gd name="connsiteX69" fmla="*/ 197451 w 258763"/>
                <a:gd name="connsiteY69" fmla="*/ 51594 h 330201"/>
                <a:gd name="connsiteX70" fmla="*/ 189668 w 258763"/>
                <a:gd name="connsiteY70" fmla="*/ 50305 h 330201"/>
                <a:gd name="connsiteX71" fmla="*/ 187074 w 258763"/>
                <a:gd name="connsiteY71" fmla="*/ 50305 h 330201"/>
                <a:gd name="connsiteX72" fmla="*/ 184480 w 258763"/>
                <a:gd name="connsiteY72" fmla="*/ 49015 h 330201"/>
                <a:gd name="connsiteX73" fmla="*/ 180588 w 258763"/>
                <a:gd name="connsiteY73" fmla="*/ 47725 h 330201"/>
                <a:gd name="connsiteX74" fmla="*/ 170211 w 258763"/>
                <a:gd name="connsiteY74" fmla="*/ 46435 h 330201"/>
                <a:gd name="connsiteX75" fmla="*/ 165023 w 258763"/>
                <a:gd name="connsiteY75" fmla="*/ 45145 h 330201"/>
                <a:gd name="connsiteX76" fmla="*/ 163726 w 258763"/>
                <a:gd name="connsiteY76" fmla="*/ 45145 h 330201"/>
                <a:gd name="connsiteX77" fmla="*/ 162429 w 258763"/>
                <a:gd name="connsiteY77" fmla="*/ 45145 h 330201"/>
                <a:gd name="connsiteX78" fmla="*/ 159835 w 258763"/>
                <a:gd name="connsiteY78" fmla="*/ 43855 h 330201"/>
                <a:gd name="connsiteX79" fmla="*/ 158537 w 258763"/>
                <a:gd name="connsiteY79" fmla="*/ 43855 h 330201"/>
                <a:gd name="connsiteX80" fmla="*/ 155943 w 258763"/>
                <a:gd name="connsiteY80" fmla="*/ 42565 h 330201"/>
                <a:gd name="connsiteX81" fmla="*/ 152052 w 258763"/>
                <a:gd name="connsiteY81" fmla="*/ 42565 h 330201"/>
                <a:gd name="connsiteX82" fmla="*/ 149458 w 258763"/>
                <a:gd name="connsiteY82" fmla="*/ 41276 h 330201"/>
                <a:gd name="connsiteX83" fmla="*/ 146863 w 258763"/>
                <a:gd name="connsiteY83" fmla="*/ 39986 h 330201"/>
                <a:gd name="connsiteX84" fmla="*/ 135189 w 258763"/>
                <a:gd name="connsiteY84" fmla="*/ 34826 h 330201"/>
                <a:gd name="connsiteX85" fmla="*/ 124813 w 258763"/>
                <a:gd name="connsiteY85" fmla="*/ 27087 h 330201"/>
                <a:gd name="connsiteX86" fmla="*/ 117030 w 258763"/>
                <a:gd name="connsiteY86" fmla="*/ 19348 h 330201"/>
                <a:gd name="connsiteX87" fmla="*/ 111841 w 258763"/>
                <a:gd name="connsiteY87" fmla="*/ 12899 h 330201"/>
                <a:gd name="connsiteX88" fmla="*/ 109247 w 258763"/>
                <a:gd name="connsiteY88" fmla="*/ 6450 h 330201"/>
                <a:gd name="connsiteX89" fmla="*/ 107950 w 258763"/>
                <a:gd name="connsiteY89" fmla="*/ 1290 h 330201"/>
                <a:gd name="connsiteX90" fmla="*/ 107950 w 258763"/>
                <a:gd name="connsiteY90" fmla="*/ 0 h 330201"/>
                <a:gd name="connsiteX91" fmla="*/ 9525 w 258763"/>
                <a:gd name="connsiteY91" fmla="*/ 0 h 330201"/>
                <a:gd name="connsiteX92" fmla="*/ 10822 w 258763"/>
                <a:gd name="connsiteY92" fmla="*/ 1290 h 330201"/>
                <a:gd name="connsiteX93" fmla="*/ 14713 w 258763"/>
                <a:gd name="connsiteY93" fmla="*/ 2580 h 330201"/>
                <a:gd name="connsiteX94" fmla="*/ 19902 w 258763"/>
                <a:gd name="connsiteY94" fmla="*/ 5160 h 330201"/>
                <a:gd name="connsiteX95" fmla="*/ 27684 w 258763"/>
                <a:gd name="connsiteY95" fmla="*/ 7739 h 330201"/>
                <a:gd name="connsiteX96" fmla="*/ 45844 w 258763"/>
                <a:gd name="connsiteY96" fmla="*/ 12899 h 330201"/>
                <a:gd name="connsiteX97" fmla="*/ 47141 w 258763"/>
                <a:gd name="connsiteY97" fmla="*/ 12899 h 330201"/>
                <a:gd name="connsiteX98" fmla="*/ 48438 w 258763"/>
                <a:gd name="connsiteY98" fmla="*/ 12899 h 330201"/>
                <a:gd name="connsiteX99" fmla="*/ 48438 w 258763"/>
                <a:gd name="connsiteY99" fmla="*/ 14189 h 330201"/>
                <a:gd name="connsiteX100" fmla="*/ 49735 w 258763"/>
                <a:gd name="connsiteY100" fmla="*/ 14189 h 330201"/>
                <a:gd name="connsiteX101" fmla="*/ 52329 w 258763"/>
                <a:gd name="connsiteY101" fmla="*/ 14189 h 330201"/>
                <a:gd name="connsiteX102" fmla="*/ 54924 w 258763"/>
                <a:gd name="connsiteY102" fmla="*/ 15478 h 330201"/>
                <a:gd name="connsiteX103" fmla="*/ 56221 w 258763"/>
                <a:gd name="connsiteY103" fmla="*/ 15478 h 330201"/>
                <a:gd name="connsiteX104" fmla="*/ 57518 w 258763"/>
                <a:gd name="connsiteY104" fmla="*/ 15478 h 330201"/>
                <a:gd name="connsiteX105" fmla="*/ 58815 w 258763"/>
                <a:gd name="connsiteY105" fmla="*/ 15478 h 330201"/>
                <a:gd name="connsiteX106" fmla="*/ 60112 w 258763"/>
                <a:gd name="connsiteY106" fmla="*/ 16768 h 330201"/>
                <a:gd name="connsiteX107" fmla="*/ 62706 w 258763"/>
                <a:gd name="connsiteY107" fmla="*/ 16768 h 330201"/>
                <a:gd name="connsiteX108" fmla="*/ 65301 w 258763"/>
                <a:gd name="connsiteY108" fmla="*/ 18058 h 330201"/>
                <a:gd name="connsiteX109" fmla="*/ 66598 w 258763"/>
                <a:gd name="connsiteY109" fmla="*/ 18058 h 330201"/>
                <a:gd name="connsiteX110" fmla="*/ 69192 w 258763"/>
                <a:gd name="connsiteY110" fmla="*/ 18058 h 330201"/>
                <a:gd name="connsiteX111" fmla="*/ 70489 w 258763"/>
                <a:gd name="connsiteY111" fmla="*/ 18058 h 330201"/>
                <a:gd name="connsiteX112" fmla="*/ 71786 w 258763"/>
                <a:gd name="connsiteY112" fmla="*/ 18058 h 330201"/>
                <a:gd name="connsiteX113" fmla="*/ 76975 w 258763"/>
                <a:gd name="connsiteY113" fmla="*/ 20638 h 330201"/>
                <a:gd name="connsiteX114" fmla="*/ 89946 w 258763"/>
                <a:gd name="connsiteY114" fmla="*/ 24507 h 330201"/>
                <a:gd name="connsiteX115" fmla="*/ 95134 w 258763"/>
                <a:gd name="connsiteY115" fmla="*/ 27087 h 330201"/>
                <a:gd name="connsiteX116" fmla="*/ 96431 w 258763"/>
                <a:gd name="connsiteY116" fmla="*/ 28377 h 330201"/>
                <a:gd name="connsiteX117" fmla="*/ 97728 w 258763"/>
                <a:gd name="connsiteY117" fmla="*/ 28377 h 330201"/>
                <a:gd name="connsiteX118" fmla="*/ 99025 w 258763"/>
                <a:gd name="connsiteY118" fmla="*/ 29667 h 330201"/>
                <a:gd name="connsiteX119" fmla="*/ 100323 w 258763"/>
                <a:gd name="connsiteY119" fmla="*/ 30957 h 330201"/>
                <a:gd name="connsiteX120" fmla="*/ 108105 w 258763"/>
                <a:gd name="connsiteY120" fmla="*/ 38696 h 330201"/>
                <a:gd name="connsiteX121" fmla="*/ 113294 w 258763"/>
                <a:gd name="connsiteY121" fmla="*/ 47725 h 330201"/>
                <a:gd name="connsiteX122" fmla="*/ 114591 w 258763"/>
                <a:gd name="connsiteY122" fmla="*/ 55464 h 330201"/>
                <a:gd name="connsiteX123" fmla="*/ 114591 w 258763"/>
                <a:gd name="connsiteY123" fmla="*/ 58044 h 330201"/>
                <a:gd name="connsiteX124" fmla="*/ 114591 w 258763"/>
                <a:gd name="connsiteY124" fmla="*/ 59334 h 330201"/>
                <a:gd name="connsiteX125" fmla="*/ 114591 w 258763"/>
                <a:gd name="connsiteY125" fmla="*/ 60623 h 330201"/>
                <a:gd name="connsiteX126" fmla="*/ 113294 w 258763"/>
                <a:gd name="connsiteY126" fmla="*/ 61913 h 330201"/>
                <a:gd name="connsiteX127" fmla="*/ 111997 w 258763"/>
                <a:gd name="connsiteY127" fmla="*/ 60623 h 330201"/>
                <a:gd name="connsiteX128" fmla="*/ 111997 w 258763"/>
                <a:gd name="connsiteY128" fmla="*/ 59334 h 330201"/>
                <a:gd name="connsiteX129" fmla="*/ 110700 w 258763"/>
                <a:gd name="connsiteY129" fmla="*/ 58044 h 330201"/>
                <a:gd name="connsiteX130" fmla="*/ 109403 w 258763"/>
                <a:gd name="connsiteY130" fmla="*/ 58044 h 330201"/>
                <a:gd name="connsiteX131" fmla="*/ 104214 w 258763"/>
                <a:gd name="connsiteY131" fmla="*/ 54174 h 330201"/>
                <a:gd name="connsiteX132" fmla="*/ 97728 w 258763"/>
                <a:gd name="connsiteY132" fmla="*/ 51594 h 330201"/>
                <a:gd name="connsiteX133" fmla="*/ 89946 w 258763"/>
                <a:gd name="connsiteY133" fmla="*/ 50305 h 330201"/>
                <a:gd name="connsiteX134" fmla="*/ 88649 w 258763"/>
                <a:gd name="connsiteY134" fmla="*/ 50305 h 330201"/>
                <a:gd name="connsiteX135" fmla="*/ 86054 w 258763"/>
                <a:gd name="connsiteY135" fmla="*/ 49015 h 330201"/>
                <a:gd name="connsiteX136" fmla="*/ 80866 w 258763"/>
                <a:gd name="connsiteY136" fmla="*/ 47725 h 330201"/>
                <a:gd name="connsiteX137" fmla="*/ 71786 w 258763"/>
                <a:gd name="connsiteY137" fmla="*/ 46435 h 330201"/>
                <a:gd name="connsiteX138" fmla="*/ 66598 w 258763"/>
                <a:gd name="connsiteY138" fmla="*/ 45145 h 330201"/>
                <a:gd name="connsiteX139" fmla="*/ 65301 w 258763"/>
                <a:gd name="connsiteY139" fmla="*/ 45145 h 330201"/>
                <a:gd name="connsiteX140" fmla="*/ 64003 w 258763"/>
                <a:gd name="connsiteY140" fmla="*/ 45145 h 330201"/>
                <a:gd name="connsiteX141" fmla="*/ 62706 w 258763"/>
                <a:gd name="connsiteY141" fmla="*/ 45145 h 330201"/>
                <a:gd name="connsiteX142" fmla="*/ 61409 w 258763"/>
                <a:gd name="connsiteY142" fmla="*/ 43855 h 330201"/>
                <a:gd name="connsiteX143" fmla="*/ 60112 w 258763"/>
                <a:gd name="connsiteY143" fmla="*/ 43855 h 330201"/>
                <a:gd name="connsiteX144" fmla="*/ 56221 w 258763"/>
                <a:gd name="connsiteY144" fmla="*/ 42565 h 330201"/>
                <a:gd name="connsiteX145" fmla="*/ 53627 w 258763"/>
                <a:gd name="connsiteY145" fmla="*/ 42565 h 330201"/>
                <a:gd name="connsiteX146" fmla="*/ 51032 w 258763"/>
                <a:gd name="connsiteY146" fmla="*/ 41276 h 330201"/>
                <a:gd name="connsiteX147" fmla="*/ 47141 w 258763"/>
                <a:gd name="connsiteY147" fmla="*/ 39986 h 330201"/>
                <a:gd name="connsiteX148" fmla="*/ 36764 w 258763"/>
                <a:gd name="connsiteY148" fmla="*/ 34826 h 330201"/>
                <a:gd name="connsiteX149" fmla="*/ 26387 w 258763"/>
                <a:gd name="connsiteY149" fmla="*/ 27087 h 330201"/>
                <a:gd name="connsiteX150" fmla="*/ 18605 w 258763"/>
                <a:gd name="connsiteY150" fmla="*/ 19348 h 330201"/>
                <a:gd name="connsiteX151" fmla="*/ 13416 w 258763"/>
                <a:gd name="connsiteY151" fmla="*/ 12899 h 330201"/>
                <a:gd name="connsiteX152" fmla="*/ 10822 w 258763"/>
                <a:gd name="connsiteY152" fmla="*/ 6450 h 330201"/>
                <a:gd name="connsiteX153" fmla="*/ 9525 w 258763"/>
                <a:gd name="connsiteY153" fmla="*/ 1290 h 330201"/>
                <a:gd name="connsiteX154" fmla="*/ 9525 w 258763"/>
                <a:gd name="connsiteY154" fmla="*/ 0 h 33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58763" h="330201">
                  <a:moveTo>
                    <a:pt x="43815" y="130175"/>
                  </a:moveTo>
                  <a:cubicBezTo>
                    <a:pt x="34925" y="130175"/>
                    <a:pt x="28575" y="137968"/>
                    <a:pt x="28575" y="147060"/>
                  </a:cubicBezTo>
                  <a:cubicBezTo>
                    <a:pt x="28575" y="147060"/>
                    <a:pt x="28575" y="147060"/>
                    <a:pt x="28575" y="227590"/>
                  </a:cubicBezTo>
                  <a:cubicBezTo>
                    <a:pt x="28575" y="236682"/>
                    <a:pt x="34925" y="244475"/>
                    <a:pt x="43815" y="244475"/>
                  </a:cubicBezTo>
                  <a:cubicBezTo>
                    <a:pt x="52705" y="244475"/>
                    <a:pt x="60325" y="236682"/>
                    <a:pt x="60325" y="227590"/>
                  </a:cubicBezTo>
                  <a:cubicBezTo>
                    <a:pt x="60325" y="227590"/>
                    <a:pt x="60325" y="227590"/>
                    <a:pt x="60325" y="147060"/>
                  </a:cubicBezTo>
                  <a:cubicBezTo>
                    <a:pt x="60325" y="137968"/>
                    <a:pt x="52705" y="130175"/>
                    <a:pt x="43815" y="130175"/>
                  </a:cubicBezTo>
                  <a:close/>
                  <a:moveTo>
                    <a:pt x="221457" y="98425"/>
                  </a:moveTo>
                  <a:cubicBezTo>
                    <a:pt x="215008" y="98425"/>
                    <a:pt x="211138" y="103579"/>
                    <a:pt x="211138" y="110021"/>
                  </a:cubicBezTo>
                  <a:lnTo>
                    <a:pt x="211138" y="265918"/>
                  </a:lnTo>
                  <a:cubicBezTo>
                    <a:pt x="211138" y="271072"/>
                    <a:pt x="215008" y="276225"/>
                    <a:pt x="221457" y="276225"/>
                  </a:cubicBezTo>
                  <a:cubicBezTo>
                    <a:pt x="227907" y="276225"/>
                    <a:pt x="231776" y="271072"/>
                    <a:pt x="231776" y="265918"/>
                  </a:cubicBezTo>
                  <a:cubicBezTo>
                    <a:pt x="231776" y="265918"/>
                    <a:pt x="231776" y="265918"/>
                    <a:pt x="231776" y="110021"/>
                  </a:cubicBezTo>
                  <a:cubicBezTo>
                    <a:pt x="231776" y="103579"/>
                    <a:pt x="227907" y="98425"/>
                    <a:pt x="221457" y="98425"/>
                  </a:cubicBezTo>
                  <a:close/>
                  <a:moveTo>
                    <a:pt x="80216" y="71438"/>
                  </a:moveTo>
                  <a:cubicBezTo>
                    <a:pt x="80216" y="71438"/>
                    <a:pt x="80216" y="71438"/>
                    <a:pt x="236768" y="71438"/>
                  </a:cubicBezTo>
                  <a:cubicBezTo>
                    <a:pt x="258763" y="71438"/>
                    <a:pt x="258763" y="71438"/>
                    <a:pt x="258763" y="93324"/>
                  </a:cubicBezTo>
                  <a:cubicBezTo>
                    <a:pt x="258763" y="93324"/>
                    <a:pt x="258763" y="93324"/>
                    <a:pt x="258763" y="274844"/>
                  </a:cubicBezTo>
                  <a:cubicBezTo>
                    <a:pt x="258763" y="330201"/>
                    <a:pt x="258763" y="330201"/>
                    <a:pt x="204423" y="330201"/>
                  </a:cubicBezTo>
                  <a:cubicBezTo>
                    <a:pt x="204423" y="330201"/>
                    <a:pt x="204423" y="330201"/>
                    <a:pt x="113856" y="330201"/>
                  </a:cubicBezTo>
                  <a:cubicBezTo>
                    <a:pt x="59515" y="330201"/>
                    <a:pt x="59515" y="330201"/>
                    <a:pt x="59515" y="274844"/>
                  </a:cubicBezTo>
                  <a:cubicBezTo>
                    <a:pt x="59515" y="274844"/>
                    <a:pt x="59515" y="274844"/>
                    <a:pt x="59515" y="267120"/>
                  </a:cubicBezTo>
                  <a:cubicBezTo>
                    <a:pt x="54340" y="269694"/>
                    <a:pt x="49165" y="270982"/>
                    <a:pt x="42696" y="270982"/>
                  </a:cubicBezTo>
                  <a:cubicBezTo>
                    <a:pt x="19407" y="270982"/>
                    <a:pt x="0" y="251671"/>
                    <a:pt x="0" y="227211"/>
                  </a:cubicBezTo>
                  <a:cubicBezTo>
                    <a:pt x="0" y="227211"/>
                    <a:pt x="0" y="227211"/>
                    <a:pt x="0" y="147394"/>
                  </a:cubicBezTo>
                  <a:cubicBezTo>
                    <a:pt x="0" y="122933"/>
                    <a:pt x="19407" y="103623"/>
                    <a:pt x="42696" y="103623"/>
                  </a:cubicBezTo>
                  <a:cubicBezTo>
                    <a:pt x="49165" y="103623"/>
                    <a:pt x="54340" y="104910"/>
                    <a:pt x="59515" y="107485"/>
                  </a:cubicBezTo>
                  <a:cubicBezTo>
                    <a:pt x="59515" y="107485"/>
                    <a:pt x="59515" y="107485"/>
                    <a:pt x="59515" y="93324"/>
                  </a:cubicBezTo>
                  <a:cubicBezTo>
                    <a:pt x="59515" y="71438"/>
                    <a:pt x="59515" y="71438"/>
                    <a:pt x="80216" y="71438"/>
                  </a:cubicBezTo>
                  <a:close/>
                  <a:moveTo>
                    <a:pt x="107950" y="0"/>
                  </a:moveTo>
                  <a:cubicBezTo>
                    <a:pt x="107950" y="0"/>
                    <a:pt x="107950" y="0"/>
                    <a:pt x="109247" y="1290"/>
                  </a:cubicBezTo>
                  <a:cubicBezTo>
                    <a:pt x="110544" y="1290"/>
                    <a:pt x="111841" y="2580"/>
                    <a:pt x="113139" y="2580"/>
                  </a:cubicBezTo>
                  <a:cubicBezTo>
                    <a:pt x="114436" y="3870"/>
                    <a:pt x="117030" y="3870"/>
                    <a:pt x="119624" y="5160"/>
                  </a:cubicBezTo>
                  <a:cubicBezTo>
                    <a:pt x="120921" y="6450"/>
                    <a:pt x="123515" y="6450"/>
                    <a:pt x="126110" y="7739"/>
                  </a:cubicBezTo>
                  <a:cubicBezTo>
                    <a:pt x="131298" y="10319"/>
                    <a:pt x="137784" y="11609"/>
                    <a:pt x="144269" y="12899"/>
                  </a:cubicBezTo>
                  <a:cubicBezTo>
                    <a:pt x="144269" y="12899"/>
                    <a:pt x="144269" y="12899"/>
                    <a:pt x="145566" y="12899"/>
                  </a:cubicBezTo>
                  <a:cubicBezTo>
                    <a:pt x="145566" y="12899"/>
                    <a:pt x="146863" y="12899"/>
                    <a:pt x="146863" y="14189"/>
                  </a:cubicBezTo>
                  <a:cubicBezTo>
                    <a:pt x="146863" y="14189"/>
                    <a:pt x="146863" y="14189"/>
                    <a:pt x="148161" y="14189"/>
                  </a:cubicBezTo>
                  <a:cubicBezTo>
                    <a:pt x="148161" y="14189"/>
                    <a:pt x="149458" y="14189"/>
                    <a:pt x="149458" y="14189"/>
                  </a:cubicBezTo>
                  <a:cubicBezTo>
                    <a:pt x="149458" y="14189"/>
                    <a:pt x="150755" y="14189"/>
                    <a:pt x="152052" y="14189"/>
                  </a:cubicBezTo>
                  <a:cubicBezTo>
                    <a:pt x="152052" y="15478"/>
                    <a:pt x="153349" y="15478"/>
                    <a:pt x="154646" y="15478"/>
                  </a:cubicBezTo>
                  <a:cubicBezTo>
                    <a:pt x="154646" y="15478"/>
                    <a:pt x="154646" y="15478"/>
                    <a:pt x="155943" y="15478"/>
                  </a:cubicBezTo>
                  <a:cubicBezTo>
                    <a:pt x="155943" y="15478"/>
                    <a:pt x="155943" y="15478"/>
                    <a:pt x="157240" y="15478"/>
                  </a:cubicBezTo>
                  <a:cubicBezTo>
                    <a:pt x="157240" y="15478"/>
                    <a:pt x="157240" y="15478"/>
                    <a:pt x="158537" y="16768"/>
                  </a:cubicBezTo>
                  <a:cubicBezTo>
                    <a:pt x="158537" y="16768"/>
                    <a:pt x="158537" y="16768"/>
                    <a:pt x="159835" y="16768"/>
                  </a:cubicBezTo>
                  <a:cubicBezTo>
                    <a:pt x="161132" y="16768"/>
                    <a:pt x="161132" y="16768"/>
                    <a:pt x="162429" y="16768"/>
                  </a:cubicBezTo>
                  <a:cubicBezTo>
                    <a:pt x="163726" y="16768"/>
                    <a:pt x="163726" y="16768"/>
                    <a:pt x="165023" y="18058"/>
                  </a:cubicBezTo>
                  <a:cubicBezTo>
                    <a:pt x="165023" y="18058"/>
                    <a:pt x="165023" y="18058"/>
                    <a:pt x="166320" y="18058"/>
                  </a:cubicBezTo>
                  <a:cubicBezTo>
                    <a:pt x="166320" y="18058"/>
                    <a:pt x="166320" y="18058"/>
                    <a:pt x="167617" y="18058"/>
                  </a:cubicBezTo>
                  <a:cubicBezTo>
                    <a:pt x="167617" y="18058"/>
                    <a:pt x="167617" y="18058"/>
                    <a:pt x="168914" y="18058"/>
                  </a:cubicBezTo>
                  <a:cubicBezTo>
                    <a:pt x="168914" y="18058"/>
                    <a:pt x="168914" y="18058"/>
                    <a:pt x="170211" y="18058"/>
                  </a:cubicBezTo>
                  <a:cubicBezTo>
                    <a:pt x="172806" y="19348"/>
                    <a:pt x="174103" y="19348"/>
                    <a:pt x="176697" y="20638"/>
                  </a:cubicBezTo>
                  <a:cubicBezTo>
                    <a:pt x="180588" y="21928"/>
                    <a:pt x="184480" y="23218"/>
                    <a:pt x="188371" y="24507"/>
                  </a:cubicBezTo>
                  <a:cubicBezTo>
                    <a:pt x="190965" y="25797"/>
                    <a:pt x="192262" y="25797"/>
                    <a:pt x="193559" y="27087"/>
                  </a:cubicBezTo>
                  <a:cubicBezTo>
                    <a:pt x="194856" y="28377"/>
                    <a:pt x="194856" y="28377"/>
                    <a:pt x="194856" y="28377"/>
                  </a:cubicBezTo>
                  <a:cubicBezTo>
                    <a:pt x="196154" y="28377"/>
                    <a:pt x="196154" y="28377"/>
                    <a:pt x="196154" y="29667"/>
                  </a:cubicBezTo>
                  <a:cubicBezTo>
                    <a:pt x="197451" y="29667"/>
                    <a:pt x="197451" y="29667"/>
                    <a:pt x="197451" y="29667"/>
                  </a:cubicBezTo>
                  <a:cubicBezTo>
                    <a:pt x="198748" y="29667"/>
                    <a:pt x="198748" y="30957"/>
                    <a:pt x="198748" y="30957"/>
                  </a:cubicBezTo>
                  <a:cubicBezTo>
                    <a:pt x="202639" y="33536"/>
                    <a:pt x="205233" y="36116"/>
                    <a:pt x="207828" y="38696"/>
                  </a:cubicBezTo>
                  <a:cubicBezTo>
                    <a:pt x="210422" y="41276"/>
                    <a:pt x="211719" y="45145"/>
                    <a:pt x="213016" y="47725"/>
                  </a:cubicBezTo>
                  <a:cubicBezTo>
                    <a:pt x="214313" y="50305"/>
                    <a:pt x="214313" y="52884"/>
                    <a:pt x="214313" y="55464"/>
                  </a:cubicBezTo>
                  <a:cubicBezTo>
                    <a:pt x="214313" y="56754"/>
                    <a:pt x="214313" y="56754"/>
                    <a:pt x="214313" y="58044"/>
                  </a:cubicBezTo>
                  <a:cubicBezTo>
                    <a:pt x="214313" y="58044"/>
                    <a:pt x="214313" y="59334"/>
                    <a:pt x="213016" y="59334"/>
                  </a:cubicBezTo>
                  <a:cubicBezTo>
                    <a:pt x="213016" y="59334"/>
                    <a:pt x="213016" y="59334"/>
                    <a:pt x="213016" y="60623"/>
                  </a:cubicBezTo>
                  <a:cubicBezTo>
                    <a:pt x="213016" y="61913"/>
                    <a:pt x="213016" y="61913"/>
                    <a:pt x="213016" y="61913"/>
                  </a:cubicBezTo>
                  <a:cubicBezTo>
                    <a:pt x="213016" y="61913"/>
                    <a:pt x="213016" y="61913"/>
                    <a:pt x="211719" y="60623"/>
                  </a:cubicBezTo>
                  <a:cubicBezTo>
                    <a:pt x="211719" y="60623"/>
                    <a:pt x="211719" y="59334"/>
                    <a:pt x="210422" y="59334"/>
                  </a:cubicBezTo>
                  <a:cubicBezTo>
                    <a:pt x="210422" y="59334"/>
                    <a:pt x="210422" y="58044"/>
                    <a:pt x="209125" y="58044"/>
                  </a:cubicBezTo>
                  <a:cubicBezTo>
                    <a:pt x="207828" y="56754"/>
                    <a:pt x="205233" y="55464"/>
                    <a:pt x="203936" y="54174"/>
                  </a:cubicBezTo>
                  <a:cubicBezTo>
                    <a:pt x="201342" y="54174"/>
                    <a:pt x="200045" y="52884"/>
                    <a:pt x="197451" y="51594"/>
                  </a:cubicBezTo>
                  <a:cubicBezTo>
                    <a:pt x="194856" y="51594"/>
                    <a:pt x="192262" y="50305"/>
                    <a:pt x="189668" y="50305"/>
                  </a:cubicBezTo>
                  <a:cubicBezTo>
                    <a:pt x="188371" y="50305"/>
                    <a:pt x="188371" y="50305"/>
                    <a:pt x="187074" y="50305"/>
                  </a:cubicBezTo>
                  <a:cubicBezTo>
                    <a:pt x="187074" y="49015"/>
                    <a:pt x="185777" y="49015"/>
                    <a:pt x="184480" y="49015"/>
                  </a:cubicBezTo>
                  <a:cubicBezTo>
                    <a:pt x="183182" y="49015"/>
                    <a:pt x="181885" y="49015"/>
                    <a:pt x="180588" y="47725"/>
                  </a:cubicBezTo>
                  <a:cubicBezTo>
                    <a:pt x="176697" y="47725"/>
                    <a:pt x="174103" y="47725"/>
                    <a:pt x="170211" y="46435"/>
                  </a:cubicBezTo>
                  <a:cubicBezTo>
                    <a:pt x="168914" y="46435"/>
                    <a:pt x="166320" y="45145"/>
                    <a:pt x="165023" y="45145"/>
                  </a:cubicBezTo>
                  <a:cubicBezTo>
                    <a:pt x="165023" y="45145"/>
                    <a:pt x="165023" y="45145"/>
                    <a:pt x="163726" y="45145"/>
                  </a:cubicBezTo>
                  <a:cubicBezTo>
                    <a:pt x="163726" y="45145"/>
                    <a:pt x="163726" y="45145"/>
                    <a:pt x="162429" y="45145"/>
                  </a:cubicBezTo>
                  <a:cubicBezTo>
                    <a:pt x="162429" y="45145"/>
                    <a:pt x="162429" y="45145"/>
                    <a:pt x="159835" y="43855"/>
                  </a:cubicBezTo>
                  <a:cubicBezTo>
                    <a:pt x="159835" y="43855"/>
                    <a:pt x="159835" y="43855"/>
                    <a:pt x="158537" y="43855"/>
                  </a:cubicBezTo>
                  <a:cubicBezTo>
                    <a:pt x="157240" y="43855"/>
                    <a:pt x="157240" y="43855"/>
                    <a:pt x="155943" y="42565"/>
                  </a:cubicBezTo>
                  <a:cubicBezTo>
                    <a:pt x="154646" y="42565"/>
                    <a:pt x="153349" y="42565"/>
                    <a:pt x="152052" y="42565"/>
                  </a:cubicBezTo>
                  <a:cubicBezTo>
                    <a:pt x="152052" y="41276"/>
                    <a:pt x="150755" y="41276"/>
                    <a:pt x="149458" y="41276"/>
                  </a:cubicBezTo>
                  <a:cubicBezTo>
                    <a:pt x="148161" y="41276"/>
                    <a:pt x="146863" y="39986"/>
                    <a:pt x="146863" y="39986"/>
                  </a:cubicBezTo>
                  <a:cubicBezTo>
                    <a:pt x="142972" y="38696"/>
                    <a:pt x="139081" y="36116"/>
                    <a:pt x="135189" y="34826"/>
                  </a:cubicBezTo>
                  <a:cubicBezTo>
                    <a:pt x="131298" y="32247"/>
                    <a:pt x="128704" y="29667"/>
                    <a:pt x="124813" y="27087"/>
                  </a:cubicBezTo>
                  <a:cubicBezTo>
                    <a:pt x="122218" y="24507"/>
                    <a:pt x="119624" y="21928"/>
                    <a:pt x="117030" y="19348"/>
                  </a:cubicBezTo>
                  <a:cubicBezTo>
                    <a:pt x="115733" y="16768"/>
                    <a:pt x="113139" y="15478"/>
                    <a:pt x="111841" y="12899"/>
                  </a:cubicBezTo>
                  <a:cubicBezTo>
                    <a:pt x="110544" y="10319"/>
                    <a:pt x="110544" y="7739"/>
                    <a:pt x="109247" y="6450"/>
                  </a:cubicBezTo>
                  <a:cubicBezTo>
                    <a:pt x="109247" y="3870"/>
                    <a:pt x="107950" y="2580"/>
                    <a:pt x="107950" y="1290"/>
                  </a:cubicBezTo>
                  <a:cubicBezTo>
                    <a:pt x="107950" y="1290"/>
                    <a:pt x="107950" y="0"/>
                    <a:pt x="107950" y="0"/>
                  </a:cubicBezTo>
                  <a:close/>
                  <a:moveTo>
                    <a:pt x="9525" y="0"/>
                  </a:moveTo>
                  <a:cubicBezTo>
                    <a:pt x="9525" y="0"/>
                    <a:pt x="9525" y="0"/>
                    <a:pt x="10822" y="1290"/>
                  </a:cubicBezTo>
                  <a:cubicBezTo>
                    <a:pt x="12119" y="1290"/>
                    <a:pt x="12119" y="2580"/>
                    <a:pt x="14713" y="2580"/>
                  </a:cubicBezTo>
                  <a:cubicBezTo>
                    <a:pt x="16010" y="3870"/>
                    <a:pt x="17308" y="3870"/>
                    <a:pt x="19902" y="5160"/>
                  </a:cubicBezTo>
                  <a:cubicBezTo>
                    <a:pt x="22496" y="6450"/>
                    <a:pt x="25090" y="6450"/>
                    <a:pt x="27684" y="7739"/>
                  </a:cubicBezTo>
                  <a:cubicBezTo>
                    <a:pt x="32873" y="9029"/>
                    <a:pt x="39358" y="11609"/>
                    <a:pt x="45844" y="12899"/>
                  </a:cubicBezTo>
                  <a:cubicBezTo>
                    <a:pt x="45844" y="12899"/>
                    <a:pt x="45844" y="12899"/>
                    <a:pt x="47141" y="12899"/>
                  </a:cubicBezTo>
                  <a:cubicBezTo>
                    <a:pt x="47141" y="12899"/>
                    <a:pt x="47141" y="12899"/>
                    <a:pt x="48438" y="12899"/>
                  </a:cubicBezTo>
                  <a:cubicBezTo>
                    <a:pt x="48438" y="12899"/>
                    <a:pt x="48438" y="12899"/>
                    <a:pt x="48438" y="14189"/>
                  </a:cubicBezTo>
                  <a:cubicBezTo>
                    <a:pt x="49735" y="14189"/>
                    <a:pt x="49735" y="14189"/>
                    <a:pt x="49735" y="14189"/>
                  </a:cubicBezTo>
                  <a:cubicBezTo>
                    <a:pt x="51032" y="14189"/>
                    <a:pt x="52329" y="14189"/>
                    <a:pt x="52329" y="14189"/>
                  </a:cubicBezTo>
                  <a:cubicBezTo>
                    <a:pt x="53627" y="15478"/>
                    <a:pt x="54924" y="15478"/>
                    <a:pt x="54924" y="15478"/>
                  </a:cubicBezTo>
                  <a:cubicBezTo>
                    <a:pt x="56221" y="15478"/>
                    <a:pt x="56221" y="15478"/>
                    <a:pt x="56221" y="15478"/>
                  </a:cubicBezTo>
                  <a:cubicBezTo>
                    <a:pt x="57518" y="15478"/>
                    <a:pt x="57518" y="15478"/>
                    <a:pt x="57518" y="15478"/>
                  </a:cubicBezTo>
                  <a:cubicBezTo>
                    <a:pt x="58815" y="15478"/>
                    <a:pt x="58815" y="15478"/>
                    <a:pt x="58815" y="15478"/>
                  </a:cubicBezTo>
                  <a:cubicBezTo>
                    <a:pt x="60112" y="16768"/>
                    <a:pt x="60112" y="16768"/>
                    <a:pt x="60112" y="16768"/>
                  </a:cubicBezTo>
                  <a:cubicBezTo>
                    <a:pt x="61409" y="16768"/>
                    <a:pt x="62706" y="16768"/>
                    <a:pt x="62706" y="16768"/>
                  </a:cubicBezTo>
                  <a:cubicBezTo>
                    <a:pt x="64003" y="16768"/>
                    <a:pt x="65301" y="16768"/>
                    <a:pt x="65301" y="18058"/>
                  </a:cubicBezTo>
                  <a:cubicBezTo>
                    <a:pt x="65301" y="18058"/>
                    <a:pt x="65301" y="18058"/>
                    <a:pt x="66598" y="18058"/>
                  </a:cubicBezTo>
                  <a:cubicBezTo>
                    <a:pt x="66598" y="18058"/>
                    <a:pt x="66598" y="18058"/>
                    <a:pt x="69192" y="18058"/>
                  </a:cubicBezTo>
                  <a:cubicBezTo>
                    <a:pt x="69192" y="18058"/>
                    <a:pt x="69192" y="18058"/>
                    <a:pt x="70489" y="18058"/>
                  </a:cubicBezTo>
                  <a:cubicBezTo>
                    <a:pt x="70489" y="18058"/>
                    <a:pt x="70489" y="18058"/>
                    <a:pt x="71786" y="18058"/>
                  </a:cubicBezTo>
                  <a:cubicBezTo>
                    <a:pt x="73083" y="19348"/>
                    <a:pt x="75677" y="19348"/>
                    <a:pt x="76975" y="20638"/>
                  </a:cubicBezTo>
                  <a:cubicBezTo>
                    <a:pt x="82163" y="20638"/>
                    <a:pt x="86054" y="23218"/>
                    <a:pt x="89946" y="24507"/>
                  </a:cubicBezTo>
                  <a:cubicBezTo>
                    <a:pt x="91243" y="25797"/>
                    <a:pt x="93837" y="25797"/>
                    <a:pt x="95134" y="27087"/>
                  </a:cubicBezTo>
                  <a:cubicBezTo>
                    <a:pt x="95134" y="27087"/>
                    <a:pt x="96431" y="28377"/>
                    <a:pt x="96431" y="28377"/>
                  </a:cubicBezTo>
                  <a:cubicBezTo>
                    <a:pt x="96431" y="28377"/>
                    <a:pt x="97728" y="28377"/>
                    <a:pt x="97728" y="28377"/>
                  </a:cubicBezTo>
                  <a:cubicBezTo>
                    <a:pt x="97728" y="29667"/>
                    <a:pt x="99025" y="29667"/>
                    <a:pt x="99025" y="29667"/>
                  </a:cubicBezTo>
                  <a:cubicBezTo>
                    <a:pt x="99025" y="29667"/>
                    <a:pt x="100323" y="30957"/>
                    <a:pt x="100323" y="30957"/>
                  </a:cubicBezTo>
                  <a:cubicBezTo>
                    <a:pt x="102917" y="33536"/>
                    <a:pt x="106808" y="36116"/>
                    <a:pt x="108105" y="38696"/>
                  </a:cubicBezTo>
                  <a:cubicBezTo>
                    <a:pt x="110700" y="41276"/>
                    <a:pt x="111997" y="45145"/>
                    <a:pt x="113294" y="47725"/>
                  </a:cubicBezTo>
                  <a:cubicBezTo>
                    <a:pt x="114591" y="50305"/>
                    <a:pt x="115888" y="52884"/>
                    <a:pt x="114591" y="55464"/>
                  </a:cubicBezTo>
                  <a:cubicBezTo>
                    <a:pt x="114591" y="56754"/>
                    <a:pt x="114591" y="56754"/>
                    <a:pt x="114591" y="58044"/>
                  </a:cubicBezTo>
                  <a:cubicBezTo>
                    <a:pt x="114591" y="58044"/>
                    <a:pt x="114591" y="59334"/>
                    <a:pt x="114591" y="59334"/>
                  </a:cubicBezTo>
                  <a:cubicBezTo>
                    <a:pt x="114591" y="59334"/>
                    <a:pt x="114591" y="59334"/>
                    <a:pt x="114591" y="60623"/>
                  </a:cubicBezTo>
                  <a:cubicBezTo>
                    <a:pt x="114591" y="60623"/>
                    <a:pt x="113294" y="60623"/>
                    <a:pt x="113294" y="61913"/>
                  </a:cubicBezTo>
                  <a:cubicBezTo>
                    <a:pt x="113294" y="60623"/>
                    <a:pt x="113294" y="60623"/>
                    <a:pt x="111997" y="60623"/>
                  </a:cubicBezTo>
                  <a:cubicBezTo>
                    <a:pt x="111997" y="60623"/>
                    <a:pt x="111997" y="59334"/>
                    <a:pt x="111997" y="59334"/>
                  </a:cubicBezTo>
                  <a:cubicBezTo>
                    <a:pt x="110700" y="59334"/>
                    <a:pt x="110700" y="58044"/>
                    <a:pt x="110700" y="58044"/>
                  </a:cubicBezTo>
                  <a:cubicBezTo>
                    <a:pt x="110700" y="58044"/>
                    <a:pt x="110700" y="58044"/>
                    <a:pt x="109403" y="58044"/>
                  </a:cubicBezTo>
                  <a:cubicBezTo>
                    <a:pt x="108105" y="56754"/>
                    <a:pt x="106808" y="55464"/>
                    <a:pt x="104214" y="54174"/>
                  </a:cubicBezTo>
                  <a:cubicBezTo>
                    <a:pt x="102917" y="54174"/>
                    <a:pt x="100323" y="52884"/>
                    <a:pt x="97728" y="51594"/>
                  </a:cubicBezTo>
                  <a:cubicBezTo>
                    <a:pt x="96431" y="51594"/>
                    <a:pt x="93837" y="50305"/>
                    <a:pt x="89946" y="50305"/>
                  </a:cubicBezTo>
                  <a:cubicBezTo>
                    <a:pt x="89946" y="50305"/>
                    <a:pt x="88649" y="50305"/>
                    <a:pt x="88649" y="50305"/>
                  </a:cubicBezTo>
                  <a:cubicBezTo>
                    <a:pt x="87351" y="49015"/>
                    <a:pt x="87351" y="49015"/>
                    <a:pt x="86054" y="49015"/>
                  </a:cubicBezTo>
                  <a:cubicBezTo>
                    <a:pt x="84757" y="49015"/>
                    <a:pt x="83460" y="49015"/>
                    <a:pt x="80866" y="47725"/>
                  </a:cubicBezTo>
                  <a:cubicBezTo>
                    <a:pt x="78272" y="47725"/>
                    <a:pt x="74380" y="47725"/>
                    <a:pt x="71786" y="46435"/>
                  </a:cubicBezTo>
                  <a:cubicBezTo>
                    <a:pt x="69192" y="46435"/>
                    <a:pt x="67895" y="45145"/>
                    <a:pt x="66598" y="45145"/>
                  </a:cubicBezTo>
                  <a:cubicBezTo>
                    <a:pt x="66598" y="45145"/>
                    <a:pt x="66598" y="45145"/>
                    <a:pt x="65301" y="45145"/>
                  </a:cubicBezTo>
                  <a:cubicBezTo>
                    <a:pt x="65301" y="45145"/>
                    <a:pt x="65301" y="45145"/>
                    <a:pt x="64003" y="45145"/>
                  </a:cubicBezTo>
                  <a:cubicBezTo>
                    <a:pt x="64003" y="45145"/>
                    <a:pt x="64003" y="45145"/>
                    <a:pt x="62706" y="45145"/>
                  </a:cubicBezTo>
                  <a:cubicBezTo>
                    <a:pt x="62706" y="45145"/>
                    <a:pt x="62706" y="45145"/>
                    <a:pt x="61409" y="43855"/>
                  </a:cubicBezTo>
                  <a:cubicBezTo>
                    <a:pt x="61409" y="43855"/>
                    <a:pt x="61409" y="43855"/>
                    <a:pt x="60112" y="43855"/>
                  </a:cubicBezTo>
                  <a:cubicBezTo>
                    <a:pt x="58815" y="43855"/>
                    <a:pt x="57518" y="43855"/>
                    <a:pt x="56221" y="42565"/>
                  </a:cubicBezTo>
                  <a:cubicBezTo>
                    <a:pt x="56221" y="42565"/>
                    <a:pt x="54924" y="42565"/>
                    <a:pt x="53627" y="42565"/>
                  </a:cubicBezTo>
                  <a:cubicBezTo>
                    <a:pt x="52329" y="41276"/>
                    <a:pt x="51032" y="41276"/>
                    <a:pt x="51032" y="41276"/>
                  </a:cubicBezTo>
                  <a:cubicBezTo>
                    <a:pt x="49735" y="41276"/>
                    <a:pt x="48438" y="39986"/>
                    <a:pt x="47141" y="39986"/>
                  </a:cubicBezTo>
                  <a:cubicBezTo>
                    <a:pt x="43250" y="38696"/>
                    <a:pt x="39358" y="36116"/>
                    <a:pt x="36764" y="34826"/>
                  </a:cubicBezTo>
                  <a:cubicBezTo>
                    <a:pt x="32873" y="32247"/>
                    <a:pt x="28982" y="29667"/>
                    <a:pt x="26387" y="27087"/>
                  </a:cubicBezTo>
                  <a:cubicBezTo>
                    <a:pt x="23793" y="24507"/>
                    <a:pt x="21199" y="21928"/>
                    <a:pt x="18605" y="19348"/>
                  </a:cubicBezTo>
                  <a:cubicBezTo>
                    <a:pt x="16010" y="18058"/>
                    <a:pt x="14713" y="15478"/>
                    <a:pt x="13416" y="12899"/>
                  </a:cubicBezTo>
                  <a:cubicBezTo>
                    <a:pt x="12119" y="10319"/>
                    <a:pt x="10822" y="7739"/>
                    <a:pt x="10822" y="6450"/>
                  </a:cubicBezTo>
                  <a:cubicBezTo>
                    <a:pt x="9525" y="3870"/>
                    <a:pt x="9525" y="2580"/>
                    <a:pt x="9525" y="1290"/>
                  </a:cubicBezTo>
                  <a:cubicBezTo>
                    <a:pt x="9525" y="0"/>
                    <a:pt x="9525" y="0"/>
                    <a:pt x="9525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cxnSp>
        <p:nvCxnSpPr>
          <p:cNvPr id="32" name="直接连接符 31"/>
          <p:cNvCxnSpPr>
            <a:cxnSpLocks/>
            <a:endCxn id="34" idx="1"/>
          </p:cNvCxnSpPr>
          <p:nvPr/>
        </p:nvCxnSpPr>
        <p:spPr>
          <a:xfrm>
            <a:off x="0" y="635000"/>
            <a:ext cx="3991998" cy="26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cxnSpLocks/>
            <a:stCxn id="34" idx="3"/>
          </p:cNvCxnSpPr>
          <p:nvPr/>
        </p:nvCxnSpPr>
        <p:spPr>
          <a:xfrm flipV="1">
            <a:off x="8200009" y="635000"/>
            <a:ext cx="3991991" cy="26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3991998" y="345292"/>
            <a:ext cx="420801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dirty="0">
                <a:latin typeface="Agency FB" panose="020B0503020202020204" pitchFamily="34" charset="0"/>
              </a:rPr>
              <a:t>Re</a:t>
            </a:r>
            <a:r>
              <a:rPr lang="en-US" altLang="zh-Hans" sz="3200" dirty="0">
                <a:latin typeface="Agency FB" panose="020B0503020202020204" pitchFamily="34" charset="0"/>
              </a:rPr>
              <a:t>g</a:t>
            </a:r>
            <a:r>
              <a:rPr lang="en-US" altLang="zh-CN" sz="3200" dirty="0">
                <a:latin typeface="Agency FB" panose="020B0503020202020204" pitchFamily="34" charset="0"/>
              </a:rPr>
              <a:t>ressors</a:t>
            </a:r>
            <a:r>
              <a:rPr lang="zh-Hans" altLang="en-US" sz="3200" dirty="0">
                <a:latin typeface="Agency FB" panose="020B0503020202020204" pitchFamily="34" charset="0"/>
              </a:rPr>
              <a:t> </a:t>
            </a:r>
            <a:r>
              <a:rPr lang="en-US" altLang="zh-Hans" sz="3200" dirty="0">
                <a:latin typeface="Agency FB" panose="020B0503020202020204" pitchFamily="34" charset="0"/>
              </a:rPr>
              <a:t>Construction</a:t>
            </a:r>
            <a:endParaRPr lang="zh-CN" altLang="en-US" sz="3200" dirty="0">
              <a:latin typeface="Agency FB" panose="020B050302020202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6142238" y="1219897"/>
            <a:ext cx="4497460" cy="677541"/>
            <a:chOff x="2677265" y="1996356"/>
            <a:chExt cx="4497460" cy="677541"/>
          </a:xfrm>
        </p:grpSpPr>
        <p:sp>
          <p:nvSpPr>
            <p:cNvPr id="37" name="矩形 36"/>
            <p:cNvSpPr/>
            <p:nvPr/>
          </p:nvSpPr>
          <p:spPr>
            <a:xfrm>
              <a:off x="2677265" y="2346820"/>
              <a:ext cx="4497460" cy="32707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/>
                <a:t>C</a:t>
              </a:r>
              <a:r>
                <a:rPr lang="en-US" altLang="zh-Hans" sz="1400" dirty="0"/>
                <a:t>lassic</a:t>
              </a:r>
              <a:r>
                <a:rPr lang="zh-Hans" altLang="en-US" sz="1400" dirty="0"/>
                <a:t> </a:t>
              </a:r>
              <a:r>
                <a:rPr lang="en-US" altLang="zh-Hans" sz="1400" dirty="0"/>
                <a:t>OLS</a:t>
              </a:r>
              <a:r>
                <a:rPr lang="zh-Hans" altLang="en-US" sz="1400" dirty="0"/>
                <a:t> </a:t>
              </a:r>
              <a:r>
                <a:rPr lang="en-US" altLang="zh-Hans" sz="1400" dirty="0"/>
                <a:t>model</a:t>
              </a:r>
              <a:endParaRPr lang="zh-CN" altLang="en-US" sz="1400" dirty="0"/>
            </a:p>
          </p:txBody>
        </p:sp>
        <p:sp>
          <p:nvSpPr>
            <p:cNvPr id="38" name="矩形 37"/>
            <p:cNvSpPr/>
            <p:nvPr/>
          </p:nvSpPr>
          <p:spPr>
            <a:xfrm>
              <a:off x="2677265" y="1996356"/>
              <a:ext cx="794139" cy="3942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/>
                <a:t>O</a:t>
              </a:r>
              <a:r>
                <a:rPr lang="en-US" altLang="zh-Hans" b="1" dirty="0"/>
                <a:t>LS</a:t>
              </a:r>
              <a:endParaRPr lang="zh-CN" altLang="en-US" b="1" dirty="0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142238" y="2405575"/>
            <a:ext cx="4497460" cy="1107594"/>
            <a:chOff x="2677265" y="1996356"/>
            <a:chExt cx="4497460" cy="1107594"/>
          </a:xfrm>
        </p:grpSpPr>
        <p:sp>
          <p:nvSpPr>
            <p:cNvPr id="40" name="矩形 39"/>
            <p:cNvSpPr/>
            <p:nvPr/>
          </p:nvSpPr>
          <p:spPr>
            <a:xfrm>
              <a:off x="2677265" y="2346820"/>
              <a:ext cx="4497460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200" dirty="0"/>
                <a:t>FE  assume</a:t>
              </a:r>
              <a:r>
                <a:rPr lang="en-US" altLang="zh-Hans" sz="1200" dirty="0"/>
                <a:t>s</a:t>
              </a:r>
              <a:r>
                <a:rPr lang="en-US" sz="1200" dirty="0"/>
                <a:t> that something within the individual may impact or bias the predictor, so it removes the effect of time-invariant characteristics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2677265" y="1996356"/>
              <a:ext cx="2492311" cy="3942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/>
                <a:t>F</a:t>
              </a:r>
              <a:r>
                <a:rPr lang="en-US" altLang="zh-Hans" b="1" dirty="0"/>
                <a:t>ixed</a:t>
              </a:r>
              <a:r>
                <a:rPr lang="zh-Hans" altLang="en-US" b="1" dirty="0"/>
                <a:t> </a:t>
              </a:r>
              <a:r>
                <a:rPr lang="en-US" altLang="zh-Hans" b="1" dirty="0"/>
                <a:t>Effect</a:t>
              </a:r>
              <a:r>
                <a:rPr lang="zh-Hans" altLang="en-US" b="1" dirty="0"/>
                <a:t> </a:t>
              </a:r>
              <a:r>
                <a:rPr lang="en-US" altLang="zh-Hans" b="1" dirty="0"/>
                <a:t>Model</a:t>
              </a:r>
              <a:endParaRPr lang="zh-CN" altLang="en-US" b="1" dirty="0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142238" y="4371770"/>
            <a:ext cx="4497460" cy="865605"/>
            <a:chOff x="2677265" y="1996356"/>
            <a:chExt cx="4497460" cy="865605"/>
          </a:xfrm>
        </p:grpSpPr>
        <p:sp>
          <p:nvSpPr>
            <p:cNvPr id="43" name="矩形 42"/>
            <p:cNvSpPr/>
            <p:nvPr/>
          </p:nvSpPr>
          <p:spPr>
            <a:xfrm>
              <a:off x="2677265" y="2346820"/>
              <a:ext cx="4497460" cy="5151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200" dirty="0"/>
                <a:t>RE assumes variation across entities is assumed to be random and uncorrelated with the predictor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2677265" y="1996356"/>
              <a:ext cx="2701316" cy="3942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Hans" b="1" dirty="0"/>
                <a:t>Random</a:t>
              </a:r>
              <a:r>
                <a:rPr lang="zh-Hans" altLang="en-US" b="1" dirty="0"/>
                <a:t> </a:t>
              </a:r>
              <a:r>
                <a:rPr lang="en-US" altLang="zh-Hans" b="1" dirty="0"/>
                <a:t>Effect</a:t>
              </a:r>
              <a:r>
                <a:rPr lang="zh-Hans" altLang="en-US" b="1" dirty="0"/>
                <a:t> </a:t>
              </a:r>
              <a:r>
                <a:rPr lang="en-US" altLang="zh-Hans" b="1" dirty="0"/>
                <a:t>Model</a:t>
              </a:r>
              <a:endParaRPr lang="zh-CN" altLang="en-US" b="1" dirty="0"/>
            </a:p>
          </p:txBody>
        </p:sp>
      </p:grpSp>
      <p:sp>
        <p:nvSpPr>
          <p:cNvPr id="45" name="矩形 44"/>
          <p:cNvSpPr/>
          <p:nvPr/>
        </p:nvSpPr>
        <p:spPr>
          <a:xfrm rot="17994369">
            <a:off x="1759414" y="3709824"/>
            <a:ext cx="2084387" cy="39414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accent2"/>
                </a:solidFill>
              </a:rPr>
              <a:t>F</a:t>
            </a:r>
            <a:r>
              <a:rPr lang="en-US" altLang="zh-Hans" dirty="0">
                <a:solidFill>
                  <a:schemeClr val="accent2"/>
                </a:solidFill>
              </a:rPr>
              <a:t>ixed</a:t>
            </a:r>
            <a:r>
              <a:rPr lang="zh-Hans" altLang="en-US" dirty="0">
                <a:solidFill>
                  <a:schemeClr val="accent2"/>
                </a:solidFill>
              </a:rPr>
              <a:t> </a:t>
            </a:r>
            <a:r>
              <a:rPr lang="en-US" altLang="zh-Hans" dirty="0">
                <a:solidFill>
                  <a:schemeClr val="accent2"/>
                </a:solidFill>
              </a:rPr>
              <a:t>Effect</a:t>
            </a:r>
            <a:r>
              <a:rPr lang="zh-Hans" altLang="en-US" dirty="0">
                <a:solidFill>
                  <a:schemeClr val="accent2"/>
                </a:solidFill>
              </a:rPr>
              <a:t> </a:t>
            </a:r>
            <a:r>
              <a:rPr lang="en-US" altLang="zh-Hans" dirty="0">
                <a:solidFill>
                  <a:schemeClr val="accent2"/>
                </a:solidFill>
              </a:rPr>
              <a:t>Model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 rot="3525414">
            <a:off x="3106821" y="3043924"/>
            <a:ext cx="2084387" cy="7571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accent2"/>
                </a:solidFill>
              </a:rPr>
              <a:t>R</a:t>
            </a:r>
            <a:r>
              <a:rPr lang="en-US" altLang="zh-Hans" dirty="0">
                <a:solidFill>
                  <a:schemeClr val="accent2"/>
                </a:solidFill>
              </a:rPr>
              <a:t>andom</a:t>
            </a:r>
            <a:r>
              <a:rPr lang="zh-Hans" altLang="en-US" dirty="0">
                <a:solidFill>
                  <a:schemeClr val="accent2"/>
                </a:solidFill>
              </a:rPr>
              <a:t> </a:t>
            </a:r>
            <a:r>
              <a:rPr lang="en-US" altLang="zh-Hans" dirty="0">
                <a:solidFill>
                  <a:schemeClr val="accent2"/>
                </a:solidFill>
              </a:rPr>
              <a:t>Effect</a:t>
            </a:r>
            <a:r>
              <a:rPr lang="zh-Hans" altLang="en-US" dirty="0">
                <a:solidFill>
                  <a:schemeClr val="accent2"/>
                </a:solidFill>
              </a:rPr>
              <a:t> </a:t>
            </a:r>
            <a:r>
              <a:rPr lang="en-US" altLang="zh-Hans" dirty="0">
                <a:solidFill>
                  <a:schemeClr val="accent2"/>
                </a:solidFill>
              </a:rPr>
              <a:t>Model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802642" y="4562690"/>
            <a:ext cx="2084387" cy="39414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accent1"/>
                </a:solidFill>
              </a:rPr>
              <a:t>O</a:t>
            </a:r>
            <a:r>
              <a:rPr lang="en-US" altLang="zh-Hans" dirty="0">
                <a:solidFill>
                  <a:schemeClr val="accent1"/>
                </a:solidFill>
              </a:rPr>
              <a:t>LS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01EA9B-9FD9-5441-97CB-B355E41B3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409" y="5237375"/>
            <a:ext cx="4013200" cy="1054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4394F6-7351-A94F-9B4A-0243ABC183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238" y="3534158"/>
            <a:ext cx="3175000" cy="63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E0AD4D-9751-0940-8BCE-C325B9411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3" y="5437329"/>
            <a:ext cx="5092700" cy="1346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794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直接连接符 64"/>
          <p:cNvCxnSpPr/>
          <p:nvPr/>
        </p:nvCxnSpPr>
        <p:spPr>
          <a:xfrm>
            <a:off x="0" y="635000"/>
            <a:ext cx="42291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7962900" y="635000"/>
            <a:ext cx="42291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/>
          <p:cNvSpPr txBox="1"/>
          <p:nvPr/>
        </p:nvSpPr>
        <p:spPr>
          <a:xfrm>
            <a:off x="4271497" y="345292"/>
            <a:ext cx="364901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dirty="0">
                <a:latin typeface="Agency FB" panose="020B0503020202020204" pitchFamily="34" charset="0"/>
              </a:rPr>
              <a:t>R</a:t>
            </a:r>
            <a:r>
              <a:rPr lang="en-US" altLang="zh-Hans" sz="3200" dirty="0">
                <a:latin typeface="Agency FB" panose="020B0503020202020204" pitchFamily="34" charset="0"/>
              </a:rPr>
              <a:t>esult</a:t>
            </a:r>
            <a:r>
              <a:rPr lang="zh-Hans" altLang="en-US" sz="3200" dirty="0">
                <a:latin typeface="Agency FB" panose="020B0503020202020204" pitchFamily="34" charset="0"/>
              </a:rPr>
              <a:t> </a:t>
            </a:r>
            <a:r>
              <a:rPr lang="en-US" altLang="zh-Hans" sz="3200" dirty="0">
                <a:latin typeface="Agency FB" panose="020B0503020202020204" pitchFamily="34" charset="0"/>
              </a:rPr>
              <a:t>Interpretation</a:t>
            </a:r>
            <a:endParaRPr lang="zh-CN" altLang="en-US" sz="3200" dirty="0">
              <a:latin typeface="Agency FB" panose="020B0503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03BE8E-7858-9948-AB3C-7D4B878BEA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54" y="930067"/>
            <a:ext cx="6374493" cy="32208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BEA20A-1CD2-BC44-BA80-45E0A9104B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947" y="937305"/>
            <a:ext cx="5124441" cy="1665746"/>
          </a:xfrm>
          <a:prstGeom prst="rect">
            <a:avLst/>
          </a:prstGeom>
        </p:spPr>
      </p:pic>
      <p:grpSp>
        <p:nvGrpSpPr>
          <p:cNvPr id="56" name="Group 21">
            <a:extLst>
              <a:ext uri="{FF2B5EF4-FFF2-40B4-BE49-F238E27FC236}">
                <a16:creationId xmlns:a16="http://schemas.microsoft.com/office/drawing/2014/main" id="{5081F687-CB36-8247-B457-E44C8800EF70}"/>
              </a:ext>
            </a:extLst>
          </p:cNvPr>
          <p:cNvGrpSpPr/>
          <p:nvPr/>
        </p:nvGrpSpPr>
        <p:grpSpPr>
          <a:xfrm>
            <a:off x="7013439" y="3136055"/>
            <a:ext cx="500504" cy="500504"/>
            <a:chOff x="1731021" y="1638788"/>
            <a:chExt cx="736375" cy="736375"/>
          </a:xfrm>
          <a:solidFill>
            <a:schemeClr val="accent2"/>
          </a:solidFill>
        </p:grpSpPr>
        <p:sp>
          <p:nvSpPr>
            <p:cNvPr id="57" name="íślíḋè-Oval 22">
              <a:extLst>
                <a:ext uri="{FF2B5EF4-FFF2-40B4-BE49-F238E27FC236}">
                  <a16:creationId xmlns:a16="http://schemas.microsoft.com/office/drawing/2014/main" id="{7484F982-ED9F-D84B-AF87-08DE294BAE40}"/>
                </a:ext>
              </a:extLst>
            </p:cNvPr>
            <p:cNvSpPr/>
            <p:nvPr/>
          </p:nvSpPr>
          <p:spPr>
            <a:xfrm>
              <a:off x="1731021" y="1638788"/>
              <a:ext cx="736375" cy="736375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íślíḋè-TextBox 23">
              <a:extLst>
                <a:ext uri="{FF2B5EF4-FFF2-40B4-BE49-F238E27FC236}">
                  <a16:creationId xmlns:a16="http://schemas.microsoft.com/office/drawing/2014/main" id="{7860352C-622F-B042-BF75-F683967B9E49}"/>
                </a:ext>
              </a:extLst>
            </p:cNvPr>
            <p:cNvSpPr txBox="1"/>
            <p:nvPr/>
          </p:nvSpPr>
          <p:spPr>
            <a:xfrm>
              <a:off x="1835353" y="1774998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59" name="Group 27">
            <a:extLst>
              <a:ext uri="{FF2B5EF4-FFF2-40B4-BE49-F238E27FC236}">
                <a16:creationId xmlns:a16="http://schemas.microsoft.com/office/drawing/2014/main" id="{8CA759A3-0F05-3346-A360-2B22211F6064}"/>
              </a:ext>
            </a:extLst>
          </p:cNvPr>
          <p:cNvGrpSpPr/>
          <p:nvPr/>
        </p:nvGrpSpPr>
        <p:grpSpPr>
          <a:xfrm>
            <a:off x="7013439" y="4169563"/>
            <a:ext cx="500504" cy="500504"/>
            <a:chOff x="1731021" y="2821439"/>
            <a:chExt cx="736375" cy="736375"/>
          </a:xfrm>
          <a:solidFill>
            <a:schemeClr val="accent3"/>
          </a:solidFill>
        </p:grpSpPr>
        <p:sp>
          <p:nvSpPr>
            <p:cNvPr id="60" name="íślíḋè-Oval 28">
              <a:extLst>
                <a:ext uri="{FF2B5EF4-FFF2-40B4-BE49-F238E27FC236}">
                  <a16:creationId xmlns:a16="http://schemas.microsoft.com/office/drawing/2014/main" id="{ED7E7523-54D8-8744-A5B5-73574A75F047}"/>
                </a:ext>
              </a:extLst>
            </p:cNvPr>
            <p:cNvSpPr/>
            <p:nvPr/>
          </p:nvSpPr>
          <p:spPr>
            <a:xfrm>
              <a:off x="1731021" y="2821439"/>
              <a:ext cx="736375" cy="736375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íślíḋè-TextBox 29">
              <a:extLst>
                <a:ext uri="{FF2B5EF4-FFF2-40B4-BE49-F238E27FC236}">
                  <a16:creationId xmlns:a16="http://schemas.microsoft.com/office/drawing/2014/main" id="{00B31111-FB5F-E340-A2A5-FA531A84468F}"/>
                </a:ext>
              </a:extLst>
            </p:cNvPr>
            <p:cNvSpPr txBox="1"/>
            <p:nvPr/>
          </p:nvSpPr>
          <p:spPr>
            <a:xfrm>
              <a:off x="1835353" y="2957649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62" name="Group 33">
            <a:extLst>
              <a:ext uri="{FF2B5EF4-FFF2-40B4-BE49-F238E27FC236}">
                <a16:creationId xmlns:a16="http://schemas.microsoft.com/office/drawing/2014/main" id="{70855B0F-9709-F345-B7DA-1DF3E9FDB596}"/>
              </a:ext>
            </a:extLst>
          </p:cNvPr>
          <p:cNvGrpSpPr/>
          <p:nvPr/>
        </p:nvGrpSpPr>
        <p:grpSpPr>
          <a:xfrm>
            <a:off x="7013439" y="5443924"/>
            <a:ext cx="500504" cy="500504"/>
            <a:chOff x="1731021" y="4175657"/>
            <a:chExt cx="736375" cy="736375"/>
          </a:xfrm>
          <a:solidFill>
            <a:schemeClr val="accent4"/>
          </a:solidFill>
        </p:grpSpPr>
        <p:sp>
          <p:nvSpPr>
            <p:cNvPr id="63" name="íślíḋè-Oval 34">
              <a:extLst>
                <a:ext uri="{FF2B5EF4-FFF2-40B4-BE49-F238E27FC236}">
                  <a16:creationId xmlns:a16="http://schemas.microsoft.com/office/drawing/2014/main" id="{46FDB7D8-9842-F24C-A2CB-C504D1C6221C}"/>
                </a:ext>
              </a:extLst>
            </p:cNvPr>
            <p:cNvSpPr/>
            <p:nvPr/>
          </p:nvSpPr>
          <p:spPr>
            <a:xfrm>
              <a:off x="1731021" y="4175657"/>
              <a:ext cx="736375" cy="736375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íślíḋè-TextBox 35">
              <a:extLst>
                <a:ext uri="{FF2B5EF4-FFF2-40B4-BE49-F238E27FC236}">
                  <a16:creationId xmlns:a16="http://schemas.microsoft.com/office/drawing/2014/main" id="{F249A1D3-49B0-0E4C-A3E5-CC9F33DBCA10}"/>
                </a:ext>
              </a:extLst>
            </p:cNvPr>
            <p:cNvSpPr txBox="1"/>
            <p:nvPr/>
          </p:nvSpPr>
          <p:spPr>
            <a:xfrm>
              <a:off x="1835353" y="4311867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/>
            <a:p>
              <a:pPr algn="ctr"/>
              <a:r>
                <a:rPr lang="en-GB" sz="1600">
                  <a:solidFill>
                    <a:schemeClr val="bg1"/>
                  </a:solidFill>
                </a:rPr>
                <a:t>03</a:t>
              </a:r>
            </a:p>
          </p:txBody>
        </p:sp>
      </p:grpSp>
      <p:sp>
        <p:nvSpPr>
          <p:cNvPr id="79" name="矩形 37">
            <a:extLst>
              <a:ext uri="{FF2B5EF4-FFF2-40B4-BE49-F238E27FC236}">
                <a16:creationId xmlns:a16="http://schemas.microsoft.com/office/drawing/2014/main" id="{6570BC80-3888-4348-91CF-9A3F803C498C}"/>
              </a:ext>
            </a:extLst>
          </p:cNvPr>
          <p:cNvSpPr/>
          <p:nvPr/>
        </p:nvSpPr>
        <p:spPr>
          <a:xfrm>
            <a:off x="7629720" y="3063252"/>
            <a:ext cx="3383085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While </a:t>
            </a:r>
            <a:r>
              <a:rPr lang="en-US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higher democratic accountability</a:t>
            </a:r>
            <a:r>
              <a:rPr 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has </a:t>
            </a:r>
            <a:r>
              <a:rPr lang="en-US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significant effect </a:t>
            </a:r>
            <a:r>
              <a:rPr 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at 5% level on corruption, </a:t>
            </a:r>
            <a:r>
              <a:rPr lang="en-US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income</a:t>
            </a:r>
            <a:r>
              <a:rPr 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and </a:t>
            </a:r>
            <a:r>
              <a:rPr lang="en-US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diversity</a:t>
            </a:r>
            <a:r>
              <a:rPr 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do not have significant effect.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2" name="矩形 41">
            <a:extLst>
              <a:ext uri="{FF2B5EF4-FFF2-40B4-BE49-F238E27FC236}">
                <a16:creationId xmlns:a16="http://schemas.microsoft.com/office/drawing/2014/main" id="{B2458211-9BB7-2A44-971A-BC401567582F}"/>
              </a:ext>
            </a:extLst>
          </p:cNvPr>
          <p:cNvSpPr/>
          <p:nvPr/>
        </p:nvSpPr>
        <p:spPr>
          <a:xfrm>
            <a:off x="7629720" y="4151171"/>
            <a:ext cx="3512897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 RE in column(7), estimated coefficient for </a:t>
            </a:r>
            <a:r>
              <a:rPr lang="en-US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ln(trade with Advanced Economics/GDP) </a:t>
            </a:r>
            <a:r>
              <a:rPr 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 is 0.965 and significant at </a:t>
            </a:r>
            <a:r>
              <a:rPr lang="en-US" altLang="zh-Han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% level; estimated coefficient for </a:t>
            </a:r>
            <a:r>
              <a:rPr lang="en-US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ln(trade with China/GDP) </a:t>
            </a:r>
            <a:r>
              <a:rPr 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 is -0.191 and significant at 5% level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5" name="矩形 44">
            <a:extLst>
              <a:ext uri="{FF2B5EF4-FFF2-40B4-BE49-F238E27FC236}">
                <a16:creationId xmlns:a16="http://schemas.microsoft.com/office/drawing/2014/main" id="{371AC016-2541-204D-9A91-063017E4DF17}"/>
              </a:ext>
            </a:extLst>
          </p:cNvPr>
          <p:cNvSpPr/>
          <p:nvPr/>
        </p:nvSpPr>
        <p:spPr>
          <a:xfrm>
            <a:off x="7629720" y="5443924"/>
            <a:ext cx="3630463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sz="1200" dirty="0"/>
              <a:t>In RE in column (10),  estimated coefficient for </a:t>
            </a:r>
            <a:r>
              <a:rPr lang="en-US" sz="1200" b="1" dirty="0"/>
              <a:t>ln(trade with Advanced Economics/total trade) </a:t>
            </a:r>
            <a:r>
              <a:rPr lang="en-US" sz="1200" dirty="0"/>
              <a:t> is 2.534 and significant at 1% level; estimated coefficient for </a:t>
            </a:r>
            <a:r>
              <a:rPr lang="en-US" sz="1200" b="1" dirty="0"/>
              <a:t>ln(trade with China/ total trade)</a:t>
            </a:r>
            <a:r>
              <a:rPr lang="en-US" sz="1200" dirty="0"/>
              <a:t>  is 0.004, but it is not statistically significant.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8C6D57F-5213-D743-9B55-C8BFD6EC002B}"/>
              </a:ext>
            </a:extLst>
          </p:cNvPr>
          <p:cNvSpPr/>
          <p:nvPr/>
        </p:nvSpPr>
        <p:spPr>
          <a:xfrm>
            <a:off x="4525702" y="1770178"/>
            <a:ext cx="509285" cy="6605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1F3448C-D61C-D440-B43B-3CAE8EAA9E64}"/>
              </a:ext>
            </a:extLst>
          </p:cNvPr>
          <p:cNvSpPr/>
          <p:nvPr/>
        </p:nvSpPr>
        <p:spPr>
          <a:xfrm>
            <a:off x="6154766" y="2372811"/>
            <a:ext cx="669181" cy="690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93CBFDE-9B77-BB40-ABB6-270587B6E7B4}"/>
              </a:ext>
            </a:extLst>
          </p:cNvPr>
          <p:cNvSpPr/>
          <p:nvPr/>
        </p:nvSpPr>
        <p:spPr>
          <a:xfrm>
            <a:off x="6824688" y="1912610"/>
            <a:ext cx="4584792" cy="217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115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rot="16200000" flipV="1">
            <a:off x="-1099284" y="1444859"/>
            <a:ext cx="6166850" cy="396828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9535886" y="-1743"/>
            <a:ext cx="2656115" cy="22028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等腰三角形 29"/>
          <p:cNvSpPr/>
          <p:nvPr/>
        </p:nvSpPr>
        <p:spPr>
          <a:xfrm rot="16200000" flipV="1">
            <a:off x="3899720" y="2151953"/>
            <a:ext cx="1015660" cy="653564"/>
          </a:xfrm>
          <a:prstGeom prst="triangle">
            <a:avLst/>
          </a:prstGeom>
          <a:solidFill>
            <a:srgbClr val="4C4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3578217" y="4767072"/>
            <a:ext cx="1156115" cy="958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4840859" y="1970902"/>
            <a:ext cx="221086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gency FB" panose="020B0503020202020204" pitchFamily="34" charset="0"/>
                <a:ea typeface="微软雅黑"/>
                <a:cs typeface="+mn-cs"/>
              </a:rPr>
              <a:t>PART 03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gency FB" panose="020B0503020202020204" pitchFamily="34" charset="0"/>
              <a:ea typeface="微软雅黑"/>
              <a:cs typeface="+mn-cs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840859" y="3038719"/>
            <a:ext cx="665284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微软雅黑"/>
                <a:cs typeface="+mn-cs"/>
              </a:rPr>
              <a:t>C</a:t>
            </a:r>
            <a:r>
              <a:rPr kumimoji="0" lang="en-US" altLang="zh-Han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微软雅黑"/>
                <a:cs typeface="+mn-cs"/>
              </a:rPr>
              <a:t>onclusion</a:t>
            </a:r>
            <a:r>
              <a:rPr kumimoji="0" lang="zh-Han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微软雅黑"/>
                <a:cs typeface="+mn-cs"/>
              </a:rPr>
              <a:t> </a:t>
            </a:r>
            <a:r>
              <a:rPr kumimoji="0" lang="en-US" altLang="zh-Han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微软雅黑"/>
                <a:cs typeface="+mn-cs"/>
              </a:rPr>
              <a:t>&amp;</a:t>
            </a:r>
            <a:r>
              <a:rPr kumimoji="0" lang="zh-Han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微软雅黑"/>
                <a:cs typeface="+mn-cs"/>
              </a:rPr>
              <a:t> </a:t>
            </a:r>
            <a:r>
              <a:rPr kumimoji="0" lang="en-US" altLang="zh-Han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微软雅黑"/>
                <a:cs typeface="+mn-cs"/>
              </a:rPr>
              <a:t>Further</a:t>
            </a:r>
            <a:r>
              <a:rPr kumimoji="0" lang="zh-Han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微软雅黑"/>
                <a:cs typeface="+mn-cs"/>
              </a:rPr>
              <a:t> </a:t>
            </a:r>
            <a:r>
              <a:rPr kumimoji="0" lang="en-US" altLang="zh-Han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微软雅黑"/>
                <a:cs typeface="+mn-cs"/>
              </a:rPr>
              <a:t>Thoughts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微软雅黑"/>
              <a:cs typeface="+mn-cs"/>
            </a:endParaRPr>
          </a:p>
        </p:txBody>
      </p:sp>
      <p:sp>
        <p:nvSpPr>
          <p:cNvPr id="40" name="任意多边形 39"/>
          <p:cNvSpPr/>
          <p:nvPr/>
        </p:nvSpPr>
        <p:spPr>
          <a:xfrm>
            <a:off x="10445469" y="5500915"/>
            <a:ext cx="1746531" cy="1357086"/>
          </a:xfrm>
          <a:custGeom>
            <a:avLst/>
            <a:gdLst>
              <a:gd name="connsiteX0" fmla="*/ 1319464 w 1319464"/>
              <a:gd name="connsiteY0" fmla="*/ 0 h 1025247"/>
              <a:gd name="connsiteX1" fmla="*/ 1319464 w 1319464"/>
              <a:gd name="connsiteY1" fmla="*/ 1025247 h 1025247"/>
              <a:gd name="connsiteX2" fmla="*/ 0 w 1319464"/>
              <a:gd name="connsiteY2" fmla="*/ 1025247 h 102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464" h="1025247">
                <a:moveTo>
                  <a:pt x="1319464" y="0"/>
                </a:moveTo>
                <a:lnTo>
                  <a:pt x="1319464" y="1025247"/>
                </a:lnTo>
                <a:lnTo>
                  <a:pt x="0" y="10252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41" name="直接连接符 40"/>
          <p:cNvCxnSpPr/>
          <p:nvPr/>
        </p:nvCxnSpPr>
        <p:spPr>
          <a:xfrm flipH="1">
            <a:off x="9727812" y="6378594"/>
            <a:ext cx="578056" cy="4794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11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36" grpId="0"/>
      <p:bldP spid="37" grpId="0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/>
          <p:nvPr/>
        </p:nvGrpSpPr>
        <p:grpSpPr>
          <a:xfrm>
            <a:off x="4666248" y="1761668"/>
            <a:ext cx="2859503" cy="4006780"/>
            <a:chOff x="4557086" y="1557908"/>
            <a:chExt cx="3077827" cy="4312699"/>
          </a:xfrm>
        </p:grpSpPr>
        <p:sp>
          <p:nvSpPr>
            <p:cNvPr id="18" name="îṥļîḑé-Rectangle 10"/>
            <p:cNvSpPr/>
            <p:nvPr/>
          </p:nvSpPr>
          <p:spPr>
            <a:xfrm>
              <a:off x="4557087" y="1557908"/>
              <a:ext cx="3077826" cy="4312699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8000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600" dirty="0">
                <a:solidFill>
                  <a:schemeClr val="dk1">
                    <a:lumMod val="100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9" name="îṥļîḑé-Right Triangle 11"/>
            <p:cNvSpPr/>
            <p:nvPr/>
          </p:nvSpPr>
          <p:spPr>
            <a:xfrm rot="5400000">
              <a:off x="4557086" y="1557908"/>
              <a:ext cx="1198892" cy="1198892"/>
            </a:xfrm>
            <a:prstGeom prst="rtTriangl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Agency FB" panose="020B0503020202020204" pitchFamily="34" charset="0"/>
              </a:endParaRPr>
            </a:p>
          </p:txBody>
        </p:sp>
        <p:sp>
          <p:nvSpPr>
            <p:cNvPr id="20" name="îṥļîḑé-Right Triangle 12"/>
            <p:cNvSpPr/>
            <p:nvPr/>
          </p:nvSpPr>
          <p:spPr>
            <a:xfrm rot="16200000">
              <a:off x="6341751" y="4577445"/>
              <a:ext cx="1293162" cy="1293162"/>
            </a:xfrm>
            <a:prstGeom prst="rtTriangl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Agency FB" panose="020B0503020202020204" pitchFamily="34" charset="0"/>
              </a:endParaRPr>
            </a:p>
          </p:txBody>
        </p:sp>
        <p:sp>
          <p:nvSpPr>
            <p:cNvPr id="22" name="îṥļîḑé-TextBox 26"/>
            <p:cNvSpPr txBox="1"/>
            <p:nvPr/>
          </p:nvSpPr>
          <p:spPr>
            <a:xfrm rot="18969360">
              <a:off x="4745431" y="1729163"/>
              <a:ext cx="470000" cy="400110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Agency FB" panose="020B0503020202020204" pitchFamily="34" charset="0"/>
                </a:rPr>
                <a:t>02</a:t>
              </a:r>
            </a:p>
          </p:txBody>
        </p:sp>
        <p:sp>
          <p:nvSpPr>
            <p:cNvPr id="23" name="îṥļîḑé-Freeform: Shape 28"/>
            <p:cNvSpPr>
              <a:spLocks noChangeAspect="1"/>
            </p:cNvSpPr>
            <p:nvPr/>
          </p:nvSpPr>
          <p:spPr bwMode="auto">
            <a:xfrm>
              <a:off x="7019138" y="5381625"/>
              <a:ext cx="529992" cy="298880"/>
            </a:xfrm>
            <a:custGeom>
              <a:avLst/>
              <a:gdLst>
                <a:gd name="connsiteX0" fmla="*/ 423056 w 508000"/>
                <a:gd name="connsiteY0" fmla="*/ 218190 h 286478"/>
                <a:gd name="connsiteX1" fmla="*/ 474689 w 508000"/>
                <a:gd name="connsiteY1" fmla="*/ 218190 h 286478"/>
                <a:gd name="connsiteX2" fmla="*/ 474689 w 508000"/>
                <a:gd name="connsiteY2" fmla="*/ 286478 h 286478"/>
                <a:gd name="connsiteX3" fmla="*/ 423056 w 508000"/>
                <a:gd name="connsiteY3" fmla="*/ 286478 h 286478"/>
                <a:gd name="connsiteX4" fmla="*/ 39974 w 508000"/>
                <a:gd name="connsiteY4" fmla="*/ 213193 h 286478"/>
                <a:gd name="connsiteX5" fmla="*/ 96603 w 508000"/>
                <a:gd name="connsiteY5" fmla="*/ 213193 h 286478"/>
                <a:gd name="connsiteX6" fmla="*/ 96603 w 508000"/>
                <a:gd name="connsiteY6" fmla="*/ 283147 h 286478"/>
                <a:gd name="connsiteX7" fmla="*/ 39974 w 508000"/>
                <a:gd name="connsiteY7" fmla="*/ 283147 h 286478"/>
                <a:gd name="connsiteX8" fmla="*/ 124918 w 508000"/>
                <a:gd name="connsiteY8" fmla="*/ 209862 h 286478"/>
                <a:gd name="connsiteX9" fmla="*/ 398072 w 508000"/>
                <a:gd name="connsiteY9" fmla="*/ 209862 h 286478"/>
                <a:gd name="connsiteX10" fmla="*/ 398072 w 508000"/>
                <a:gd name="connsiteY10" fmla="*/ 241508 h 286478"/>
                <a:gd name="connsiteX11" fmla="*/ 124918 w 508000"/>
                <a:gd name="connsiteY11" fmla="*/ 241508 h 286478"/>
                <a:gd name="connsiteX12" fmla="*/ 333115 w 508000"/>
                <a:gd name="connsiteY12" fmla="*/ 131580 h 286478"/>
                <a:gd name="connsiteX13" fmla="*/ 451370 w 508000"/>
                <a:gd name="connsiteY13" fmla="*/ 131580 h 286478"/>
                <a:gd name="connsiteX14" fmla="*/ 451370 w 508000"/>
                <a:gd name="connsiteY14" fmla="*/ 176551 h 286478"/>
                <a:gd name="connsiteX15" fmla="*/ 366426 w 508000"/>
                <a:gd name="connsiteY15" fmla="*/ 176551 h 286478"/>
                <a:gd name="connsiteX16" fmla="*/ 68289 w 508000"/>
                <a:gd name="connsiteY16" fmla="*/ 131580 h 286478"/>
                <a:gd name="connsiteX17" fmla="*/ 179882 w 508000"/>
                <a:gd name="connsiteY17" fmla="*/ 131580 h 286478"/>
                <a:gd name="connsiteX18" fmla="*/ 148236 w 508000"/>
                <a:gd name="connsiteY18" fmla="*/ 176551 h 286478"/>
                <a:gd name="connsiteX19" fmla="*/ 68289 w 508000"/>
                <a:gd name="connsiteY19" fmla="*/ 176551 h 286478"/>
                <a:gd name="connsiteX20" fmla="*/ 54964 w 508000"/>
                <a:gd name="connsiteY20" fmla="*/ 123252 h 286478"/>
                <a:gd name="connsiteX21" fmla="*/ 54964 w 508000"/>
                <a:gd name="connsiteY21" fmla="*/ 179882 h 286478"/>
                <a:gd name="connsiteX22" fmla="*/ 459698 w 508000"/>
                <a:gd name="connsiteY22" fmla="*/ 179882 h 286478"/>
                <a:gd name="connsiteX23" fmla="*/ 459698 w 508000"/>
                <a:gd name="connsiteY23" fmla="*/ 123252 h 286478"/>
                <a:gd name="connsiteX24" fmla="*/ 159895 w 508000"/>
                <a:gd name="connsiteY24" fmla="*/ 16656 h 286478"/>
                <a:gd name="connsiteX25" fmla="*/ 116590 w 508000"/>
                <a:gd name="connsiteY25" fmla="*/ 78282 h 286478"/>
                <a:gd name="connsiteX26" fmla="*/ 398072 w 508000"/>
                <a:gd name="connsiteY26" fmla="*/ 78282 h 286478"/>
                <a:gd name="connsiteX27" fmla="*/ 354767 w 508000"/>
                <a:gd name="connsiteY27" fmla="*/ 16656 h 286478"/>
                <a:gd name="connsiteX28" fmla="*/ 153233 w 508000"/>
                <a:gd name="connsiteY28" fmla="*/ 0 h 286478"/>
                <a:gd name="connsiteX29" fmla="*/ 361430 w 508000"/>
                <a:gd name="connsiteY29" fmla="*/ 0 h 286478"/>
                <a:gd name="connsiteX30" fmla="*/ 423056 w 508000"/>
                <a:gd name="connsiteY30" fmla="*/ 86610 h 286478"/>
                <a:gd name="connsiteX31" fmla="*/ 443043 w 508000"/>
                <a:gd name="connsiteY31" fmla="*/ 86610 h 286478"/>
                <a:gd name="connsiteX32" fmla="*/ 443043 w 508000"/>
                <a:gd name="connsiteY32" fmla="*/ 49967 h 286478"/>
                <a:gd name="connsiteX33" fmla="*/ 508000 w 508000"/>
                <a:gd name="connsiteY33" fmla="*/ 49967 h 286478"/>
                <a:gd name="connsiteX34" fmla="*/ 508000 w 508000"/>
                <a:gd name="connsiteY34" fmla="*/ 86610 h 286478"/>
                <a:gd name="connsiteX35" fmla="*/ 466361 w 508000"/>
                <a:gd name="connsiteY35" fmla="*/ 86610 h 286478"/>
                <a:gd name="connsiteX36" fmla="*/ 466361 w 508000"/>
                <a:gd name="connsiteY36" fmla="*/ 106597 h 286478"/>
                <a:gd name="connsiteX37" fmla="*/ 474689 w 508000"/>
                <a:gd name="connsiteY37" fmla="*/ 106597 h 286478"/>
                <a:gd name="connsiteX38" fmla="*/ 474689 w 508000"/>
                <a:gd name="connsiteY38" fmla="*/ 201534 h 286478"/>
                <a:gd name="connsiteX39" fmla="*/ 39974 w 508000"/>
                <a:gd name="connsiteY39" fmla="*/ 201534 h 286478"/>
                <a:gd name="connsiteX40" fmla="*/ 39974 w 508000"/>
                <a:gd name="connsiteY40" fmla="*/ 106597 h 286478"/>
                <a:gd name="connsiteX41" fmla="*/ 48302 w 508000"/>
                <a:gd name="connsiteY41" fmla="*/ 106597 h 286478"/>
                <a:gd name="connsiteX42" fmla="*/ 48302 w 508000"/>
                <a:gd name="connsiteY42" fmla="*/ 86610 h 286478"/>
                <a:gd name="connsiteX43" fmla="*/ 0 w 508000"/>
                <a:gd name="connsiteY43" fmla="*/ 86610 h 286478"/>
                <a:gd name="connsiteX44" fmla="*/ 0 w 508000"/>
                <a:gd name="connsiteY44" fmla="*/ 49967 h 286478"/>
                <a:gd name="connsiteX45" fmla="*/ 63292 w 508000"/>
                <a:gd name="connsiteY45" fmla="*/ 49967 h 286478"/>
                <a:gd name="connsiteX46" fmla="*/ 63292 w 508000"/>
                <a:gd name="connsiteY46" fmla="*/ 86610 h 286478"/>
                <a:gd name="connsiteX47" fmla="*/ 91607 w 508000"/>
                <a:gd name="connsiteY47" fmla="*/ 86610 h 28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08000" h="286478">
                  <a:moveTo>
                    <a:pt x="423056" y="218190"/>
                  </a:moveTo>
                  <a:lnTo>
                    <a:pt x="474689" y="218190"/>
                  </a:lnTo>
                  <a:lnTo>
                    <a:pt x="474689" y="286478"/>
                  </a:lnTo>
                  <a:lnTo>
                    <a:pt x="423056" y="286478"/>
                  </a:lnTo>
                  <a:close/>
                  <a:moveTo>
                    <a:pt x="39974" y="213193"/>
                  </a:moveTo>
                  <a:lnTo>
                    <a:pt x="96603" y="213193"/>
                  </a:lnTo>
                  <a:lnTo>
                    <a:pt x="96603" y="283147"/>
                  </a:lnTo>
                  <a:lnTo>
                    <a:pt x="39974" y="283147"/>
                  </a:lnTo>
                  <a:close/>
                  <a:moveTo>
                    <a:pt x="124918" y="209862"/>
                  </a:moveTo>
                  <a:lnTo>
                    <a:pt x="398072" y="209862"/>
                  </a:lnTo>
                  <a:lnTo>
                    <a:pt x="398072" y="241508"/>
                  </a:lnTo>
                  <a:lnTo>
                    <a:pt x="124918" y="241508"/>
                  </a:lnTo>
                  <a:close/>
                  <a:moveTo>
                    <a:pt x="333115" y="131580"/>
                  </a:moveTo>
                  <a:lnTo>
                    <a:pt x="451370" y="131580"/>
                  </a:lnTo>
                  <a:lnTo>
                    <a:pt x="451370" y="176551"/>
                  </a:lnTo>
                  <a:lnTo>
                    <a:pt x="366426" y="176551"/>
                  </a:lnTo>
                  <a:close/>
                  <a:moveTo>
                    <a:pt x="68289" y="131580"/>
                  </a:moveTo>
                  <a:lnTo>
                    <a:pt x="179882" y="131580"/>
                  </a:lnTo>
                  <a:lnTo>
                    <a:pt x="148236" y="176551"/>
                  </a:lnTo>
                  <a:lnTo>
                    <a:pt x="68289" y="176551"/>
                  </a:lnTo>
                  <a:close/>
                  <a:moveTo>
                    <a:pt x="54964" y="123252"/>
                  </a:moveTo>
                  <a:lnTo>
                    <a:pt x="54964" y="179882"/>
                  </a:lnTo>
                  <a:lnTo>
                    <a:pt x="459698" y="179882"/>
                  </a:lnTo>
                  <a:lnTo>
                    <a:pt x="459698" y="123252"/>
                  </a:lnTo>
                  <a:close/>
                  <a:moveTo>
                    <a:pt x="159895" y="16656"/>
                  </a:moveTo>
                  <a:lnTo>
                    <a:pt x="116590" y="78282"/>
                  </a:lnTo>
                  <a:lnTo>
                    <a:pt x="398072" y="78282"/>
                  </a:lnTo>
                  <a:lnTo>
                    <a:pt x="354767" y="16656"/>
                  </a:lnTo>
                  <a:close/>
                  <a:moveTo>
                    <a:pt x="153233" y="0"/>
                  </a:moveTo>
                  <a:lnTo>
                    <a:pt x="361430" y="0"/>
                  </a:lnTo>
                  <a:lnTo>
                    <a:pt x="423056" y="86610"/>
                  </a:lnTo>
                  <a:lnTo>
                    <a:pt x="443043" y="86610"/>
                  </a:lnTo>
                  <a:lnTo>
                    <a:pt x="443043" y="49967"/>
                  </a:lnTo>
                  <a:lnTo>
                    <a:pt x="508000" y="49967"/>
                  </a:lnTo>
                  <a:lnTo>
                    <a:pt x="508000" y="86610"/>
                  </a:lnTo>
                  <a:lnTo>
                    <a:pt x="466361" y="86610"/>
                  </a:lnTo>
                  <a:lnTo>
                    <a:pt x="466361" y="106597"/>
                  </a:lnTo>
                  <a:lnTo>
                    <a:pt x="474689" y="106597"/>
                  </a:lnTo>
                  <a:lnTo>
                    <a:pt x="474689" y="201534"/>
                  </a:lnTo>
                  <a:lnTo>
                    <a:pt x="39974" y="201534"/>
                  </a:lnTo>
                  <a:lnTo>
                    <a:pt x="39974" y="106597"/>
                  </a:lnTo>
                  <a:lnTo>
                    <a:pt x="48302" y="106597"/>
                  </a:lnTo>
                  <a:lnTo>
                    <a:pt x="48302" y="86610"/>
                  </a:lnTo>
                  <a:lnTo>
                    <a:pt x="0" y="86610"/>
                  </a:lnTo>
                  <a:lnTo>
                    <a:pt x="0" y="49967"/>
                  </a:lnTo>
                  <a:lnTo>
                    <a:pt x="63292" y="49967"/>
                  </a:lnTo>
                  <a:lnTo>
                    <a:pt x="63292" y="86610"/>
                  </a:lnTo>
                  <a:lnTo>
                    <a:pt x="91607" y="866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sz="2400">
                <a:latin typeface="Agency FB" panose="020B0503020202020204" pitchFamily="34" charset="0"/>
              </a:endParaRPr>
            </a:p>
          </p:txBody>
        </p:sp>
      </p:grpSp>
      <p:grpSp>
        <p:nvGrpSpPr>
          <p:cNvPr id="4" name="Group 6"/>
          <p:cNvGrpSpPr/>
          <p:nvPr/>
        </p:nvGrpSpPr>
        <p:grpSpPr>
          <a:xfrm>
            <a:off x="1231900" y="1761668"/>
            <a:ext cx="2859503" cy="4006780"/>
            <a:chOff x="860525" y="1557908"/>
            <a:chExt cx="3077827" cy="4312699"/>
          </a:xfrm>
        </p:grpSpPr>
        <p:sp>
          <p:nvSpPr>
            <p:cNvPr id="12" name="îṥļîḑé-Rectangle 3"/>
            <p:cNvSpPr/>
            <p:nvPr/>
          </p:nvSpPr>
          <p:spPr>
            <a:xfrm>
              <a:off x="860526" y="1557908"/>
              <a:ext cx="3077826" cy="4312699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8000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600" dirty="0">
                <a:solidFill>
                  <a:schemeClr val="dk1">
                    <a:lumMod val="100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3" name="ïşḻïďê-Right Triangle 4"/>
            <p:cNvSpPr/>
            <p:nvPr/>
          </p:nvSpPr>
          <p:spPr>
            <a:xfrm rot="5400000">
              <a:off x="860525" y="1557908"/>
              <a:ext cx="1198892" cy="1198892"/>
            </a:xfrm>
            <a:prstGeom prst="rtTriangl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Agency FB" panose="020B0503020202020204" pitchFamily="34" charset="0"/>
              </a:endParaRPr>
            </a:p>
          </p:txBody>
        </p:sp>
        <p:sp>
          <p:nvSpPr>
            <p:cNvPr id="14" name="ïşḻïďê-Right Triangle 5"/>
            <p:cNvSpPr/>
            <p:nvPr/>
          </p:nvSpPr>
          <p:spPr>
            <a:xfrm rot="16200000">
              <a:off x="2645190" y="4577445"/>
              <a:ext cx="1293162" cy="1293162"/>
            </a:xfrm>
            <a:prstGeom prst="rtTriangl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Agency FB" panose="020B0503020202020204" pitchFamily="34" charset="0"/>
              </a:endParaRPr>
            </a:p>
          </p:txBody>
        </p:sp>
        <p:sp>
          <p:nvSpPr>
            <p:cNvPr id="16" name="ïşḻïďê-TextBox 25"/>
            <p:cNvSpPr txBox="1"/>
            <p:nvPr/>
          </p:nvSpPr>
          <p:spPr>
            <a:xfrm rot="18969360">
              <a:off x="933595" y="1729163"/>
              <a:ext cx="470000" cy="400110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Agency FB" panose="020B0503020202020204" pitchFamily="34" charset="0"/>
                </a:rPr>
                <a:t>01</a:t>
              </a:r>
            </a:p>
          </p:txBody>
        </p:sp>
        <p:sp>
          <p:nvSpPr>
            <p:cNvPr id="17" name="ïşḻïďê-Freeform: Shape 29"/>
            <p:cNvSpPr>
              <a:spLocks noChangeAspect="1"/>
            </p:cNvSpPr>
            <p:nvPr/>
          </p:nvSpPr>
          <p:spPr bwMode="auto">
            <a:xfrm>
              <a:off x="3222635" y="5362810"/>
              <a:ext cx="529992" cy="330302"/>
            </a:xfrm>
            <a:custGeom>
              <a:avLst/>
              <a:gdLst>
                <a:gd name="T0" fmla="*/ 320 w 1962"/>
                <a:gd name="T1" fmla="*/ 1189 h 1222"/>
                <a:gd name="T2" fmla="*/ 2 w 1962"/>
                <a:gd name="T3" fmla="*/ 1124 h 1222"/>
                <a:gd name="T4" fmla="*/ 24 w 1962"/>
                <a:gd name="T5" fmla="*/ 1071 h 1222"/>
                <a:gd name="T6" fmla="*/ 369 w 1962"/>
                <a:gd name="T7" fmla="*/ 1082 h 1222"/>
                <a:gd name="T8" fmla="*/ 231 w 1962"/>
                <a:gd name="T9" fmla="*/ 789 h 1222"/>
                <a:gd name="T10" fmla="*/ 190 w 1962"/>
                <a:gd name="T11" fmla="*/ 814 h 1222"/>
                <a:gd name="T12" fmla="*/ 369 w 1962"/>
                <a:gd name="T13" fmla="*/ 1082 h 1222"/>
                <a:gd name="T14" fmla="*/ 1738 w 1962"/>
                <a:gd name="T15" fmla="*/ 1220 h 1222"/>
                <a:gd name="T16" fmla="*/ 1694 w 1962"/>
                <a:gd name="T17" fmla="*/ 1132 h 1222"/>
                <a:gd name="T18" fmla="*/ 695 w 1962"/>
                <a:gd name="T19" fmla="*/ 1145 h 1222"/>
                <a:gd name="T20" fmla="*/ 656 w 1962"/>
                <a:gd name="T21" fmla="*/ 1220 h 1222"/>
                <a:gd name="T22" fmla="*/ 361 w 1962"/>
                <a:gd name="T23" fmla="*/ 1189 h 1222"/>
                <a:gd name="T24" fmla="*/ 433 w 1962"/>
                <a:gd name="T25" fmla="*/ 1162 h 1222"/>
                <a:gd name="T26" fmla="*/ 425 w 1962"/>
                <a:gd name="T27" fmla="*/ 676 h 1222"/>
                <a:gd name="T28" fmla="*/ 775 w 1962"/>
                <a:gd name="T29" fmla="*/ 55 h 1222"/>
                <a:gd name="T30" fmla="*/ 1612 w 1962"/>
                <a:gd name="T31" fmla="*/ 102 h 1222"/>
                <a:gd name="T32" fmla="*/ 1922 w 1962"/>
                <a:gd name="T33" fmla="*/ 693 h 1222"/>
                <a:gd name="T34" fmla="*/ 1960 w 1962"/>
                <a:gd name="T35" fmla="*/ 1167 h 1222"/>
                <a:gd name="T36" fmla="*/ 610 w 1962"/>
                <a:gd name="T37" fmla="*/ 646 h 1222"/>
                <a:gd name="T38" fmla="*/ 1515 w 1962"/>
                <a:gd name="T39" fmla="*/ 237 h 1222"/>
                <a:gd name="T40" fmla="*/ 1379 w 1962"/>
                <a:gd name="T41" fmla="*/ 168 h 1222"/>
                <a:gd name="T42" fmla="*/ 742 w 1962"/>
                <a:gd name="T43" fmla="*/ 298 h 1222"/>
                <a:gd name="T44" fmla="*/ 778 w 1962"/>
                <a:gd name="T45" fmla="*/ 877 h 1222"/>
                <a:gd name="T46" fmla="*/ 546 w 1962"/>
                <a:gd name="T47" fmla="*/ 897 h 1222"/>
                <a:gd name="T48" fmla="*/ 778 w 1962"/>
                <a:gd name="T49" fmla="*/ 877 h 1222"/>
                <a:gd name="T50" fmla="*/ 1672 w 1962"/>
                <a:gd name="T51" fmla="*/ 689 h 1222"/>
                <a:gd name="T52" fmla="*/ 1691 w 1962"/>
                <a:gd name="T53" fmla="*/ 924 h 1222"/>
                <a:gd name="T54" fmla="*/ 82 w 1962"/>
                <a:gd name="T55" fmla="*/ 847 h 1222"/>
                <a:gd name="T56" fmla="*/ 33 w 1962"/>
                <a:gd name="T57" fmla="*/ 888 h 1222"/>
                <a:gd name="T58" fmla="*/ 333 w 1962"/>
                <a:gd name="T59" fmla="*/ 1157 h 1222"/>
                <a:gd name="T60" fmla="*/ 82 w 1962"/>
                <a:gd name="T61" fmla="*/ 847 h 1222"/>
                <a:gd name="T62" fmla="*/ 82 w 1962"/>
                <a:gd name="T63" fmla="*/ 847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62" h="1222">
                  <a:moveTo>
                    <a:pt x="49" y="1079"/>
                  </a:moveTo>
                  <a:cubicBezTo>
                    <a:pt x="320" y="1189"/>
                    <a:pt x="320" y="1189"/>
                    <a:pt x="320" y="1189"/>
                  </a:cubicBezTo>
                  <a:cubicBezTo>
                    <a:pt x="30" y="1151"/>
                    <a:pt x="30" y="1151"/>
                    <a:pt x="30" y="1151"/>
                  </a:cubicBezTo>
                  <a:cubicBezTo>
                    <a:pt x="8" y="1149"/>
                    <a:pt x="0" y="1137"/>
                    <a:pt x="2" y="1124"/>
                  </a:cubicBezTo>
                  <a:cubicBezTo>
                    <a:pt x="13" y="1085"/>
                    <a:pt x="13" y="1085"/>
                    <a:pt x="13" y="1085"/>
                  </a:cubicBezTo>
                  <a:cubicBezTo>
                    <a:pt x="13" y="1077"/>
                    <a:pt x="19" y="1074"/>
                    <a:pt x="24" y="1071"/>
                  </a:cubicBezTo>
                  <a:cubicBezTo>
                    <a:pt x="33" y="1068"/>
                    <a:pt x="41" y="1071"/>
                    <a:pt x="49" y="1079"/>
                  </a:cubicBezTo>
                  <a:close/>
                  <a:moveTo>
                    <a:pt x="369" y="1082"/>
                  </a:moveTo>
                  <a:cubicBezTo>
                    <a:pt x="256" y="811"/>
                    <a:pt x="256" y="811"/>
                    <a:pt x="256" y="811"/>
                  </a:cubicBezTo>
                  <a:cubicBezTo>
                    <a:pt x="248" y="797"/>
                    <a:pt x="239" y="789"/>
                    <a:pt x="231" y="789"/>
                  </a:cubicBezTo>
                  <a:cubicBezTo>
                    <a:pt x="228" y="789"/>
                    <a:pt x="225" y="789"/>
                    <a:pt x="223" y="792"/>
                  </a:cubicBezTo>
                  <a:cubicBezTo>
                    <a:pt x="190" y="814"/>
                    <a:pt x="190" y="814"/>
                    <a:pt x="190" y="814"/>
                  </a:cubicBezTo>
                  <a:cubicBezTo>
                    <a:pt x="176" y="822"/>
                    <a:pt x="179" y="836"/>
                    <a:pt x="193" y="850"/>
                  </a:cubicBezTo>
                  <a:lnTo>
                    <a:pt x="369" y="1082"/>
                  </a:lnTo>
                  <a:close/>
                  <a:moveTo>
                    <a:pt x="1926" y="1206"/>
                  </a:moveTo>
                  <a:cubicBezTo>
                    <a:pt x="1738" y="1220"/>
                    <a:pt x="1738" y="1220"/>
                    <a:pt x="1738" y="1220"/>
                  </a:cubicBezTo>
                  <a:cubicBezTo>
                    <a:pt x="1716" y="1222"/>
                    <a:pt x="1702" y="1206"/>
                    <a:pt x="1700" y="1187"/>
                  </a:cubicBezTo>
                  <a:cubicBezTo>
                    <a:pt x="1694" y="1132"/>
                    <a:pt x="1694" y="1132"/>
                    <a:pt x="1694" y="1132"/>
                  </a:cubicBezTo>
                  <a:cubicBezTo>
                    <a:pt x="1689" y="1068"/>
                    <a:pt x="1689" y="1068"/>
                    <a:pt x="1689" y="1068"/>
                  </a:cubicBezTo>
                  <a:cubicBezTo>
                    <a:pt x="695" y="1145"/>
                    <a:pt x="695" y="1145"/>
                    <a:pt x="695" y="1145"/>
                  </a:cubicBezTo>
                  <a:cubicBezTo>
                    <a:pt x="698" y="1178"/>
                    <a:pt x="698" y="1178"/>
                    <a:pt x="698" y="1178"/>
                  </a:cubicBezTo>
                  <a:cubicBezTo>
                    <a:pt x="700" y="1214"/>
                    <a:pt x="681" y="1220"/>
                    <a:pt x="656" y="1220"/>
                  </a:cubicBezTo>
                  <a:cubicBezTo>
                    <a:pt x="388" y="1220"/>
                    <a:pt x="388" y="1220"/>
                    <a:pt x="388" y="1220"/>
                  </a:cubicBezTo>
                  <a:cubicBezTo>
                    <a:pt x="372" y="1220"/>
                    <a:pt x="361" y="1205"/>
                    <a:pt x="361" y="1189"/>
                  </a:cubicBezTo>
                  <a:cubicBezTo>
                    <a:pt x="361" y="1173"/>
                    <a:pt x="372" y="1162"/>
                    <a:pt x="388" y="1162"/>
                  </a:cubicBezTo>
                  <a:cubicBezTo>
                    <a:pt x="433" y="1162"/>
                    <a:pt x="433" y="1162"/>
                    <a:pt x="433" y="1162"/>
                  </a:cubicBezTo>
                  <a:cubicBezTo>
                    <a:pt x="405" y="806"/>
                    <a:pt x="405" y="806"/>
                    <a:pt x="405" y="806"/>
                  </a:cubicBezTo>
                  <a:cubicBezTo>
                    <a:pt x="402" y="762"/>
                    <a:pt x="405" y="726"/>
                    <a:pt x="425" y="676"/>
                  </a:cubicBezTo>
                  <a:cubicBezTo>
                    <a:pt x="621" y="171"/>
                    <a:pt x="621" y="171"/>
                    <a:pt x="621" y="171"/>
                  </a:cubicBezTo>
                  <a:cubicBezTo>
                    <a:pt x="643" y="113"/>
                    <a:pt x="712" y="61"/>
                    <a:pt x="775" y="55"/>
                  </a:cubicBezTo>
                  <a:cubicBezTo>
                    <a:pt x="1438" y="5"/>
                    <a:pt x="1438" y="5"/>
                    <a:pt x="1438" y="5"/>
                  </a:cubicBezTo>
                  <a:cubicBezTo>
                    <a:pt x="1502" y="0"/>
                    <a:pt x="1579" y="42"/>
                    <a:pt x="1612" y="102"/>
                  </a:cubicBezTo>
                  <a:cubicBezTo>
                    <a:pt x="1883" y="568"/>
                    <a:pt x="1883" y="568"/>
                    <a:pt x="1883" y="568"/>
                  </a:cubicBezTo>
                  <a:cubicBezTo>
                    <a:pt x="1908" y="613"/>
                    <a:pt x="1919" y="648"/>
                    <a:pt x="1922" y="693"/>
                  </a:cubicBezTo>
                  <a:cubicBezTo>
                    <a:pt x="1954" y="1112"/>
                    <a:pt x="1954" y="1112"/>
                    <a:pt x="1954" y="1112"/>
                  </a:cubicBezTo>
                  <a:cubicBezTo>
                    <a:pt x="1960" y="1167"/>
                    <a:pt x="1960" y="1167"/>
                    <a:pt x="1960" y="1167"/>
                  </a:cubicBezTo>
                  <a:cubicBezTo>
                    <a:pt x="1962" y="1187"/>
                    <a:pt x="1946" y="1203"/>
                    <a:pt x="1926" y="1206"/>
                  </a:cubicBezTo>
                  <a:close/>
                  <a:moveTo>
                    <a:pt x="610" y="646"/>
                  </a:moveTo>
                  <a:cubicBezTo>
                    <a:pt x="1700" y="560"/>
                    <a:pt x="1700" y="560"/>
                    <a:pt x="1700" y="560"/>
                  </a:cubicBezTo>
                  <a:cubicBezTo>
                    <a:pt x="1515" y="237"/>
                    <a:pt x="1515" y="237"/>
                    <a:pt x="1515" y="237"/>
                  </a:cubicBezTo>
                  <a:cubicBezTo>
                    <a:pt x="1482" y="182"/>
                    <a:pt x="1454" y="165"/>
                    <a:pt x="1402" y="165"/>
                  </a:cubicBezTo>
                  <a:cubicBezTo>
                    <a:pt x="1394" y="165"/>
                    <a:pt x="1385" y="165"/>
                    <a:pt x="1379" y="168"/>
                  </a:cubicBezTo>
                  <a:cubicBezTo>
                    <a:pt x="864" y="207"/>
                    <a:pt x="864" y="207"/>
                    <a:pt x="864" y="207"/>
                  </a:cubicBezTo>
                  <a:cubicBezTo>
                    <a:pt x="794" y="209"/>
                    <a:pt x="770" y="229"/>
                    <a:pt x="742" y="298"/>
                  </a:cubicBezTo>
                  <a:lnTo>
                    <a:pt x="610" y="646"/>
                  </a:lnTo>
                  <a:close/>
                  <a:moveTo>
                    <a:pt x="778" y="877"/>
                  </a:moveTo>
                  <a:cubicBezTo>
                    <a:pt x="772" y="814"/>
                    <a:pt x="714" y="764"/>
                    <a:pt x="651" y="770"/>
                  </a:cubicBezTo>
                  <a:cubicBezTo>
                    <a:pt x="585" y="772"/>
                    <a:pt x="538" y="830"/>
                    <a:pt x="546" y="897"/>
                  </a:cubicBezTo>
                  <a:cubicBezTo>
                    <a:pt x="551" y="960"/>
                    <a:pt x="607" y="1010"/>
                    <a:pt x="670" y="1005"/>
                  </a:cubicBezTo>
                  <a:cubicBezTo>
                    <a:pt x="734" y="999"/>
                    <a:pt x="783" y="941"/>
                    <a:pt x="778" y="877"/>
                  </a:cubicBezTo>
                  <a:close/>
                  <a:moveTo>
                    <a:pt x="1799" y="797"/>
                  </a:moveTo>
                  <a:cubicBezTo>
                    <a:pt x="1794" y="733"/>
                    <a:pt x="1736" y="684"/>
                    <a:pt x="1672" y="689"/>
                  </a:cubicBezTo>
                  <a:cubicBezTo>
                    <a:pt x="1609" y="695"/>
                    <a:pt x="1562" y="753"/>
                    <a:pt x="1567" y="816"/>
                  </a:cubicBezTo>
                  <a:cubicBezTo>
                    <a:pt x="1573" y="880"/>
                    <a:pt x="1628" y="930"/>
                    <a:pt x="1691" y="924"/>
                  </a:cubicBezTo>
                  <a:cubicBezTo>
                    <a:pt x="1755" y="919"/>
                    <a:pt x="1805" y="861"/>
                    <a:pt x="1799" y="797"/>
                  </a:cubicBezTo>
                  <a:close/>
                  <a:moveTo>
                    <a:pt x="82" y="847"/>
                  </a:moveTo>
                  <a:cubicBezTo>
                    <a:pt x="77" y="847"/>
                    <a:pt x="71" y="850"/>
                    <a:pt x="66" y="855"/>
                  </a:cubicBezTo>
                  <a:cubicBezTo>
                    <a:pt x="33" y="888"/>
                    <a:pt x="33" y="888"/>
                    <a:pt x="33" y="888"/>
                  </a:cubicBezTo>
                  <a:cubicBezTo>
                    <a:pt x="18" y="902"/>
                    <a:pt x="25" y="918"/>
                    <a:pt x="47" y="935"/>
                  </a:cubicBezTo>
                  <a:cubicBezTo>
                    <a:pt x="333" y="1157"/>
                    <a:pt x="333" y="1157"/>
                    <a:pt x="333" y="1157"/>
                  </a:cubicBezTo>
                  <a:cubicBezTo>
                    <a:pt x="112" y="870"/>
                    <a:pt x="112" y="870"/>
                    <a:pt x="112" y="870"/>
                  </a:cubicBezTo>
                  <a:cubicBezTo>
                    <a:pt x="102" y="855"/>
                    <a:pt x="93" y="847"/>
                    <a:pt x="82" y="847"/>
                  </a:cubicBezTo>
                  <a:close/>
                  <a:moveTo>
                    <a:pt x="82" y="847"/>
                  </a:moveTo>
                  <a:cubicBezTo>
                    <a:pt x="82" y="847"/>
                    <a:pt x="82" y="847"/>
                    <a:pt x="82" y="84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sz="2400">
                <a:latin typeface="Agency FB" panose="020B0503020202020204" pitchFamily="34" charset="0"/>
              </a:endParaRPr>
            </a:p>
          </p:txBody>
        </p:sp>
      </p:grpSp>
      <p:cxnSp>
        <p:nvCxnSpPr>
          <p:cNvPr id="24" name="直接连接符 23"/>
          <p:cNvCxnSpPr>
            <a:cxnSpLocks/>
          </p:cNvCxnSpPr>
          <p:nvPr/>
        </p:nvCxnSpPr>
        <p:spPr>
          <a:xfrm>
            <a:off x="0" y="635000"/>
            <a:ext cx="477334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cxnSpLocks/>
          </p:cNvCxnSpPr>
          <p:nvPr/>
        </p:nvCxnSpPr>
        <p:spPr>
          <a:xfrm>
            <a:off x="7199853" y="635000"/>
            <a:ext cx="49921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5091561" y="345292"/>
            <a:ext cx="200888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dirty="0">
                <a:latin typeface="Agency FB" panose="020B0503020202020204" pitchFamily="34" charset="0"/>
              </a:rPr>
              <a:t>C</a:t>
            </a:r>
            <a:r>
              <a:rPr lang="en-US" altLang="zh-Hans" sz="3200" dirty="0">
                <a:latin typeface="Agency FB" panose="020B0503020202020204" pitchFamily="34" charset="0"/>
              </a:rPr>
              <a:t>onclusion</a:t>
            </a:r>
            <a:endParaRPr lang="zh-CN" altLang="en-US" sz="3200" dirty="0">
              <a:latin typeface="Agency FB" panose="020B0503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502229" y="2695009"/>
            <a:ext cx="2312125" cy="2243290"/>
            <a:chOff x="2560036" y="1996356"/>
            <a:chExt cx="2312125" cy="2243290"/>
          </a:xfrm>
        </p:grpSpPr>
        <p:sp>
          <p:nvSpPr>
            <p:cNvPr id="29" name="矩形 28"/>
            <p:cNvSpPr/>
            <p:nvPr/>
          </p:nvSpPr>
          <p:spPr>
            <a:xfrm>
              <a:off x="2560036" y="2346820"/>
              <a:ext cx="2312125" cy="189282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sz="13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An increase of trade with the Advanced Economies lowers the corruption; the intensity of trade with China either worsens corruption or has no effect on the level of corruption</a:t>
              </a:r>
              <a:r>
                <a:rPr lang="en-US" altLang="zh-Hans" sz="13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.</a:t>
              </a:r>
              <a:endParaRPr lang="en-US" sz="13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br>
                <a:rPr lang="en-US" sz="13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</a:b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677265" y="1996356"/>
              <a:ext cx="2084387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Hans" b="1" dirty="0"/>
                <a:t>OECD</a:t>
              </a:r>
              <a:r>
                <a:rPr lang="zh-Hans" altLang="en-US" b="1" dirty="0"/>
                <a:t> </a:t>
              </a:r>
              <a:r>
                <a:rPr lang="en-US" altLang="zh-Hans" b="1" dirty="0"/>
                <a:t>&amp;</a:t>
              </a:r>
              <a:r>
                <a:rPr lang="zh-Hans" altLang="en-US" b="1" dirty="0"/>
                <a:t> </a:t>
              </a:r>
              <a:r>
                <a:rPr lang="en-US" altLang="zh-Hans" b="1" dirty="0"/>
                <a:t>China</a:t>
              </a:r>
              <a:endParaRPr lang="zh-CN" altLang="en-US" b="1" dirty="0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115465" y="2695009"/>
            <a:ext cx="2186671" cy="1403060"/>
            <a:chOff x="2677264" y="1996356"/>
            <a:chExt cx="2186671" cy="1403060"/>
          </a:xfrm>
        </p:grpSpPr>
        <p:sp>
          <p:nvSpPr>
            <p:cNvPr id="32" name="矩形 31"/>
            <p:cNvSpPr/>
            <p:nvPr/>
          </p:nvSpPr>
          <p:spPr>
            <a:xfrm>
              <a:off x="2677264" y="2346820"/>
              <a:ext cx="2186671" cy="105259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Hans" sz="13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</a:t>
              </a:r>
              <a:r>
                <a:rPr lang="en-US" sz="13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n these 34 countries, the level of corruption is also a function of democratic</a:t>
              </a:r>
              <a:r>
                <a:rPr lang="zh-Hans" altLang="en-US" sz="13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sz="13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accountability.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677265" y="1996356"/>
              <a:ext cx="2084387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/>
                <a:t>D</a:t>
              </a:r>
              <a:r>
                <a:rPr lang="en-US" altLang="zh-Hans" b="1" dirty="0"/>
                <a:t>emocracy</a:t>
              </a:r>
              <a:endParaRPr lang="zh-CN" altLang="en-US" b="1" dirty="0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98F0F88E-5FB1-BF4A-A3A5-325DA0581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190" y="1821351"/>
            <a:ext cx="4267200" cy="3911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329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íṩľíḍè-Oval 2"/>
          <p:cNvSpPr/>
          <p:nvPr/>
        </p:nvSpPr>
        <p:spPr>
          <a:xfrm>
            <a:off x="156282" y="930067"/>
            <a:ext cx="2181969" cy="217153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26" name="直接连接符 25"/>
          <p:cNvCxnSpPr/>
          <p:nvPr/>
        </p:nvCxnSpPr>
        <p:spPr>
          <a:xfrm>
            <a:off x="0" y="635000"/>
            <a:ext cx="42291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7962900" y="635000"/>
            <a:ext cx="42291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4485114" y="345292"/>
            <a:ext cx="322177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Hans" sz="3200" dirty="0">
                <a:latin typeface="Agency FB" panose="020B0503020202020204" pitchFamily="34" charset="0"/>
              </a:rPr>
              <a:t>Further</a:t>
            </a:r>
            <a:r>
              <a:rPr lang="zh-Hans" altLang="en-US" sz="3200" dirty="0">
                <a:latin typeface="Agency FB" panose="020B0503020202020204" pitchFamily="34" charset="0"/>
              </a:rPr>
              <a:t> </a:t>
            </a:r>
            <a:r>
              <a:rPr lang="en-US" altLang="zh-Hans" sz="3200" dirty="0">
                <a:latin typeface="Agency FB" panose="020B0503020202020204" pitchFamily="34" charset="0"/>
              </a:rPr>
              <a:t>Thought</a:t>
            </a:r>
            <a:r>
              <a:rPr lang="zh-Hans" altLang="en-US" sz="3200" dirty="0">
                <a:latin typeface="Agency FB" panose="020B0503020202020204" pitchFamily="34" charset="0"/>
              </a:rPr>
              <a:t> </a:t>
            </a:r>
            <a:r>
              <a:rPr lang="en-US" altLang="zh-Hans" sz="3200" dirty="0">
                <a:latin typeface="Agency FB" panose="020B0503020202020204" pitchFamily="34" charset="0"/>
              </a:rPr>
              <a:t>1</a:t>
            </a:r>
            <a:endParaRPr lang="zh-CN" altLang="en-US" sz="3200" dirty="0">
              <a:latin typeface="Agency FB" panose="020B0503020202020204" pitchFamily="34" charset="0"/>
            </a:endParaRPr>
          </a:p>
        </p:txBody>
      </p:sp>
      <p:pic>
        <p:nvPicPr>
          <p:cNvPr id="34" name="图片占位符 33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 r="16656"/>
          <a:stretch>
            <a:fillRect/>
          </a:stretch>
        </p:blipFill>
        <p:spPr>
          <a:xfrm>
            <a:off x="440456" y="1201445"/>
            <a:ext cx="1629181" cy="1628859"/>
          </a:xfrm>
          <a:ln w="889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40" name="矩形 39"/>
          <p:cNvSpPr/>
          <p:nvPr/>
        </p:nvSpPr>
        <p:spPr>
          <a:xfrm>
            <a:off x="895483" y="4747488"/>
            <a:ext cx="10401040" cy="172617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rom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1990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to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2009,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total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trade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percentages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combined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by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China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and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OECD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decreases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from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78.1%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to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66.8%,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by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11.3%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en-US" altLang="zh-Han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Hans" b="1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The</a:t>
            </a:r>
            <a:r>
              <a:rPr lang="zh-Hans" altLang="en-US" b="1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b="1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question</a:t>
            </a:r>
            <a:r>
              <a:rPr lang="zh-Hans" altLang="en-US" b="1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b="1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becomes:</a:t>
            </a:r>
            <a:r>
              <a:rPr lang="zh-Hans" altLang="en-US" b="1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Which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country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(or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country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group)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substitute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loss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of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trade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shares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combined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by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China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and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OECD?</a:t>
            </a:r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38114" y="3280901"/>
            <a:ext cx="1856629" cy="7571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accent2"/>
                </a:solidFill>
              </a:rPr>
              <a:t>I</a:t>
            </a:r>
            <a:r>
              <a:rPr lang="en-US" altLang="zh-Hans" b="1" dirty="0">
                <a:solidFill>
                  <a:schemeClr val="accent2"/>
                </a:solidFill>
              </a:rPr>
              <a:t>s</a:t>
            </a:r>
            <a:r>
              <a:rPr lang="zh-Hans" altLang="en-US" b="1" dirty="0">
                <a:solidFill>
                  <a:schemeClr val="accent2"/>
                </a:solidFill>
              </a:rPr>
              <a:t> </a:t>
            </a:r>
            <a:r>
              <a:rPr lang="en-US" altLang="zh-Hans" b="1" dirty="0">
                <a:solidFill>
                  <a:schemeClr val="accent2"/>
                </a:solidFill>
              </a:rPr>
              <a:t>China</a:t>
            </a:r>
            <a:r>
              <a:rPr lang="zh-Hans" altLang="en-US" b="1" dirty="0">
                <a:solidFill>
                  <a:schemeClr val="accent2"/>
                </a:solidFill>
              </a:rPr>
              <a:t> </a:t>
            </a:r>
            <a:r>
              <a:rPr lang="en-US" altLang="zh-Hans" b="1" dirty="0">
                <a:solidFill>
                  <a:schemeClr val="accent2"/>
                </a:solidFill>
              </a:rPr>
              <a:t>the</a:t>
            </a:r>
            <a:r>
              <a:rPr lang="zh-Hans" altLang="en-US" b="1" dirty="0">
                <a:solidFill>
                  <a:schemeClr val="accent2"/>
                </a:solidFill>
              </a:rPr>
              <a:t> </a:t>
            </a:r>
            <a:r>
              <a:rPr lang="en-US" altLang="zh-Hans" b="1" dirty="0">
                <a:solidFill>
                  <a:schemeClr val="accent2"/>
                </a:solidFill>
              </a:rPr>
              <a:t>Sole</a:t>
            </a:r>
            <a:r>
              <a:rPr lang="zh-Hans" altLang="en-US" b="1" dirty="0">
                <a:solidFill>
                  <a:schemeClr val="accent2"/>
                </a:solidFill>
              </a:rPr>
              <a:t> </a:t>
            </a:r>
            <a:r>
              <a:rPr lang="en-US" altLang="zh-Hans" b="1" dirty="0">
                <a:solidFill>
                  <a:schemeClr val="accent2"/>
                </a:solidFill>
              </a:rPr>
              <a:t>Cause?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9AE0A8-7F13-B042-980D-EBFF6F7FE6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93" y="834945"/>
            <a:ext cx="7200900" cy="2057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922A6A-198A-E349-8D65-68ABED39D3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393" y="2885207"/>
            <a:ext cx="7175500" cy="1168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538173-0B6F-A642-9B59-96019515CC6B}"/>
              </a:ext>
            </a:extLst>
          </p:cNvPr>
          <p:cNvSpPr/>
          <p:nvPr/>
        </p:nvSpPr>
        <p:spPr>
          <a:xfrm>
            <a:off x="3801291" y="1724297"/>
            <a:ext cx="4161609" cy="29153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DBCB40-C7BB-1D47-8CBC-A8A6AF52488E}"/>
              </a:ext>
            </a:extLst>
          </p:cNvPr>
          <p:cNvSpPr txBox="1"/>
          <p:nvPr/>
        </p:nvSpPr>
        <p:spPr>
          <a:xfrm>
            <a:off x="9640389" y="1724297"/>
            <a:ext cx="2076994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ans" sz="1400" dirty="0"/>
              <a:t>China</a:t>
            </a:r>
            <a:r>
              <a:rPr lang="zh-Hans" altLang="en-US" sz="1400" dirty="0"/>
              <a:t> </a:t>
            </a:r>
            <a:r>
              <a:rPr lang="en-US" altLang="zh-Hans" sz="1400" dirty="0"/>
              <a:t>and</a:t>
            </a:r>
            <a:r>
              <a:rPr lang="zh-Hans" altLang="en-US" sz="1400" dirty="0"/>
              <a:t> </a:t>
            </a:r>
            <a:r>
              <a:rPr lang="en-US" altLang="zh-Hans" sz="1400" dirty="0"/>
              <a:t>OECD</a:t>
            </a:r>
            <a:r>
              <a:rPr lang="zh-Hans" altLang="en-US" sz="1400" dirty="0"/>
              <a:t> </a:t>
            </a:r>
            <a:r>
              <a:rPr lang="en-US" altLang="zh-Hans" sz="1400" dirty="0"/>
              <a:t>accounted</a:t>
            </a:r>
            <a:r>
              <a:rPr lang="zh-Hans" altLang="en-US" sz="1400" dirty="0"/>
              <a:t> </a:t>
            </a:r>
            <a:r>
              <a:rPr lang="en-US" altLang="zh-Hans" sz="1400" dirty="0"/>
              <a:t>for</a:t>
            </a:r>
            <a:r>
              <a:rPr lang="zh-Hans" altLang="en-US" sz="1400" dirty="0"/>
              <a:t> </a:t>
            </a:r>
            <a:r>
              <a:rPr lang="en-US" altLang="zh-Hans" sz="1400" b="1" dirty="0"/>
              <a:t>78.1%</a:t>
            </a:r>
            <a:r>
              <a:rPr lang="zh-Hans" altLang="en-US" sz="1400" dirty="0"/>
              <a:t> </a:t>
            </a:r>
            <a:r>
              <a:rPr lang="en-US" altLang="zh-Hans" sz="1400" dirty="0"/>
              <a:t>of</a:t>
            </a:r>
            <a:r>
              <a:rPr lang="zh-Hans" altLang="en-US" sz="1400" dirty="0"/>
              <a:t> </a:t>
            </a:r>
            <a:r>
              <a:rPr lang="en-US" altLang="zh-Hans" sz="1400" dirty="0"/>
              <a:t>total</a:t>
            </a:r>
            <a:r>
              <a:rPr lang="zh-Hans" altLang="en-US" sz="1400" dirty="0"/>
              <a:t> </a:t>
            </a:r>
            <a:r>
              <a:rPr lang="en-US" altLang="zh-Hans" sz="1400" dirty="0"/>
              <a:t>trade</a:t>
            </a:r>
            <a:r>
              <a:rPr lang="zh-Hans" altLang="en-US" sz="1400" dirty="0"/>
              <a:t> </a:t>
            </a:r>
            <a:r>
              <a:rPr lang="en-US" altLang="zh-Hans" sz="1400" dirty="0"/>
              <a:t>in</a:t>
            </a:r>
            <a:r>
              <a:rPr lang="zh-Hans" altLang="en-US" sz="1400" dirty="0"/>
              <a:t> </a:t>
            </a:r>
            <a:r>
              <a:rPr lang="en-US" altLang="zh-Hans" sz="1400" dirty="0"/>
              <a:t>1990</a:t>
            </a:r>
            <a:endParaRPr lang="en-US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582EB0-3DF1-FC48-98E1-9351FE26A71E}"/>
              </a:ext>
            </a:extLst>
          </p:cNvPr>
          <p:cNvSpPr/>
          <p:nvPr/>
        </p:nvSpPr>
        <p:spPr>
          <a:xfrm>
            <a:off x="3801291" y="3280901"/>
            <a:ext cx="4062549" cy="285259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B46119-C0BE-EA49-AA54-240125BE7A9E}"/>
              </a:ext>
            </a:extLst>
          </p:cNvPr>
          <p:cNvSpPr txBox="1"/>
          <p:nvPr/>
        </p:nvSpPr>
        <p:spPr>
          <a:xfrm>
            <a:off x="9640389" y="3156842"/>
            <a:ext cx="2076994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ans" sz="1400" dirty="0"/>
              <a:t>China</a:t>
            </a:r>
            <a:r>
              <a:rPr lang="zh-Hans" altLang="en-US" sz="1400" dirty="0"/>
              <a:t> </a:t>
            </a:r>
            <a:r>
              <a:rPr lang="en-US" altLang="zh-Hans" sz="1400" dirty="0"/>
              <a:t>and</a:t>
            </a:r>
            <a:r>
              <a:rPr lang="zh-Hans" altLang="en-US" sz="1400" dirty="0"/>
              <a:t> </a:t>
            </a:r>
            <a:r>
              <a:rPr lang="en-US" altLang="zh-Hans" sz="1400" dirty="0"/>
              <a:t>OECD</a:t>
            </a:r>
            <a:r>
              <a:rPr lang="zh-Hans" altLang="en-US" sz="1400" dirty="0"/>
              <a:t> </a:t>
            </a:r>
            <a:r>
              <a:rPr lang="en-US" altLang="zh-Hans" sz="1400" dirty="0"/>
              <a:t>accounted</a:t>
            </a:r>
            <a:r>
              <a:rPr lang="zh-Hans" altLang="en-US" sz="1400" dirty="0"/>
              <a:t> </a:t>
            </a:r>
            <a:r>
              <a:rPr lang="en-US" altLang="zh-Hans" sz="1400" dirty="0"/>
              <a:t>for</a:t>
            </a:r>
            <a:r>
              <a:rPr lang="zh-Hans" altLang="en-US" sz="1400" dirty="0"/>
              <a:t> </a:t>
            </a:r>
            <a:r>
              <a:rPr lang="en-US" altLang="zh-Hans" sz="1400" b="1" dirty="0"/>
              <a:t>66.8%</a:t>
            </a:r>
            <a:r>
              <a:rPr lang="zh-Hans" altLang="en-US" sz="1400" dirty="0"/>
              <a:t> </a:t>
            </a:r>
            <a:r>
              <a:rPr lang="en-US" altLang="zh-Hans" sz="1400" dirty="0"/>
              <a:t>of</a:t>
            </a:r>
            <a:r>
              <a:rPr lang="zh-Hans" altLang="en-US" sz="1400" dirty="0"/>
              <a:t> </a:t>
            </a:r>
            <a:r>
              <a:rPr lang="en-US" altLang="zh-Hans" sz="1400" dirty="0"/>
              <a:t>total</a:t>
            </a:r>
            <a:r>
              <a:rPr lang="zh-Hans" altLang="en-US" sz="1400" dirty="0"/>
              <a:t> </a:t>
            </a:r>
            <a:r>
              <a:rPr lang="en-US" altLang="zh-Hans" sz="1400" dirty="0"/>
              <a:t>trade</a:t>
            </a:r>
            <a:r>
              <a:rPr lang="zh-Hans" altLang="en-US" sz="1400" dirty="0"/>
              <a:t> </a:t>
            </a:r>
            <a:r>
              <a:rPr lang="en-US" altLang="zh-Hans" sz="1400" dirty="0"/>
              <a:t>in</a:t>
            </a:r>
            <a:r>
              <a:rPr lang="zh-Hans" altLang="en-US" sz="1400" dirty="0"/>
              <a:t> </a:t>
            </a:r>
            <a:r>
              <a:rPr lang="en-US" altLang="zh-Hans" sz="1400" dirty="0"/>
              <a:t>2009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895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0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ṩľíḍè-Oval 2"/>
          <p:cNvSpPr/>
          <p:nvPr/>
        </p:nvSpPr>
        <p:spPr>
          <a:xfrm>
            <a:off x="133851" y="930067"/>
            <a:ext cx="2086833" cy="213303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26" name="直接连接符 25"/>
          <p:cNvCxnSpPr/>
          <p:nvPr/>
        </p:nvCxnSpPr>
        <p:spPr>
          <a:xfrm>
            <a:off x="0" y="635000"/>
            <a:ext cx="42291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7962900" y="635000"/>
            <a:ext cx="42291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4485114" y="345292"/>
            <a:ext cx="322177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Hans" sz="3200" dirty="0">
                <a:latin typeface="Agency FB" panose="020B0503020202020204" pitchFamily="34" charset="0"/>
              </a:rPr>
              <a:t>Further</a:t>
            </a:r>
            <a:r>
              <a:rPr lang="zh-Hans" altLang="en-US" sz="3200" dirty="0">
                <a:latin typeface="Agency FB" panose="020B0503020202020204" pitchFamily="34" charset="0"/>
              </a:rPr>
              <a:t> </a:t>
            </a:r>
            <a:r>
              <a:rPr lang="en-US" altLang="zh-Hans" sz="3200" dirty="0">
                <a:latin typeface="Agency FB" panose="020B0503020202020204" pitchFamily="34" charset="0"/>
              </a:rPr>
              <a:t>Thought</a:t>
            </a:r>
            <a:r>
              <a:rPr lang="zh-Hans" altLang="en-US" sz="3200" dirty="0">
                <a:latin typeface="Agency FB" panose="020B0503020202020204" pitchFamily="34" charset="0"/>
              </a:rPr>
              <a:t> </a:t>
            </a:r>
            <a:r>
              <a:rPr lang="en-US" altLang="zh-Hans" sz="3200" dirty="0">
                <a:latin typeface="Agency FB" panose="020B0503020202020204" pitchFamily="34" charset="0"/>
              </a:rPr>
              <a:t>2</a:t>
            </a:r>
            <a:endParaRPr lang="zh-CN" altLang="en-US" sz="3200" dirty="0">
              <a:latin typeface="Agency FB" panose="020B0503020202020204" pitchFamily="34" charset="0"/>
            </a:endParaRPr>
          </a:p>
        </p:txBody>
      </p:sp>
      <p:pic>
        <p:nvPicPr>
          <p:cNvPr id="33" name="图片占位符 32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 r="16656"/>
          <a:stretch>
            <a:fillRect/>
          </a:stretch>
        </p:blipFill>
        <p:spPr>
          <a:xfrm>
            <a:off x="380945" y="1200419"/>
            <a:ext cx="1592643" cy="1592328"/>
          </a:xfrm>
          <a:ln w="889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41" name="矩形 40"/>
          <p:cNvSpPr/>
          <p:nvPr/>
        </p:nvSpPr>
        <p:spPr>
          <a:xfrm>
            <a:off x="235131" y="3358166"/>
            <a:ext cx="2090057" cy="10895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accent1"/>
                </a:solidFill>
              </a:rPr>
              <a:t>W</a:t>
            </a:r>
            <a:r>
              <a:rPr lang="en-US" altLang="zh-Hans" b="1" dirty="0">
                <a:solidFill>
                  <a:schemeClr val="accent1"/>
                </a:solidFill>
              </a:rPr>
              <a:t>here</a:t>
            </a:r>
            <a:r>
              <a:rPr lang="zh-Hans" altLang="en-US" b="1" dirty="0">
                <a:solidFill>
                  <a:schemeClr val="accent1"/>
                </a:solidFill>
              </a:rPr>
              <a:t> </a:t>
            </a:r>
            <a:r>
              <a:rPr lang="en-US" altLang="zh-Hans" b="1" dirty="0">
                <a:solidFill>
                  <a:schemeClr val="accent1"/>
                </a:solidFill>
              </a:rPr>
              <a:t>else</a:t>
            </a:r>
            <a:r>
              <a:rPr lang="zh-Hans" altLang="en-US" b="1" dirty="0">
                <a:solidFill>
                  <a:schemeClr val="accent1"/>
                </a:solidFill>
              </a:rPr>
              <a:t> </a:t>
            </a:r>
            <a:r>
              <a:rPr lang="en-US" altLang="zh-Hans" b="1" dirty="0">
                <a:solidFill>
                  <a:schemeClr val="accent1"/>
                </a:solidFill>
              </a:rPr>
              <a:t>could</a:t>
            </a:r>
            <a:r>
              <a:rPr lang="zh-Hans" altLang="en-US" b="1" dirty="0">
                <a:solidFill>
                  <a:schemeClr val="accent1"/>
                </a:solidFill>
              </a:rPr>
              <a:t> </a:t>
            </a:r>
            <a:r>
              <a:rPr lang="en-US" altLang="zh-Hans" b="1" dirty="0">
                <a:solidFill>
                  <a:schemeClr val="accent1"/>
                </a:solidFill>
              </a:rPr>
              <a:t>this</a:t>
            </a:r>
            <a:r>
              <a:rPr lang="zh-Hans" altLang="en-US" b="1" dirty="0">
                <a:solidFill>
                  <a:schemeClr val="accent1"/>
                </a:solidFill>
              </a:rPr>
              <a:t> </a:t>
            </a:r>
            <a:r>
              <a:rPr lang="en-US" altLang="zh-Hans" b="1" dirty="0">
                <a:solidFill>
                  <a:schemeClr val="accent1"/>
                </a:solidFill>
              </a:rPr>
              <a:t>methodology</a:t>
            </a:r>
            <a:r>
              <a:rPr lang="zh-Hans" altLang="en-US" b="1" dirty="0">
                <a:solidFill>
                  <a:schemeClr val="accent1"/>
                </a:solidFill>
              </a:rPr>
              <a:t> </a:t>
            </a:r>
            <a:r>
              <a:rPr lang="en-US" altLang="zh-Hans" b="1" dirty="0">
                <a:solidFill>
                  <a:schemeClr val="accent1"/>
                </a:solidFill>
              </a:rPr>
              <a:t>could</a:t>
            </a:r>
            <a:r>
              <a:rPr lang="zh-Hans" altLang="en-US" b="1" dirty="0">
                <a:solidFill>
                  <a:schemeClr val="accent1"/>
                </a:solidFill>
              </a:rPr>
              <a:t> </a:t>
            </a:r>
            <a:r>
              <a:rPr lang="en-US" altLang="zh-Hans" b="1" dirty="0">
                <a:solidFill>
                  <a:schemeClr val="accent1"/>
                </a:solidFill>
              </a:rPr>
              <a:t>be</a:t>
            </a:r>
            <a:r>
              <a:rPr lang="zh-Hans" altLang="en-US" b="1" dirty="0">
                <a:solidFill>
                  <a:schemeClr val="accent1"/>
                </a:solidFill>
              </a:rPr>
              <a:t> </a:t>
            </a:r>
            <a:r>
              <a:rPr lang="en-US" altLang="zh-Hans" b="1" dirty="0">
                <a:solidFill>
                  <a:schemeClr val="accent1"/>
                </a:solidFill>
              </a:rPr>
              <a:t>applied?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CC32A2-67D5-D946-B835-85B664874650}"/>
              </a:ext>
            </a:extLst>
          </p:cNvPr>
          <p:cNvSpPr txBox="1"/>
          <p:nvPr/>
        </p:nvSpPr>
        <p:spPr>
          <a:xfrm>
            <a:off x="2952206" y="930067"/>
            <a:ext cx="83650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ans" b="1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China</a:t>
            </a:r>
            <a:r>
              <a:rPr lang="zh-Hans" altLang="en-US" b="1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b="1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Belt</a:t>
            </a:r>
            <a:r>
              <a:rPr lang="zh-Hans" altLang="en-US" b="1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b="1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and</a:t>
            </a:r>
            <a:r>
              <a:rPr lang="zh-Hans" altLang="en-US" b="1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b="1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Road</a:t>
            </a:r>
            <a:r>
              <a:rPr lang="zh-Hans" altLang="en-US" b="1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b="1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Initiative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As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of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2007,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it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is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estimated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that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Belt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and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Road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Initiative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project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would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pace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itself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to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cover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more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than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68</a:t>
            </a:r>
            <a:r>
              <a:rPr lang="zh-Hans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countries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including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65%</a:t>
            </a:r>
            <a:r>
              <a:rPr lang="zh-Hans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of</a:t>
            </a:r>
            <a:r>
              <a:rPr lang="zh-Hans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</a:t>
            </a:r>
            <a:r>
              <a:rPr lang="zh-Hans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world</a:t>
            </a:r>
            <a:r>
              <a:rPr lang="zh-Hans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population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and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40%</a:t>
            </a:r>
            <a:r>
              <a:rPr lang="zh-Hans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of</a:t>
            </a:r>
            <a:r>
              <a:rPr lang="zh-Hans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</a:t>
            </a:r>
            <a:r>
              <a:rPr lang="zh-Hans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global</a:t>
            </a:r>
            <a:r>
              <a:rPr lang="zh-Hans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GDP</a:t>
            </a:r>
            <a:r>
              <a:rPr lang="zh-Hans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altLang="zh-Han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Han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However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responses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are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not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all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positive.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As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one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article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from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WSJ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mentioned,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“The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capacity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of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Pakistan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to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repay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debt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is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extremely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low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and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Belt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and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Road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program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is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essentially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‘loan-to-own’”</a:t>
            </a:r>
          </a:p>
          <a:p>
            <a:endParaRPr lang="en-US" altLang="zh-Han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Interestingly,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US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is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also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reviving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an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agency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named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“Overseas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Private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Investment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Corp”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to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counter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Chinese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growing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influence.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(WSJ)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en-US" altLang="zh-Han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86D52B17-3B0A-6D4B-BC88-5413DA4C32AB}"/>
              </a:ext>
            </a:extLst>
          </p:cNvPr>
          <p:cNvSpPr/>
          <p:nvPr/>
        </p:nvSpPr>
        <p:spPr>
          <a:xfrm>
            <a:off x="3148149" y="4206240"/>
            <a:ext cx="535577" cy="67926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D48CE6-BD48-1249-A6FB-83A74C17EF63}"/>
              </a:ext>
            </a:extLst>
          </p:cNvPr>
          <p:cNvSpPr txBox="1"/>
          <p:nvPr/>
        </p:nvSpPr>
        <p:spPr>
          <a:xfrm>
            <a:off x="3148149" y="5029200"/>
            <a:ext cx="8046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Target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countries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have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to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make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decisions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about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which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source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of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capital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to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receive.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And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we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can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apply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same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methodology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to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study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effect</a:t>
            </a:r>
            <a:r>
              <a:rPr lang="zh-Hans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of</a:t>
            </a:r>
            <a:r>
              <a:rPr lang="zh-Hans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Chinese</a:t>
            </a:r>
            <a:r>
              <a:rPr lang="zh-Hans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and</a:t>
            </a:r>
            <a:r>
              <a:rPr lang="zh-Hans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American</a:t>
            </a:r>
            <a:r>
              <a:rPr lang="zh-Hans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investments</a:t>
            </a:r>
            <a:r>
              <a:rPr lang="zh-Hans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on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corruption,</a:t>
            </a:r>
            <a:r>
              <a:rPr lang="zh-Hans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economic</a:t>
            </a:r>
            <a:r>
              <a:rPr lang="zh-Hans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growth</a:t>
            </a:r>
            <a:r>
              <a:rPr lang="zh-Hans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etc.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72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等腰三角形 20"/>
          <p:cNvSpPr/>
          <p:nvPr/>
        </p:nvSpPr>
        <p:spPr>
          <a:xfrm flipV="1">
            <a:off x="2354534" y="3098800"/>
            <a:ext cx="256632" cy="10477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3155950" y="0"/>
            <a:ext cx="5880100" cy="2400738"/>
            <a:chOff x="3155950" y="0"/>
            <a:chExt cx="5880100" cy="2400738"/>
          </a:xfrm>
        </p:grpSpPr>
        <p:sp>
          <p:nvSpPr>
            <p:cNvPr id="2" name="等腰三角形 1"/>
            <p:cNvSpPr/>
            <p:nvPr/>
          </p:nvSpPr>
          <p:spPr>
            <a:xfrm flipV="1">
              <a:off x="3155950" y="0"/>
              <a:ext cx="5880100" cy="240073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640791" y="187077"/>
              <a:ext cx="289694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CONTENTS</a:t>
              </a:r>
              <a:endParaRPr lang="zh-CN" altLang="en-US" sz="66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1898649" y="3362325"/>
            <a:ext cx="1168402" cy="11684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307416" y="3362325"/>
            <a:ext cx="1168402" cy="1168402"/>
          </a:xfrm>
          <a:prstGeom prst="ellipse">
            <a:avLst/>
          </a:prstGeom>
          <a:solidFill>
            <a:srgbClr val="4C4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716183" y="3362325"/>
            <a:ext cx="1168402" cy="11684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124949" y="3362325"/>
            <a:ext cx="1168402" cy="1168402"/>
          </a:xfrm>
          <a:prstGeom prst="ellipse">
            <a:avLst/>
          </a:prstGeom>
          <a:solidFill>
            <a:srgbClr val="4C4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9"/>
          <p:cNvSpPr/>
          <p:nvPr/>
        </p:nvSpPr>
        <p:spPr>
          <a:xfrm>
            <a:off x="2232024" y="3696030"/>
            <a:ext cx="501652" cy="500993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2" name="椭圆 10"/>
          <p:cNvSpPr/>
          <p:nvPr/>
        </p:nvSpPr>
        <p:spPr>
          <a:xfrm>
            <a:off x="4640791" y="3696079"/>
            <a:ext cx="501652" cy="500894"/>
          </a:xfrm>
          <a:custGeom>
            <a:avLst/>
            <a:gdLst>
              <a:gd name="connsiteX0" fmla="*/ 303775 w 607639"/>
              <a:gd name="connsiteY0" fmla="*/ 525007 h 606722"/>
              <a:gd name="connsiteX1" fmla="*/ 315710 w 607639"/>
              <a:gd name="connsiteY1" fmla="*/ 536902 h 606722"/>
              <a:gd name="connsiteX2" fmla="*/ 315710 w 607639"/>
              <a:gd name="connsiteY2" fmla="*/ 552347 h 606722"/>
              <a:gd name="connsiteX3" fmla="*/ 303775 w 607639"/>
              <a:gd name="connsiteY3" fmla="*/ 564241 h 606722"/>
              <a:gd name="connsiteX4" fmla="*/ 291929 w 607639"/>
              <a:gd name="connsiteY4" fmla="*/ 552347 h 606722"/>
              <a:gd name="connsiteX5" fmla="*/ 291929 w 607639"/>
              <a:gd name="connsiteY5" fmla="*/ 536902 h 606722"/>
              <a:gd name="connsiteX6" fmla="*/ 303775 w 607639"/>
              <a:gd name="connsiteY6" fmla="*/ 525007 h 606722"/>
              <a:gd name="connsiteX7" fmla="*/ 429885 w 607639"/>
              <a:gd name="connsiteY7" fmla="*/ 509483 h 606722"/>
              <a:gd name="connsiteX8" fmla="*/ 441811 w 607639"/>
              <a:gd name="connsiteY8" fmla="*/ 521409 h 606722"/>
              <a:gd name="connsiteX9" fmla="*/ 429885 w 607639"/>
              <a:gd name="connsiteY9" fmla="*/ 533335 h 606722"/>
              <a:gd name="connsiteX10" fmla="*/ 417959 w 607639"/>
              <a:gd name="connsiteY10" fmla="*/ 521409 h 606722"/>
              <a:gd name="connsiteX11" fmla="*/ 429885 w 607639"/>
              <a:gd name="connsiteY11" fmla="*/ 509483 h 606722"/>
              <a:gd name="connsiteX12" fmla="*/ 177720 w 607639"/>
              <a:gd name="connsiteY12" fmla="*/ 509483 h 606722"/>
              <a:gd name="connsiteX13" fmla="*/ 189611 w 607639"/>
              <a:gd name="connsiteY13" fmla="*/ 521409 h 606722"/>
              <a:gd name="connsiteX14" fmla="*/ 177720 w 607639"/>
              <a:gd name="connsiteY14" fmla="*/ 533335 h 606722"/>
              <a:gd name="connsiteX15" fmla="*/ 165829 w 607639"/>
              <a:gd name="connsiteY15" fmla="*/ 521409 h 606722"/>
              <a:gd name="connsiteX16" fmla="*/ 177720 w 607639"/>
              <a:gd name="connsiteY16" fmla="*/ 509483 h 606722"/>
              <a:gd name="connsiteX17" fmla="*/ 522185 w 607639"/>
              <a:gd name="connsiteY17" fmla="*/ 417324 h 606722"/>
              <a:gd name="connsiteX18" fmla="*/ 534111 w 607639"/>
              <a:gd name="connsiteY18" fmla="*/ 429250 h 606722"/>
              <a:gd name="connsiteX19" fmla="*/ 522185 w 607639"/>
              <a:gd name="connsiteY19" fmla="*/ 441176 h 606722"/>
              <a:gd name="connsiteX20" fmla="*/ 510259 w 607639"/>
              <a:gd name="connsiteY20" fmla="*/ 429250 h 606722"/>
              <a:gd name="connsiteX21" fmla="*/ 522185 w 607639"/>
              <a:gd name="connsiteY21" fmla="*/ 417324 h 606722"/>
              <a:gd name="connsiteX22" fmla="*/ 85420 w 607639"/>
              <a:gd name="connsiteY22" fmla="*/ 417324 h 606722"/>
              <a:gd name="connsiteX23" fmla="*/ 97311 w 607639"/>
              <a:gd name="connsiteY23" fmla="*/ 429250 h 606722"/>
              <a:gd name="connsiteX24" fmla="*/ 85420 w 607639"/>
              <a:gd name="connsiteY24" fmla="*/ 441176 h 606722"/>
              <a:gd name="connsiteX25" fmla="*/ 73529 w 607639"/>
              <a:gd name="connsiteY25" fmla="*/ 429250 h 606722"/>
              <a:gd name="connsiteX26" fmla="*/ 85420 w 607639"/>
              <a:gd name="connsiteY26" fmla="*/ 417324 h 606722"/>
              <a:gd name="connsiteX27" fmla="*/ 537643 w 607639"/>
              <a:gd name="connsiteY27" fmla="*/ 291506 h 606722"/>
              <a:gd name="connsiteX28" fmla="*/ 555628 w 607639"/>
              <a:gd name="connsiteY28" fmla="*/ 291506 h 606722"/>
              <a:gd name="connsiteX29" fmla="*/ 567558 w 607639"/>
              <a:gd name="connsiteY29" fmla="*/ 303316 h 606722"/>
              <a:gd name="connsiteX30" fmla="*/ 555628 w 607639"/>
              <a:gd name="connsiteY30" fmla="*/ 315216 h 606722"/>
              <a:gd name="connsiteX31" fmla="*/ 537643 w 607639"/>
              <a:gd name="connsiteY31" fmla="*/ 315216 h 606722"/>
              <a:gd name="connsiteX32" fmla="*/ 525713 w 607639"/>
              <a:gd name="connsiteY32" fmla="*/ 303316 h 606722"/>
              <a:gd name="connsiteX33" fmla="*/ 537643 w 607639"/>
              <a:gd name="connsiteY33" fmla="*/ 291506 h 606722"/>
              <a:gd name="connsiteX34" fmla="*/ 51991 w 607639"/>
              <a:gd name="connsiteY34" fmla="*/ 291506 h 606722"/>
              <a:gd name="connsiteX35" fmla="*/ 69946 w 607639"/>
              <a:gd name="connsiteY35" fmla="*/ 291506 h 606722"/>
              <a:gd name="connsiteX36" fmla="*/ 81856 w 607639"/>
              <a:gd name="connsiteY36" fmla="*/ 303316 h 606722"/>
              <a:gd name="connsiteX37" fmla="*/ 69946 w 607639"/>
              <a:gd name="connsiteY37" fmla="*/ 315216 h 606722"/>
              <a:gd name="connsiteX38" fmla="*/ 51991 w 607639"/>
              <a:gd name="connsiteY38" fmla="*/ 315216 h 606722"/>
              <a:gd name="connsiteX39" fmla="*/ 40081 w 607639"/>
              <a:gd name="connsiteY39" fmla="*/ 303316 h 606722"/>
              <a:gd name="connsiteX40" fmla="*/ 51991 w 607639"/>
              <a:gd name="connsiteY40" fmla="*/ 291506 h 606722"/>
              <a:gd name="connsiteX41" fmla="*/ 412608 w 607639"/>
              <a:gd name="connsiteY41" fmla="*/ 222096 h 606722"/>
              <a:gd name="connsiteX42" fmla="*/ 345491 w 607639"/>
              <a:gd name="connsiteY42" fmla="*/ 334245 h 606722"/>
              <a:gd name="connsiteX43" fmla="*/ 412608 w 607639"/>
              <a:gd name="connsiteY43" fmla="*/ 334245 h 606722"/>
              <a:gd name="connsiteX44" fmla="*/ 427651 w 607639"/>
              <a:gd name="connsiteY44" fmla="*/ 167533 h 606722"/>
              <a:gd name="connsiteX45" fmla="*/ 436375 w 607639"/>
              <a:gd name="connsiteY45" fmla="*/ 178996 h 606722"/>
              <a:gd name="connsiteX46" fmla="*/ 436375 w 607639"/>
              <a:gd name="connsiteY46" fmla="*/ 334245 h 606722"/>
              <a:gd name="connsiteX47" fmla="*/ 469399 w 607639"/>
              <a:gd name="connsiteY47" fmla="*/ 334245 h 606722"/>
              <a:gd name="connsiteX48" fmla="*/ 481327 w 607639"/>
              <a:gd name="connsiteY48" fmla="*/ 346153 h 606722"/>
              <a:gd name="connsiteX49" fmla="*/ 469399 w 607639"/>
              <a:gd name="connsiteY49" fmla="*/ 357973 h 606722"/>
              <a:gd name="connsiteX50" fmla="*/ 436375 w 607639"/>
              <a:gd name="connsiteY50" fmla="*/ 357973 h 606722"/>
              <a:gd name="connsiteX51" fmla="*/ 436375 w 607639"/>
              <a:gd name="connsiteY51" fmla="*/ 427733 h 606722"/>
              <a:gd name="connsiteX52" fmla="*/ 424536 w 607639"/>
              <a:gd name="connsiteY52" fmla="*/ 439552 h 606722"/>
              <a:gd name="connsiteX53" fmla="*/ 412608 w 607639"/>
              <a:gd name="connsiteY53" fmla="*/ 427733 h 606722"/>
              <a:gd name="connsiteX54" fmla="*/ 412608 w 607639"/>
              <a:gd name="connsiteY54" fmla="*/ 357973 h 606722"/>
              <a:gd name="connsiteX55" fmla="*/ 324573 w 607639"/>
              <a:gd name="connsiteY55" fmla="*/ 357973 h 606722"/>
              <a:gd name="connsiteX56" fmla="*/ 314158 w 607639"/>
              <a:gd name="connsiteY56" fmla="*/ 352019 h 606722"/>
              <a:gd name="connsiteX57" fmla="*/ 314336 w 607639"/>
              <a:gd name="connsiteY57" fmla="*/ 340022 h 606722"/>
              <a:gd name="connsiteX58" fmla="*/ 414299 w 607639"/>
              <a:gd name="connsiteY58" fmla="*/ 172953 h 606722"/>
              <a:gd name="connsiteX59" fmla="*/ 427651 w 607639"/>
              <a:gd name="connsiteY59" fmla="*/ 167533 h 606722"/>
              <a:gd name="connsiteX60" fmla="*/ 216270 w 607639"/>
              <a:gd name="connsiteY60" fmla="*/ 167099 h 606722"/>
              <a:gd name="connsiteX61" fmla="*/ 290518 w 607639"/>
              <a:gd name="connsiteY61" fmla="*/ 241210 h 606722"/>
              <a:gd name="connsiteX62" fmla="*/ 242978 w 607639"/>
              <a:gd name="connsiteY62" fmla="*/ 355754 h 606722"/>
              <a:gd name="connsiteX63" fmla="*/ 182707 w 607639"/>
              <a:gd name="connsiteY63" fmla="*/ 415825 h 606722"/>
              <a:gd name="connsiteX64" fmla="*/ 278588 w 607639"/>
              <a:gd name="connsiteY64" fmla="*/ 415825 h 606722"/>
              <a:gd name="connsiteX65" fmla="*/ 290518 w 607639"/>
              <a:gd name="connsiteY65" fmla="*/ 427734 h 606722"/>
              <a:gd name="connsiteX66" fmla="*/ 278588 w 607639"/>
              <a:gd name="connsiteY66" fmla="*/ 439552 h 606722"/>
              <a:gd name="connsiteX67" fmla="*/ 154040 w 607639"/>
              <a:gd name="connsiteY67" fmla="*/ 439552 h 606722"/>
              <a:gd name="connsiteX68" fmla="*/ 143001 w 607639"/>
              <a:gd name="connsiteY68" fmla="*/ 432265 h 606722"/>
              <a:gd name="connsiteX69" fmla="*/ 145582 w 607639"/>
              <a:gd name="connsiteY69" fmla="*/ 419292 h 606722"/>
              <a:gd name="connsiteX70" fmla="*/ 226152 w 607639"/>
              <a:gd name="connsiteY70" fmla="*/ 338959 h 606722"/>
              <a:gd name="connsiteX71" fmla="*/ 266659 w 607639"/>
              <a:gd name="connsiteY71" fmla="*/ 241210 h 606722"/>
              <a:gd name="connsiteX72" fmla="*/ 216270 w 607639"/>
              <a:gd name="connsiteY72" fmla="*/ 190914 h 606722"/>
              <a:gd name="connsiteX73" fmla="*/ 165880 w 607639"/>
              <a:gd name="connsiteY73" fmla="*/ 241210 h 606722"/>
              <a:gd name="connsiteX74" fmla="*/ 154040 w 607639"/>
              <a:gd name="connsiteY74" fmla="*/ 253029 h 606722"/>
              <a:gd name="connsiteX75" fmla="*/ 142110 w 607639"/>
              <a:gd name="connsiteY75" fmla="*/ 241210 h 606722"/>
              <a:gd name="connsiteX76" fmla="*/ 216270 w 607639"/>
              <a:gd name="connsiteY76" fmla="*/ 167099 h 606722"/>
              <a:gd name="connsiteX77" fmla="*/ 522185 w 607639"/>
              <a:gd name="connsiteY77" fmla="*/ 165547 h 606722"/>
              <a:gd name="connsiteX78" fmla="*/ 534111 w 607639"/>
              <a:gd name="connsiteY78" fmla="*/ 177438 h 606722"/>
              <a:gd name="connsiteX79" fmla="*/ 522185 w 607639"/>
              <a:gd name="connsiteY79" fmla="*/ 189329 h 606722"/>
              <a:gd name="connsiteX80" fmla="*/ 510259 w 607639"/>
              <a:gd name="connsiteY80" fmla="*/ 177438 h 606722"/>
              <a:gd name="connsiteX81" fmla="*/ 522185 w 607639"/>
              <a:gd name="connsiteY81" fmla="*/ 165547 h 606722"/>
              <a:gd name="connsiteX82" fmla="*/ 85420 w 607639"/>
              <a:gd name="connsiteY82" fmla="*/ 165547 h 606722"/>
              <a:gd name="connsiteX83" fmla="*/ 97311 w 607639"/>
              <a:gd name="connsiteY83" fmla="*/ 177438 h 606722"/>
              <a:gd name="connsiteX84" fmla="*/ 85420 w 607639"/>
              <a:gd name="connsiteY84" fmla="*/ 189329 h 606722"/>
              <a:gd name="connsiteX85" fmla="*/ 73529 w 607639"/>
              <a:gd name="connsiteY85" fmla="*/ 177438 h 606722"/>
              <a:gd name="connsiteX86" fmla="*/ 85420 w 607639"/>
              <a:gd name="connsiteY86" fmla="*/ 165547 h 606722"/>
              <a:gd name="connsiteX87" fmla="*/ 429885 w 607639"/>
              <a:gd name="connsiteY87" fmla="*/ 73388 h 606722"/>
              <a:gd name="connsiteX88" fmla="*/ 441811 w 607639"/>
              <a:gd name="connsiteY88" fmla="*/ 85279 h 606722"/>
              <a:gd name="connsiteX89" fmla="*/ 429885 w 607639"/>
              <a:gd name="connsiteY89" fmla="*/ 97170 h 606722"/>
              <a:gd name="connsiteX90" fmla="*/ 417959 w 607639"/>
              <a:gd name="connsiteY90" fmla="*/ 85279 h 606722"/>
              <a:gd name="connsiteX91" fmla="*/ 429885 w 607639"/>
              <a:gd name="connsiteY91" fmla="*/ 73388 h 606722"/>
              <a:gd name="connsiteX92" fmla="*/ 177720 w 607639"/>
              <a:gd name="connsiteY92" fmla="*/ 73388 h 606722"/>
              <a:gd name="connsiteX93" fmla="*/ 189611 w 607639"/>
              <a:gd name="connsiteY93" fmla="*/ 85279 h 606722"/>
              <a:gd name="connsiteX94" fmla="*/ 177720 w 607639"/>
              <a:gd name="connsiteY94" fmla="*/ 97170 h 606722"/>
              <a:gd name="connsiteX95" fmla="*/ 165829 w 607639"/>
              <a:gd name="connsiteY95" fmla="*/ 85279 h 606722"/>
              <a:gd name="connsiteX96" fmla="*/ 177720 w 607639"/>
              <a:gd name="connsiteY96" fmla="*/ 73388 h 606722"/>
              <a:gd name="connsiteX97" fmla="*/ 303775 w 607639"/>
              <a:gd name="connsiteY97" fmla="*/ 42480 h 606722"/>
              <a:gd name="connsiteX98" fmla="*/ 315710 w 607639"/>
              <a:gd name="connsiteY98" fmla="*/ 54396 h 606722"/>
              <a:gd name="connsiteX99" fmla="*/ 315710 w 607639"/>
              <a:gd name="connsiteY99" fmla="*/ 69869 h 606722"/>
              <a:gd name="connsiteX100" fmla="*/ 303775 w 607639"/>
              <a:gd name="connsiteY100" fmla="*/ 81785 h 606722"/>
              <a:gd name="connsiteX101" fmla="*/ 291929 w 607639"/>
              <a:gd name="connsiteY101" fmla="*/ 69869 h 606722"/>
              <a:gd name="connsiteX102" fmla="*/ 291929 w 607639"/>
              <a:gd name="connsiteY102" fmla="*/ 54396 h 606722"/>
              <a:gd name="connsiteX103" fmla="*/ 303775 w 607639"/>
              <a:gd name="connsiteY103" fmla="*/ 42480 h 606722"/>
              <a:gd name="connsiteX104" fmla="*/ 303775 w 607639"/>
              <a:gd name="connsiteY104" fmla="*/ 0 h 606722"/>
              <a:gd name="connsiteX105" fmla="*/ 537058 w 607639"/>
              <a:gd name="connsiteY105" fmla="*/ 108956 h 606722"/>
              <a:gd name="connsiteX106" fmla="*/ 537058 w 607639"/>
              <a:gd name="connsiteY106" fmla="*/ 93048 h 606722"/>
              <a:gd name="connsiteX107" fmla="*/ 548895 w 607639"/>
              <a:gd name="connsiteY107" fmla="*/ 81139 h 606722"/>
              <a:gd name="connsiteX108" fmla="*/ 560822 w 607639"/>
              <a:gd name="connsiteY108" fmla="*/ 93048 h 606722"/>
              <a:gd name="connsiteX109" fmla="*/ 560822 w 607639"/>
              <a:gd name="connsiteY109" fmla="*/ 138994 h 606722"/>
              <a:gd name="connsiteX110" fmla="*/ 548895 w 607639"/>
              <a:gd name="connsiteY110" fmla="*/ 150903 h 606722"/>
              <a:gd name="connsiteX111" fmla="*/ 502880 w 607639"/>
              <a:gd name="connsiteY111" fmla="*/ 150903 h 606722"/>
              <a:gd name="connsiteX112" fmla="*/ 490953 w 607639"/>
              <a:gd name="connsiteY112" fmla="*/ 138994 h 606722"/>
              <a:gd name="connsiteX113" fmla="*/ 502880 w 607639"/>
              <a:gd name="connsiteY113" fmla="*/ 127174 h 606722"/>
              <a:gd name="connsiteX114" fmla="*/ 521126 w 607639"/>
              <a:gd name="connsiteY114" fmla="*/ 127174 h 606722"/>
              <a:gd name="connsiteX115" fmla="*/ 303775 w 607639"/>
              <a:gd name="connsiteY115" fmla="*/ 23728 h 606722"/>
              <a:gd name="connsiteX116" fmla="*/ 23764 w 607639"/>
              <a:gd name="connsiteY116" fmla="*/ 303316 h 606722"/>
              <a:gd name="connsiteX117" fmla="*/ 303775 w 607639"/>
              <a:gd name="connsiteY117" fmla="*/ 582905 h 606722"/>
              <a:gd name="connsiteX118" fmla="*/ 583786 w 607639"/>
              <a:gd name="connsiteY118" fmla="*/ 303316 h 606722"/>
              <a:gd name="connsiteX119" fmla="*/ 573906 w 607639"/>
              <a:gd name="connsiteY119" fmla="*/ 229376 h 606722"/>
              <a:gd name="connsiteX120" fmla="*/ 582273 w 607639"/>
              <a:gd name="connsiteY120" fmla="*/ 214801 h 606722"/>
              <a:gd name="connsiteX121" fmla="*/ 596869 w 607639"/>
              <a:gd name="connsiteY121" fmla="*/ 223066 h 606722"/>
              <a:gd name="connsiteX122" fmla="*/ 607639 w 607639"/>
              <a:gd name="connsiteY122" fmla="*/ 303316 h 606722"/>
              <a:gd name="connsiteX123" fmla="*/ 303775 w 607639"/>
              <a:gd name="connsiteY123" fmla="*/ 606722 h 606722"/>
              <a:gd name="connsiteX124" fmla="*/ 0 w 607639"/>
              <a:gd name="connsiteY124" fmla="*/ 303316 h 606722"/>
              <a:gd name="connsiteX125" fmla="*/ 303775 w 607639"/>
              <a:gd name="connsiteY125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607639" h="606722">
                <a:moveTo>
                  <a:pt x="303775" y="525007"/>
                </a:moveTo>
                <a:cubicBezTo>
                  <a:pt x="310366" y="525007"/>
                  <a:pt x="315710" y="530333"/>
                  <a:pt x="315710" y="536902"/>
                </a:cubicBezTo>
                <a:lnTo>
                  <a:pt x="315710" y="552347"/>
                </a:lnTo>
                <a:cubicBezTo>
                  <a:pt x="315710" y="558915"/>
                  <a:pt x="310366" y="564241"/>
                  <a:pt x="303775" y="564241"/>
                </a:cubicBezTo>
                <a:cubicBezTo>
                  <a:pt x="297184" y="564241"/>
                  <a:pt x="291929" y="558915"/>
                  <a:pt x="291929" y="552347"/>
                </a:cubicBezTo>
                <a:lnTo>
                  <a:pt x="291929" y="536902"/>
                </a:lnTo>
                <a:cubicBezTo>
                  <a:pt x="291929" y="530333"/>
                  <a:pt x="297184" y="525007"/>
                  <a:pt x="303775" y="525007"/>
                </a:cubicBezTo>
                <a:close/>
                <a:moveTo>
                  <a:pt x="429885" y="509483"/>
                </a:moveTo>
                <a:cubicBezTo>
                  <a:pt x="436472" y="509483"/>
                  <a:pt x="441811" y="514822"/>
                  <a:pt x="441811" y="521409"/>
                </a:cubicBezTo>
                <a:cubicBezTo>
                  <a:pt x="441811" y="527996"/>
                  <a:pt x="436472" y="533335"/>
                  <a:pt x="429885" y="533335"/>
                </a:cubicBezTo>
                <a:cubicBezTo>
                  <a:pt x="423298" y="533335"/>
                  <a:pt x="417959" y="527996"/>
                  <a:pt x="417959" y="521409"/>
                </a:cubicBezTo>
                <a:cubicBezTo>
                  <a:pt x="417959" y="514822"/>
                  <a:pt x="423298" y="509483"/>
                  <a:pt x="429885" y="509483"/>
                </a:cubicBezTo>
                <a:close/>
                <a:moveTo>
                  <a:pt x="177720" y="509483"/>
                </a:moveTo>
                <a:cubicBezTo>
                  <a:pt x="184287" y="509483"/>
                  <a:pt x="189611" y="514822"/>
                  <a:pt x="189611" y="521409"/>
                </a:cubicBezTo>
                <a:cubicBezTo>
                  <a:pt x="189611" y="527996"/>
                  <a:pt x="184287" y="533335"/>
                  <a:pt x="177720" y="533335"/>
                </a:cubicBezTo>
                <a:cubicBezTo>
                  <a:pt x="171153" y="533335"/>
                  <a:pt x="165829" y="527996"/>
                  <a:pt x="165829" y="521409"/>
                </a:cubicBezTo>
                <a:cubicBezTo>
                  <a:pt x="165829" y="514822"/>
                  <a:pt x="171153" y="509483"/>
                  <a:pt x="177720" y="509483"/>
                </a:cubicBezTo>
                <a:close/>
                <a:moveTo>
                  <a:pt x="522185" y="417324"/>
                </a:moveTo>
                <a:cubicBezTo>
                  <a:pt x="528772" y="417324"/>
                  <a:pt x="534111" y="422663"/>
                  <a:pt x="534111" y="429250"/>
                </a:cubicBezTo>
                <a:cubicBezTo>
                  <a:pt x="534111" y="435837"/>
                  <a:pt x="528772" y="441176"/>
                  <a:pt x="522185" y="441176"/>
                </a:cubicBezTo>
                <a:cubicBezTo>
                  <a:pt x="515598" y="441176"/>
                  <a:pt x="510259" y="435837"/>
                  <a:pt x="510259" y="429250"/>
                </a:cubicBezTo>
                <a:cubicBezTo>
                  <a:pt x="510259" y="422663"/>
                  <a:pt x="515598" y="417324"/>
                  <a:pt x="522185" y="417324"/>
                </a:cubicBezTo>
                <a:close/>
                <a:moveTo>
                  <a:pt x="85420" y="417324"/>
                </a:moveTo>
                <a:cubicBezTo>
                  <a:pt x="91987" y="417324"/>
                  <a:pt x="97311" y="422663"/>
                  <a:pt x="97311" y="429250"/>
                </a:cubicBezTo>
                <a:cubicBezTo>
                  <a:pt x="97311" y="435837"/>
                  <a:pt x="91987" y="441176"/>
                  <a:pt x="85420" y="441176"/>
                </a:cubicBezTo>
                <a:cubicBezTo>
                  <a:pt x="78853" y="441176"/>
                  <a:pt x="73529" y="435837"/>
                  <a:pt x="73529" y="429250"/>
                </a:cubicBezTo>
                <a:cubicBezTo>
                  <a:pt x="73529" y="422663"/>
                  <a:pt x="78853" y="417324"/>
                  <a:pt x="85420" y="417324"/>
                </a:cubicBezTo>
                <a:close/>
                <a:moveTo>
                  <a:pt x="537643" y="291506"/>
                </a:moveTo>
                <a:lnTo>
                  <a:pt x="555628" y="291506"/>
                </a:lnTo>
                <a:cubicBezTo>
                  <a:pt x="562216" y="291506"/>
                  <a:pt x="567558" y="296745"/>
                  <a:pt x="567558" y="303316"/>
                </a:cubicBezTo>
                <a:cubicBezTo>
                  <a:pt x="567558" y="309888"/>
                  <a:pt x="562216" y="315216"/>
                  <a:pt x="555628" y="315216"/>
                </a:cubicBezTo>
                <a:lnTo>
                  <a:pt x="537643" y="315216"/>
                </a:lnTo>
                <a:cubicBezTo>
                  <a:pt x="531055" y="315216"/>
                  <a:pt x="525713" y="309888"/>
                  <a:pt x="525713" y="303316"/>
                </a:cubicBezTo>
                <a:cubicBezTo>
                  <a:pt x="525713" y="296745"/>
                  <a:pt x="531055" y="291506"/>
                  <a:pt x="537643" y="291506"/>
                </a:cubicBezTo>
                <a:close/>
                <a:moveTo>
                  <a:pt x="51991" y="291506"/>
                </a:moveTo>
                <a:lnTo>
                  <a:pt x="69946" y="291506"/>
                </a:lnTo>
                <a:cubicBezTo>
                  <a:pt x="76523" y="291506"/>
                  <a:pt x="81856" y="296745"/>
                  <a:pt x="81856" y="303316"/>
                </a:cubicBezTo>
                <a:cubicBezTo>
                  <a:pt x="81856" y="309888"/>
                  <a:pt x="76523" y="315216"/>
                  <a:pt x="69946" y="315216"/>
                </a:cubicBezTo>
                <a:lnTo>
                  <a:pt x="51991" y="315216"/>
                </a:lnTo>
                <a:cubicBezTo>
                  <a:pt x="45414" y="315216"/>
                  <a:pt x="40081" y="309888"/>
                  <a:pt x="40081" y="303316"/>
                </a:cubicBezTo>
                <a:cubicBezTo>
                  <a:pt x="40081" y="296745"/>
                  <a:pt x="45414" y="291506"/>
                  <a:pt x="51991" y="291506"/>
                </a:cubicBezTo>
                <a:close/>
                <a:moveTo>
                  <a:pt x="412608" y="222096"/>
                </a:moveTo>
                <a:lnTo>
                  <a:pt x="345491" y="334245"/>
                </a:lnTo>
                <a:lnTo>
                  <a:pt x="412608" y="334245"/>
                </a:lnTo>
                <a:close/>
                <a:moveTo>
                  <a:pt x="427651" y="167533"/>
                </a:moveTo>
                <a:cubicBezTo>
                  <a:pt x="432814" y="168954"/>
                  <a:pt x="436375" y="173664"/>
                  <a:pt x="436375" y="178996"/>
                </a:cubicBezTo>
                <a:lnTo>
                  <a:pt x="436375" y="334245"/>
                </a:lnTo>
                <a:lnTo>
                  <a:pt x="469399" y="334245"/>
                </a:lnTo>
                <a:cubicBezTo>
                  <a:pt x="475986" y="334245"/>
                  <a:pt x="481327" y="339577"/>
                  <a:pt x="481327" y="346153"/>
                </a:cubicBezTo>
                <a:cubicBezTo>
                  <a:pt x="481327" y="352641"/>
                  <a:pt x="475986" y="357973"/>
                  <a:pt x="469399" y="357973"/>
                </a:cubicBezTo>
                <a:lnTo>
                  <a:pt x="436375" y="357973"/>
                </a:lnTo>
                <a:lnTo>
                  <a:pt x="436375" y="427733"/>
                </a:lnTo>
                <a:cubicBezTo>
                  <a:pt x="436375" y="434220"/>
                  <a:pt x="431123" y="439552"/>
                  <a:pt x="424536" y="439552"/>
                </a:cubicBezTo>
                <a:cubicBezTo>
                  <a:pt x="417949" y="439552"/>
                  <a:pt x="412608" y="434220"/>
                  <a:pt x="412608" y="427733"/>
                </a:cubicBezTo>
                <a:lnTo>
                  <a:pt x="412608" y="357973"/>
                </a:lnTo>
                <a:lnTo>
                  <a:pt x="324573" y="357973"/>
                </a:lnTo>
                <a:cubicBezTo>
                  <a:pt x="320300" y="357973"/>
                  <a:pt x="316295" y="355662"/>
                  <a:pt x="314158" y="352019"/>
                </a:cubicBezTo>
                <a:cubicBezTo>
                  <a:pt x="312111" y="348286"/>
                  <a:pt x="312111" y="343665"/>
                  <a:pt x="314336" y="340022"/>
                </a:cubicBezTo>
                <a:lnTo>
                  <a:pt x="414299" y="172953"/>
                </a:lnTo>
                <a:cubicBezTo>
                  <a:pt x="417059" y="168332"/>
                  <a:pt x="422489" y="166111"/>
                  <a:pt x="427651" y="167533"/>
                </a:cubicBezTo>
                <a:close/>
                <a:moveTo>
                  <a:pt x="216270" y="167099"/>
                </a:moveTo>
                <a:cubicBezTo>
                  <a:pt x="257222" y="167099"/>
                  <a:pt x="290518" y="200333"/>
                  <a:pt x="290518" y="241210"/>
                </a:cubicBezTo>
                <a:cubicBezTo>
                  <a:pt x="290518" y="284486"/>
                  <a:pt x="273603" y="325097"/>
                  <a:pt x="242978" y="355754"/>
                </a:cubicBezTo>
                <a:lnTo>
                  <a:pt x="182707" y="415825"/>
                </a:lnTo>
                <a:lnTo>
                  <a:pt x="278588" y="415825"/>
                </a:lnTo>
                <a:cubicBezTo>
                  <a:pt x="285176" y="415825"/>
                  <a:pt x="290518" y="421158"/>
                  <a:pt x="290518" y="427734"/>
                </a:cubicBezTo>
                <a:cubicBezTo>
                  <a:pt x="290518" y="434220"/>
                  <a:pt x="285176" y="439552"/>
                  <a:pt x="278588" y="439552"/>
                </a:cubicBezTo>
                <a:lnTo>
                  <a:pt x="154040" y="439552"/>
                </a:lnTo>
                <a:cubicBezTo>
                  <a:pt x="149232" y="439552"/>
                  <a:pt x="144870" y="436709"/>
                  <a:pt x="143001" y="432265"/>
                </a:cubicBezTo>
                <a:cubicBezTo>
                  <a:pt x="141131" y="427822"/>
                  <a:pt x="142199" y="422668"/>
                  <a:pt x="145582" y="419292"/>
                </a:cubicBezTo>
                <a:lnTo>
                  <a:pt x="226152" y="338959"/>
                </a:lnTo>
                <a:cubicBezTo>
                  <a:pt x="252236" y="312834"/>
                  <a:pt x="266659" y="278088"/>
                  <a:pt x="266659" y="241210"/>
                </a:cubicBezTo>
                <a:cubicBezTo>
                  <a:pt x="266659" y="213485"/>
                  <a:pt x="244046" y="190914"/>
                  <a:pt x="216270" y="190914"/>
                </a:cubicBezTo>
                <a:cubicBezTo>
                  <a:pt x="188493" y="190914"/>
                  <a:pt x="165880" y="213485"/>
                  <a:pt x="165880" y="241210"/>
                </a:cubicBezTo>
                <a:cubicBezTo>
                  <a:pt x="165880" y="247786"/>
                  <a:pt x="160539" y="253029"/>
                  <a:pt x="154040" y="253029"/>
                </a:cubicBezTo>
                <a:cubicBezTo>
                  <a:pt x="147452" y="253029"/>
                  <a:pt x="142110" y="247786"/>
                  <a:pt x="142110" y="241210"/>
                </a:cubicBezTo>
                <a:cubicBezTo>
                  <a:pt x="142110" y="200333"/>
                  <a:pt x="175406" y="167099"/>
                  <a:pt x="216270" y="167099"/>
                </a:cubicBezTo>
                <a:close/>
                <a:moveTo>
                  <a:pt x="522185" y="165547"/>
                </a:moveTo>
                <a:cubicBezTo>
                  <a:pt x="528772" y="165547"/>
                  <a:pt x="534111" y="170871"/>
                  <a:pt x="534111" y="177438"/>
                </a:cubicBezTo>
                <a:cubicBezTo>
                  <a:pt x="534111" y="184005"/>
                  <a:pt x="528772" y="189329"/>
                  <a:pt x="522185" y="189329"/>
                </a:cubicBezTo>
                <a:cubicBezTo>
                  <a:pt x="515598" y="189329"/>
                  <a:pt x="510259" y="184005"/>
                  <a:pt x="510259" y="177438"/>
                </a:cubicBezTo>
                <a:cubicBezTo>
                  <a:pt x="510259" y="170871"/>
                  <a:pt x="515598" y="165547"/>
                  <a:pt x="522185" y="165547"/>
                </a:cubicBezTo>
                <a:close/>
                <a:moveTo>
                  <a:pt x="85420" y="165547"/>
                </a:moveTo>
                <a:cubicBezTo>
                  <a:pt x="91987" y="165547"/>
                  <a:pt x="97311" y="170871"/>
                  <a:pt x="97311" y="177438"/>
                </a:cubicBezTo>
                <a:cubicBezTo>
                  <a:pt x="97311" y="184005"/>
                  <a:pt x="91987" y="189329"/>
                  <a:pt x="85420" y="189329"/>
                </a:cubicBezTo>
                <a:cubicBezTo>
                  <a:pt x="78853" y="189329"/>
                  <a:pt x="73529" y="184005"/>
                  <a:pt x="73529" y="177438"/>
                </a:cubicBezTo>
                <a:cubicBezTo>
                  <a:pt x="73529" y="170871"/>
                  <a:pt x="78853" y="165547"/>
                  <a:pt x="85420" y="165547"/>
                </a:cubicBezTo>
                <a:close/>
                <a:moveTo>
                  <a:pt x="429885" y="73388"/>
                </a:moveTo>
                <a:cubicBezTo>
                  <a:pt x="436472" y="73388"/>
                  <a:pt x="441811" y="78712"/>
                  <a:pt x="441811" y="85279"/>
                </a:cubicBezTo>
                <a:cubicBezTo>
                  <a:pt x="441811" y="91846"/>
                  <a:pt x="436472" y="97170"/>
                  <a:pt x="429885" y="97170"/>
                </a:cubicBezTo>
                <a:cubicBezTo>
                  <a:pt x="423298" y="97170"/>
                  <a:pt x="417959" y="91846"/>
                  <a:pt x="417959" y="85279"/>
                </a:cubicBezTo>
                <a:cubicBezTo>
                  <a:pt x="417959" y="78712"/>
                  <a:pt x="423298" y="73388"/>
                  <a:pt x="429885" y="73388"/>
                </a:cubicBezTo>
                <a:close/>
                <a:moveTo>
                  <a:pt x="177720" y="73388"/>
                </a:moveTo>
                <a:cubicBezTo>
                  <a:pt x="184287" y="73388"/>
                  <a:pt x="189611" y="78712"/>
                  <a:pt x="189611" y="85279"/>
                </a:cubicBezTo>
                <a:cubicBezTo>
                  <a:pt x="189611" y="91846"/>
                  <a:pt x="184287" y="97170"/>
                  <a:pt x="177720" y="97170"/>
                </a:cubicBezTo>
                <a:cubicBezTo>
                  <a:pt x="171153" y="97170"/>
                  <a:pt x="165829" y="91846"/>
                  <a:pt x="165829" y="85279"/>
                </a:cubicBezTo>
                <a:cubicBezTo>
                  <a:pt x="165829" y="78712"/>
                  <a:pt x="171153" y="73388"/>
                  <a:pt x="177720" y="73388"/>
                </a:cubicBezTo>
                <a:close/>
                <a:moveTo>
                  <a:pt x="303775" y="42480"/>
                </a:moveTo>
                <a:cubicBezTo>
                  <a:pt x="310366" y="42480"/>
                  <a:pt x="315710" y="47815"/>
                  <a:pt x="315710" y="54396"/>
                </a:cubicBezTo>
                <a:lnTo>
                  <a:pt x="315710" y="69869"/>
                </a:lnTo>
                <a:cubicBezTo>
                  <a:pt x="315710" y="76449"/>
                  <a:pt x="310366" y="81785"/>
                  <a:pt x="303775" y="81785"/>
                </a:cubicBezTo>
                <a:cubicBezTo>
                  <a:pt x="297184" y="81785"/>
                  <a:pt x="291929" y="76449"/>
                  <a:pt x="291929" y="69869"/>
                </a:cubicBezTo>
                <a:lnTo>
                  <a:pt x="291929" y="54396"/>
                </a:lnTo>
                <a:cubicBezTo>
                  <a:pt x="291929" y="47815"/>
                  <a:pt x="297184" y="42480"/>
                  <a:pt x="303775" y="42480"/>
                </a:cubicBezTo>
                <a:close/>
                <a:moveTo>
                  <a:pt x="303775" y="0"/>
                </a:moveTo>
                <a:cubicBezTo>
                  <a:pt x="394204" y="0"/>
                  <a:pt x="479560" y="40347"/>
                  <a:pt x="537058" y="108956"/>
                </a:cubicBezTo>
                <a:lnTo>
                  <a:pt x="537058" y="93048"/>
                </a:lnTo>
                <a:cubicBezTo>
                  <a:pt x="537058" y="86471"/>
                  <a:pt x="542309" y="81139"/>
                  <a:pt x="548895" y="81139"/>
                </a:cubicBezTo>
                <a:cubicBezTo>
                  <a:pt x="555482" y="81139"/>
                  <a:pt x="560822" y="86471"/>
                  <a:pt x="560822" y="93048"/>
                </a:cubicBezTo>
                <a:lnTo>
                  <a:pt x="560822" y="138994"/>
                </a:lnTo>
                <a:cubicBezTo>
                  <a:pt x="560822" y="145570"/>
                  <a:pt x="555482" y="150903"/>
                  <a:pt x="548895" y="150903"/>
                </a:cubicBezTo>
                <a:lnTo>
                  <a:pt x="502880" y="150903"/>
                </a:lnTo>
                <a:cubicBezTo>
                  <a:pt x="496293" y="150903"/>
                  <a:pt x="490953" y="145570"/>
                  <a:pt x="490953" y="138994"/>
                </a:cubicBezTo>
                <a:cubicBezTo>
                  <a:pt x="490953" y="132417"/>
                  <a:pt x="496293" y="127174"/>
                  <a:pt x="502880" y="127174"/>
                </a:cubicBezTo>
                <a:lnTo>
                  <a:pt x="521126" y="127174"/>
                </a:lnTo>
                <a:cubicBezTo>
                  <a:pt x="468168" y="62032"/>
                  <a:pt x="388419" y="23728"/>
                  <a:pt x="303775" y="23728"/>
                </a:cubicBezTo>
                <a:cubicBezTo>
                  <a:pt x="149440" y="23728"/>
                  <a:pt x="23764" y="149214"/>
                  <a:pt x="23764" y="303316"/>
                </a:cubicBezTo>
                <a:cubicBezTo>
                  <a:pt x="23764" y="457508"/>
                  <a:pt x="149440" y="582905"/>
                  <a:pt x="303775" y="582905"/>
                </a:cubicBezTo>
                <a:cubicBezTo>
                  <a:pt x="458199" y="582905"/>
                  <a:pt x="583786" y="457508"/>
                  <a:pt x="583786" y="303316"/>
                </a:cubicBezTo>
                <a:cubicBezTo>
                  <a:pt x="583786" y="278255"/>
                  <a:pt x="580492" y="253371"/>
                  <a:pt x="573906" y="229376"/>
                </a:cubicBezTo>
                <a:cubicBezTo>
                  <a:pt x="572126" y="223066"/>
                  <a:pt x="575864" y="216489"/>
                  <a:pt x="582273" y="214801"/>
                </a:cubicBezTo>
                <a:cubicBezTo>
                  <a:pt x="588592" y="213023"/>
                  <a:pt x="595089" y="216756"/>
                  <a:pt x="596869" y="223066"/>
                </a:cubicBezTo>
                <a:cubicBezTo>
                  <a:pt x="603990" y="249194"/>
                  <a:pt x="607639" y="276122"/>
                  <a:pt x="607639" y="303316"/>
                </a:cubicBezTo>
                <a:cubicBezTo>
                  <a:pt x="607639" y="470572"/>
                  <a:pt x="471283" y="606722"/>
                  <a:pt x="303775" y="606722"/>
                </a:cubicBezTo>
                <a:cubicBezTo>
                  <a:pt x="136267" y="606722"/>
                  <a:pt x="0" y="470572"/>
                  <a:pt x="0" y="303316"/>
                </a:cubicBezTo>
                <a:cubicBezTo>
                  <a:pt x="0" y="136061"/>
                  <a:pt x="136267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1" name="椭圆 11"/>
          <p:cNvSpPr/>
          <p:nvPr/>
        </p:nvSpPr>
        <p:spPr>
          <a:xfrm>
            <a:off x="7049558" y="3696084"/>
            <a:ext cx="501652" cy="500883"/>
          </a:xfrm>
          <a:custGeom>
            <a:avLst/>
            <a:gdLst>
              <a:gd name="connsiteX0" fmla="*/ 325000 h 606722"/>
              <a:gd name="connsiteY0" fmla="*/ 325000 h 606722"/>
              <a:gd name="connsiteX1" fmla="*/ 325000 h 606722"/>
              <a:gd name="connsiteY1" fmla="*/ 325000 h 606722"/>
              <a:gd name="connsiteX2" fmla="*/ 325000 h 606722"/>
              <a:gd name="connsiteY2" fmla="*/ 325000 h 606722"/>
              <a:gd name="connsiteX3" fmla="*/ 325000 h 606722"/>
              <a:gd name="connsiteY3" fmla="*/ 325000 h 606722"/>
              <a:gd name="connsiteX4" fmla="*/ 325000 h 606722"/>
              <a:gd name="connsiteY4" fmla="*/ 325000 h 606722"/>
              <a:gd name="connsiteX5" fmla="*/ 325000 h 606722"/>
              <a:gd name="connsiteY5" fmla="*/ 325000 h 606722"/>
              <a:gd name="connsiteX6" fmla="*/ 325000 h 606722"/>
              <a:gd name="connsiteY6" fmla="*/ 325000 h 606722"/>
              <a:gd name="connsiteX7" fmla="*/ 325000 h 606722"/>
              <a:gd name="connsiteY7" fmla="*/ 325000 h 606722"/>
              <a:gd name="connsiteX8" fmla="*/ 325000 h 606722"/>
              <a:gd name="connsiteY8" fmla="*/ 325000 h 606722"/>
              <a:gd name="connsiteX9" fmla="*/ 325000 h 606722"/>
              <a:gd name="connsiteY9" fmla="*/ 325000 h 606722"/>
              <a:gd name="connsiteX10" fmla="*/ 325000 h 606722"/>
              <a:gd name="connsiteY10" fmla="*/ 325000 h 606722"/>
              <a:gd name="connsiteX11" fmla="*/ 325000 h 606722"/>
              <a:gd name="connsiteY11" fmla="*/ 325000 h 606722"/>
              <a:gd name="connsiteX12" fmla="*/ 325000 h 606722"/>
              <a:gd name="connsiteY12" fmla="*/ 325000 h 606722"/>
              <a:gd name="connsiteX13" fmla="*/ 325000 h 606722"/>
              <a:gd name="connsiteY13" fmla="*/ 325000 h 606722"/>
              <a:gd name="connsiteX14" fmla="*/ 325000 h 606722"/>
              <a:gd name="connsiteY14" fmla="*/ 325000 h 606722"/>
              <a:gd name="connsiteX15" fmla="*/ 325000 h 606722"/>
              <a:gd name="connsiteY15" fmla="*/ 325000 h 606722"/>
              <a:gd name="connsiteX16" fmla="*/ 325000 h 606722"/>
              <a:gd name="connsiteY16" fmla="*/ 325000 h 606722"/>
              <a:gd name="connsiteX17" fmla="*/ 325000 h 606722"/>
              <a:gd name="connsiteY17" fmla="*/ 325000 h 606722"/>
              <a:gd name="connsiteX18" fmla="*/ 325000 h 606722"/>
              <a:gd name="connsiteY18" fmla="*/ 325000 h 606722"/>
              <a:gd name="connsiteX19" fmla="*/ 325000 h 606722"/>
              <a:gd name="connsiteY19" fmla="*/ 325000 h 606722"/>
              <a:gd name="connsiteX20" fmla="*/ 325000 h 606722"/>
              <a:gd name="connsiteY20" fmla="*/ 325000 h 606722"/>
              <a:gd name="connsiteX21" fmla="*/ 325000 h 606722"/>
              <a:gd name="connsiteY21" fmla="*/ 325000 h 606722"/>
              <a:gd name="connsiteX22" fmla="*/ 325000 h 606722"/>
              <a:gd name="connsiteY22" fmla="*/ 325000 h 606722"/>
              <a:gd name="connsiteX23" fmla="*/ 325000 h 606722"/>
              <a:gd name="connsiteY23" fmla="*/ 325000 h 606722"/>
              <a:gd name="connsiteX24" fmla="*/ 325000 h 606722"/>
              <a:gd name="connsiteY24" fmla="*/ 325000 h 606722"/>
              <a:gd name="connsiteX25" fmla="*/ 325000 h 606722"/>
              <a:gd name="connsiteY25" fmla="*/ 325000 h 606722"/>
              <a:gd name="connsiteX26" fmla="*/ 325000 h 606722"/>
              <a:gd name="connsiteY26" fmla="*/ 325000 h 606722"/>
              <a:gd name="connsiteX27" fmla="*/ 325000 h 606722"/>
              <a:gd name="connsiteY27" fmla="*/ 325000 h 606722"/>
              <a:gd name="connsiteX28" fmla="*/ 325000 h 606722"/>
              <a:gd name="connsiteY28" fmla="*/ 325000 h 606722"/>
              <a:gd name="connsiteX29" fmla="*/ 325000 h 606722"/>
              <a:gd name="connsiteY29" fmla="*/ 325000 h 606722"/>
              <a:gd name="connsiteX30" fmla="*/ 325000 h 606722"/>
              <a:gd name="connsiteY30" fmla="*/ 325000 h 606722"/>
              <a:gd name="connsiteX31" fmla="*/ 325000 h 606722"/>
              <a:gd name="connsiteY31" fmla="*/ 325000 h 606722"/>
              <a:gd name="connsiteX32" fmla="*/ 325000 h 606722"/>
              <a:gd name="connsiteY32" fmla="*/ 325000 h 606722"/>
              <a:gd name="connsiteX33" fmla="*/ 325000 h 606722"/>
              <a:gd name="connsiteY33" fmla="*/ 325000 h 606722"/>
              <a:gd name="connsiteX34" fmla="*/ 325000 h 606722"/>
              <a:gd name="connsiteY34" fmla="*/ 325000 h 606722"/>
              <a:gd name="connsiteX35" fmla="*/ 325000 h 606722"/>
              <a:gd name="connsiteY35" fmla="*/ 325000 h 606722"/>
              <a:gd name="connsiteX36" fmla="*/ 325000 h 606722"/>
              <a:gd name="connsiteY36" fmla="*/ 325000 h 606722"/>
              <a:gd name="connsiteX37" fmla="*/ 325000 h 606722"/>
              <a:gd name="connsiteY37" fmla="*/ 325000 h 606722"/>
              <a:gd name="connsiteX38" fmla="*/ 325000 h 606722"/>
              <a:gd name="connsiteY38" fmla="*/ 325000 h 606722"/>
              <a:gd name="connsiteX39" fmla="*/ 325000 h 606722"/>
              <a:gd name="connsiteY39" fmla="*/ 325000 h 606722"/>
              <a:gd name="connsiteX40" fmla="*/ 325000 h 606722"/>
              <a:gd name="connsiteY40" fmla="*/ 325000 h 606722"/>
              <a:gd name="connsiteX41" fmla="*/ 325000 h 606722"/>
              <a:gd name="connsiteY41" fmla="*/ 325000 h 606722"/>
              <a:gd name="connsiteX42" fmla="*/ 325000 h 606722"/>
              <a:gd name="connsiteY42" fmla="*/ 325000 h 606722"/>
              <a:gd name="connsiteX43" fmla="*/ 325000 h 606722"/>
              <a:gd name="connsiteY43" fmla="*/ 325000 h 606722"/>
              <a:gd name="connsiteX44" fmla="*/ 325000 h 606722"/>
              <a:gd name="connsiteY44" fmla="*/ 325000 h 606722"/>
              <a:gd name="connsiteX45" fmla="*/ 325000 h 606722"/>
              <a:gd name="connsiteY45" fmla="*/ 325000 h 606722"/>
              <a:gd name="connsiteX46" fmla="*/ 325000 h 606722"/>
              <a:gd name="connsiteY46" fmla="*/ 325000 h 606722"/>
              <a:gd name="connsiteX47" fmla="*/ 325000 h 606722"/>
              <a:gd name="connsiteY47" fmla="*/ 325000 h 606722"/>
              <a:gd name="connsiteX48" fmla="*/ 325000 h 606722"/>
              <a:gd name="connsiteY48" fmla="*/ 325000 h 606722"/>
              <a:gd name="connsiteX49" fmla="*/ 325000 h 606722"/>
              <a:gd name="connsiteY49" fmla="*/ 325000 h 606722"/>
              <a:gd name="connsiteX50" fmla="*/ 325000 h 606722"/>
              <a:gd name="connsiteY50" fmla="*/ 325000 h 606722"/>
              <a:gd name="connsiteX51" fmla="*/ 325000 h 606722"/>
              <a:gd name="connsiteY51" fmla="*/ 325000 h 606722"/>
              <a:gd name="connsiteX52" fmla="*/ 325000 h 606722"/>
              <a:gd name="connsiteY52" fmla="*/ 325000 h 606722"/>
              <a:gd name="connsiteX53" fmla="*/ 325000 h 606722"/>
              <a:gd name="connsiteY53" fmla="*/ 325000 h 606722"/>
              <a:gd name="connsiteX54" fmla="*/ 325000 h 606722"/>
              <a:gd name="connsiteY54" fmla="*/ 325000 h 606722"/>
              <a:gd name="connsiteX55" fmla="*/ 325000 h 606722"/>
              <a:gd name="connsiteY55" fmla="*/ 325000 h 606722"/>
              <a:gd name="connsiteX56" fmla="*/ 325000 h 606722"/>
              <a:gd name="connsiteY56" fmla="*/ 325000 h 606722"/>
              <a:gd name="connsiteX57" fmla="*/ 325000 h 606722"/>
              <a:gd name="connsiteY57" fmla="*/ 325000 h 606722"/>
              <a:gd name="connsiteX58" fmla="*/ 325000 h 606722"/>
              <a:gd name="connsiteY58" fmla="*/ 325000 h 606722"/>
              <a:gd name="connsiteX59" fmla="*/ 325000 h 606722"/>
              <a:gd name="connsiteY59" fmla="*/ 325000 h 606722"/>
              <a:gd name="connsiteX60" fmla="*/ 325000 h 606722"/>
              <a:gd name="connsiteY60" fmla="*/ 325000 h 606722"/>
              <a:gd name="connsiteX61" fmla="*/ 325000 h 606722"/>
              <a:gd name="connsiteY61" fmla="*/ 325000 h 606722"/>
              <a:gd name="connsiteX62" fmla="*/ 325000 h 606722"/>
              <a:gd name="connsiteY62" fmla="*/ 325000 h 606722"/>
              <a:gd name="connsiteX63" fmla="*/ 325000 h 606722"/>
              <a:gd name="connsiteY63" fmla="*/ 325000 h 606722"/>
              <a:gd name="connsiteX64" fmla="*/ 325000 h 606722"/>
              <a:gd name="connsiteY64" fmla="*/ 325000 h 606722"/>
              <a:gd name="connsiteX65" fmla="*/ 325000 h 606722"/>
              <a:gd name="connsiteY65" fmla="*/ 325000 h 606722"/>
              <a:gd name="connsiteX66" fmla="*/ 325000 h 606722"/>
              <a:gd name="connsiteY66" fmla="*/ 325000 h 606722"/>
              <a:gd name="connsiteX67" fmla="*/ 325000 h 606722"/>
              <a:gd name="connsiteY67" fmla="*/ 32500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607535" h="606604">
                <a:moveTo>
                  <a:pt x="394900" y="353768"/>
                </a:moveTo>
                <a:cubicBezTo>
                  <a:pt x="400507" y="353768"/>
                  <a:pt x="405045" y="358301"/>
                  <a:pt x="405045" y="363900"/>
                </a:cubicBezTo>
                <a:lnTo>
                  <a:pt x="405045" y="515616"/>
                </a:lnTo>
                <a:cubicBezTo>
                  <a:pt x="405045" y="543435"/>
                  <a:pt x="382353" y="566099"/>
                  <a:pt x="354410" y="566099"/>
                </a:cubicBezTo>
                <a:lnTo>
                  <a:pt x="212649" y="566099"/>
                </a:lnTo>
                <a:cubicBezTo>
                  <a:pt x="207131" y="566099"/>
                  <a:pt x="202593" y="561566"/>
                  <a:pt x="202593" y="556056"/>
                </a:cubicBezTo>
                <a:cubicBezTo>
                  <a:pt x="202593" y="550457"/>
                  <a:pt x="207131" y="545924"/>
                  <a:pt x="212649" y="545924"/>
                </a:cubicBezTo>
                <a:lnTo>
                  <a:pt x="354410" y="545924"/>
                </a:lnTo>
                <a:cubicBezTo>
                  <a:pt x="371140" y="545924"/>
                  <a:pt x="384845" y="532325"/>
                  <a:pt x="384845" y="515616"/>
                </a:cubicBezTo>
                <a:lnTo>
                  <a:pt x="384845" y="363900"/>
                </a:lnTo>
                <a:cubicBezTo>
                  <a:pt x="384845" y="358301"/>
                  <a:pt x="389294" y="353768"/>
                  <a:pt x="394900" y="353768"/>
                </a:cubicBezTo>
                <a:close/>
                <a:moveTo>
                  <a:pt x="131640" y="262739"/>
                </a:moveTo>
                <a:cubicBezTo>
                  <a:pt x="137236" y="262739"/>
                  <a:pt x="141766" y="267271"/>
                  <a:pt x="141766" y="272870"/>
                </a:cubicBezTo>
                <a:lnTo>
                  <a:pt x="141766" y="333565"/>
                </a:lnTo>
                <a:cubicBezTo>
                  <a:pt x="141766" y="339075"/>
                  <a:pt x="137236" y="343607"/>
                  <a:pt x="131640" y="343607"/>
                </a:cubicBezTo>
                <a:cubicBezTo>
                  <a:pt x="126044" y="343607"/>
                  <a:pt x="121514" y="339075"/>
                  <a:pt x="121514" y="333565"/>
                </a:cubicBezTo>
                <a:lnTo>
                  <a:pt x="121514" y="272870"/>
                </a:lnTo>
                <a:cubicBezTo>
                  <a:pt x="121514" y="267271"/>
                  <a:pt x="126044" y="262739"/>
                  <a:pt x="131640" y="262739"/>
                </a:cubicBezTo>
                <a:close/>
                <a:moveTo>
                  <a:pt x="489057" y="194973"/>
                </a:moveTo>
                <a:cubicBezTo>
                  <a:pt x="492973" y="190974"/>
                  <a:pt x="499381" y="190974"/>
                  <a:pt x="503386" y="194973"/>
                </a:cubicBezTo>
                <a:lnTo>
                  <a:pt x="604576" y="296095"/>
                </a:lnTo>
                <a:cubicBezTo>
                  <a:pt x="605555" y="296983"/>
                  <a:pt x="606267" y="298138"/>
                  <a:pt x="606801" y="299383"/>
                </a:cubicBezTo>
                <a:cubicBezTo>
                  <a:pt x="607780" y="301871"/>
                  <a:pt x="607780" y="304625"/>
                  <a:pt x="606801" y="307113"/>
                </a:cubicBezTo>
                <a:cubicBezTo>
                  <a:pt x="606267" y="308357"/>
                  <a:pt x="605555" y="309424"/>
                  <a:pt x="604576" y="310401"/>
                </a:cubicBezTo>
                <a:lnTo>
                  <a:pt x="503386" y="411434"/>
                </a:lnTo>
                <a:cubicBezTo>
                  <a:pt x="501339" y="413478"/>
                  <a:pt x="498758" y="414455"/>
                  <a:pt x="496177" y="414455"/>
                </a:cubicBezTo>
                <a:cubicBezTo>
                  <a:pt x="493596" y="414455"/>
                  <a:pt x="491015" y="413478"/>
                  <a:pt x="489057" y="411434"/>
                </a:cubicBezTo>
                <a:cubicBezTo>
                  <a:pt x="485052" y="407524"/>
                  <a:pt x="485052" y="401126"/>
                  <a:pt x="489057" y="397217"/>
                </a:cubicBezTo>
                <a:lnTo>
                  <a:pt x="572982" y="313333"/>
                </a:lnTo>
                <a:lnTo>
                  <a:pt x="232921" y="313333"/>
                </a:lnTo>
                <a:cubicBezTo>
                  <a:pt x="227314" y="313333"/>
                  <a:pt x="222775" y="308802"/>
                  <a:pt x="222775" y="303203"/>
                </a:cubicBezTo>
                <a:cubicBezTo>
                  <a:pt x="222775" y="297605"/>
                  <a:pt x="227314" y="293074"/>
                  <a:pt x="232921" y="293074"/>
                </a:cubicBezTo>
                <a:lnTo>
                  <a:pt x="572982" y="293074"/>
                </a:lnTo>
                <a:lnTo>
                  <a:pt x="489057" y="209279"/>
                </a:lnTo>
                <a:cubicBezTo>
                  <a:pt x="485052" y="205281"/>
                  <a:pt x="485052" y="198883"/>
                  <a:pt x="489057" y="194973"/>
                </a:cubicBezTo>
                <a:close/>
                <a:moveTo>
                  <a:pt x="211398" y="40317"/>
                </a:moveTo>
                <a:lnTo>
                  <a:pt x="354409" y="40317"/>
                </a:lnTo>
                <a:cubicBezTo>
                  <a:pt x="382353" y="40317"/>
                  <a:pt x="405046" y="62981"/>
                  <a:pt x="405046" y="90889"/>
                </a:cubicBezTo>
                <a:lnTo>
                  <a:pt x="405046" y="242605"/>
                </a:lnTo>
                <a:cubicBezTo>
                  <a:pt x="405046" y="248115"/>
                  <a:pt x="400508" y="252648"/>
                  <a:pt x="394901" y="252648"/>
                </a:cubicBezTo>
                <a:cubicBezTo>
                  <a:pt x="389295" y="252648"/>
                  <a:pt x="384845" y="248115"/>
                  <a:pt x="384845" y="242605"/>
                </a:cubicBezTo>
                <a:lnTo>
                  <a:pt x="384845" y="90889"/>
                </a:lnTo>
                <a:cubicBezTo>
                  <a:pt x="384845" y="74180"/>
                  <a:pt x="371140" y="60581"/>
                  <a:pt x="354409" y="60581"/>
                </a:cubicBezTo>
                <a:lnTo>
                  <a:pt x="211398" y="60581"/>
                </a:lnTo>
                <a:cubicBezTo>
                  <a:pt x="205791" y="60581"/>
                  <a:pt x="201253" y="56048"/>
                  <a:pt x="201253" y="50449"/>
                </a:cubicBezTo>
                <a:cubicBezTo>
                  <a:pt x="201253" y="44850"/>
                  <a:pt x="205791" y="40317"/>
                  <a:pt x="211398" y="40317"/>
                </a:cubicBezTo>
                <a:close/>
                <a:moveTo>
                  <a:pt x="147115" y="20146"/>
                </a:moveTo>
                <a:cubicBezTo>
                  <a:pt x="144890" y="20146"/>
                  <a:pt x="142576" y="20590"/>
                  <a:pt x="140084" y="21568"/>
                </a:cubicBezTo>
                <a:lnTo>
                  <a:pt x="44232" y="59782"/>
                </a:lnTo>
                <a:cubicBezTo>
                  <a:pt x="24919" y="66981"/>
                  <a:pt x="20292" y="73024"/>
                  <a:pt x="20292" y="90887"/>
                </a:cubicBezTo>
                <a:lnTo>
                  <a:pt x="20292" y="515689"/>
                </a:lnTo>
                <a:cubicBezTo>
                  <a:pt x="20292" y="533464"/>
                  <a:pt x="24919" y="539596"/>
                  <a:pt x="44054" y="546616"/>
                </a:cubicBezTo>
                <a:lnTo>
                  <a:pt x="140262" y="585098"/>
                </a:lnTo>
                <a:cubicBezTo>
                  <a:pt x="142576" y="585897"/>
                  <a:pt x="144890" y="586431"/>
                  <a:pt x="147115" y="586431"/>
                </a:cubicBezTo>
                <a:cubicBezTo>
                  <a:pt x="156015" y="586431"/>
                  <a:pt x="161978" y="578254"/>
                  <a:pt x="161978" y="566257"/>
                </a:cubicBezTo>
                <a:lnTo>
                  <a:pt x="161978" y="40319"/>
                </a:lnTo>
                <a:cubicBezTo>
                  <a:pt x="161978" y="28233"/>
                  <a:pt x="156015" y="20146"/>
                  <a:pt x="147115" y="20146"/>
                </a:cubicBezTo>
                <a:close/>
                <a:moveTo>
                  <a:pt x="151669" y="315"/>
                </a:moveTo>
                <a:cubicBezTo>
                  <a:pt x="169354" y="2727"/>
                  <a:pt x="182270" y="18724"/>
                  <a:pt x="182270" y="40319"/>
                </a:cubicBezTo>
                <a:lnTo>
                  <a:pt x="182270" y="566257"/>
                </a:lnTo>
                <a:cubicBezTo>
                  <a:pt x="182270" y="589630"/>
                  <a:pt x="167496" y="606604"/>
                  <a:pt x="147115" y="606604"/>
                </a:cubicBezTo>
                <a:cubicBezTo>
                  <a:pt x="142487" y="606604"/>
                  <a:pt x="137681" y="605716"/>
                  <a:pt x="132964" y="603938"/>
                </a:cubicBezTo>
                <a:lnTo>
                  <a:pt x="36756" y="565457"/>
                </a:lnTo>
                <a:cubicBezTo>
                  <a:pt x="10057" y="555592"/>
                  <a:pt x="0" y="542084"/>
                  <a:pt x="0" y="515689"/>
                </a:cubicBezTo>
                <a:lnTo>
                  <a:pt x="0" y="90887"/>
                </a:lnTo>
                <a:cubicBezTo>
                  <a:pt x="0" y="64492"/>
                  <a:pt x="10057" y="50895"/>
                  <a:pt x="37023" y="40942"/>
                </a:cubicBezTo>
                <a:lnTo>
                  <a:pt x="132697" y="2727"/>
                </a:lnTo>
                <a:cubicBezTo>
                  <a:pt x="139350" y="217"/>
                  <a:pt x="145774" y="-489"/>
                  <a:pt x="151669" y="3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3" name="椭圆 12"/>
          <p:cNvSpPr/>
          <p:nvPr/>
        </p:nvSpPr>
        <p:spPr>
          <a:xfrm>
            <a:off x="9458324" y="3715187"/>
            <a:ext cx="501652" cy="462678"/>
          </a:xfrm>
          <a:custGeom>
            <a:avLst/>
            <a:gdLst>
              <a:gd name="connsiteX0" fmla="*/ 176147 w 578111"/>
              <a:gd name="connsiteY0" fmla="*/ 221031 h 533197"/>
              <a:gd name="connsiteX1" fmla="*/ 212154 w 578111"/>
              <a:gd name="connsiteY1" fmla="*/ 256947 h 533197"/>
              <a:gd name="connsiteX2" fmla="*/ 212154 w 578111"/>
              <a:gd name="connsiteY2" fmla="*/ 348118 h 533197"/>
              <a:gd name="connsiteX3" fmla="*/ 176147 w 578111"/>
              <a:gd name="connsiteY3" fmla="*/ 384955 h 533197"/>
              <a:gd name="connsiteX4" fmla="*/ 139217 w 578111"/>
              <a:gd name="connsiteY4" fmla="*/ 348118 h 533197"/>
              <a:gd name="connsiteX5" fmla="*/ 139217 w 578111"/>
              <a:gd name="connsiteY5" fmla="*/ 256947 h 533197"/>
              <a:gd name="connsiteX6" fmla="*/ 176147 w 578111"/>
              <a:gd name="connsiteY6" fmla="*/ 221031 h 533197"/>
              <a:gd name="connsiteX7" fmla="*/ 267503 w 578111"/>
              <a:gd name="connsiteY7" fmla="*/ 184193 h 533197"/>
              <a:gd name="connsiteX8" fmla="*/ 303437 w 578111"/>
              <a:gd name="connsiteY8" fmla="*/ 221030 h 533197"/>
              <a:gd name="connsiteX9" fmla="*/ 303437 w 578111"/>
              <a:gd name="connsiteY9" fmla="*/ 348119 h 533197"/>
              <a:gd name="connsiteX10" fmla="*/ 267503 w 578111"/>
              <a:gd name="connsiteY10" fmla="*/ 384956 h 533197"/>
              <a:gd name="connsiteX11" fmla="*/ 230648 w 578111"/>
              <a:gd name="connsiteY11" fmla="*/ 348119 h 533197"/>
              <a:gd name="connsiteX12" fmla="*/ 230648 w 578111"/>
              <a:gd name="connsiteY12" fmla="*/ 221030 h 533197"/>
              <a:gd name="connsiteX13" fmla="*/ 267503 w 578111"/>
              <a:gd name="connsiteY13" fmla="*/ 184193 h 533197"/>
              <a:gd name="connsiteX14" fmla="*/ 357937 w 578111"/>
              <a:gd name="connsiteY14" fmla="*/ 148390 h 533197"/>
              <a:gd name="connsiteX15" fmla="*/ 394867 w 578111"/>
              <a:gd name="connsiteY15" fmla="*/ 184289 h 533197"/>
              <a:gd name="connsiteX16" fmla="*/ 394867 w 578111"/>
              <a:gd name="connsiteY16" fmla="*/ 348136 h 533197"/>
              <a:gd name="connsiteX17" fmla="*/ 357937 w 578111"/>
              <a:gd name="connsiteY17" fmla="*/ 384955 h 533197"/>
              <a:gd name="connsiteX18" fmla="*/ 321930 w 578111"/>
              <a:gd name="connsiteY18" fmla="*/ 348136 h 533197"/>
              <a:gd name="connsiteX19" fmla="*/ 321930 w 578111"/>
              <a:gd name="connsiteY19" fmla="*/ 184289 h 533197"/>
              <a:gd name="connsiteX20" fmla="*/ 357937 w 578111"/>
              <a:gd name="connsiteY20" fmla="*/ 148390 h 533197"/>
              <a:gd name="connsiteX21" fmla="*/ 267469 w 578111"/>
              <a:gd name="connsiteY21" fmla="*/ 0 h 533197"/>
              <a:gd name="connsiteX22" fmla="*/ 529404 w 578111"/>
              <a:gd name="connsiteY22" fmla="*/ 218252 h 533197"/>
              <a:gd name="connsiteX23" fmla="*/ 566296 w 578111"/>
              <a:gd name="connsiteY23" fmla="*/ 218252 h 533197"/>
              <a:gd name="connsiteX24" fmla="*/ 576441 w 578111"/>
              <a:gd name="connsiteY24" fmla="*/ 224698 h 533197"/>
              <a:gd name="connsiteX25" fmla="*/ 575519 w 578111"/>
              <a:gd name="connsiteY25" fmla="*/ 237590 h 533197"/>
              <a:gd name="connsiteX26" fmla="*/ 514647 w 578111"/>
              <a:gd name="connsiteY26" fmla="*/ 310341 h 533197"/>
              <a:gd name="connsiteX27" fmla="*/ 505424 w 578111"/>
              <a:gd name="connsiteY27" fmla="*/ 314945 h 533197"/>
              <a:gd name="connsiteX28" fmla="*/ 496201 w 578111"/>
              <a:gd name="connsiteY28" fmla="*/ 310341 h 533197"/>
              <a:gd name="connsiteX29" fmla="*/ 435328 w 578111"/>
              <a:gd name="connsiteY29" fmla="*/ 237590 h 533197"/>
              <a:gd name="connsiteX30" fmla="*/ 433484 w 578111"/>
              <a:gd name="connsiteY30" fmla="*/ 224698 h 533197"/>
              <a:gd name="connsiteX31" fmla="*/ 444551 w 578111"/>
              <a:gd name="connsiteY31" fmla="*/ 218252 h 533197"/>
              <a:gd name="connsiteX32" fmla="*/ 480521 w 578111"/>
              <a:gd name="connsiteY32" fmla="*/ 218252 h 533197"/>
              <a:gd name="connsiteX33" fmla="*/ 267469 w 578111"/>
              <a:gd name="connsiteY33" fmla="*/ 47886 h 533197"/>
              <a:gd name="connsiteX34" fmla="*/ 48882 w 578111"/>
              <a:gd name="connsiteY34" fmla="*/ 266138 h 533197"/>
              <a:gd name="connsiteX35" fmla="*/ 267469 w 578111"/>
              <a:gd name="connsiteY35" fmla="*/ 484390 h 533197"/>
              <a:gd name="connsiteX36" fmla="*/ 456541 w 578111"/>
              <a:gd name="connsiteY36" fmla="*/ 375724 h 533197"/>
              <a:gd name="connsiteX37" fmla="*/ 489744 w 578111"/>
              <a:gd name="connsiteY37" fmla="*/ 366515 h 533197"/>
              <a:gd name="connsiteX38" fmla="*/ 498967 w 578111"/>
              <a:gd name="connsiteY38" fmla="*/ 399668 h 533197"/>
              <a:gd name="connsiteX39" fmla="*/ 267469 w 578111"/>
              <a:gd name="connsiteY39" fmla="*/ 533197 h 533197"/>
              <a:gd name="connsiteX40" fmla="*/ 0 w 578111"/>
              <a:gd name="connsiteY40" fmla="*/ 266138 h 533197"/>
              <a:gd name="connsiteX41" fmla="*/ 267469 w 578111"/>
              <a:gd name="connsiteY41" fmla="*/ 0 h 53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78111" h="533197">
                <a:moveTo>
                  <a:pt x="176147" y="221031"/>
                </a:moveTo>
                <a:cubicBezTo>
                  <a:pt x="196459" y="221031"/>
                  <a:pt x="212154" y="237608"/>
                  <a:pt x="212154" y="256947"/>
                </a:cubicBezTo>
                <a:lnTo>
                  <a:pt x="212154" y="348118"/>
                </a:lnTo>
                <a:cubicBezTo>
                  <a:pt x="212154" y="368378"/>
                  <a:pt x="196459" y="384955"/>
                  <a:pt x="176147" y="384955"/>
                </a:cubicBezTo>
                <a:cubicBezTo>
                  <a:pt x="155836" y="384955"/>
                  <a:pt x="139217" y="368378"/>
                  <a:pt x="139217" y="348118"/>
                </a:cubicBezTo>
                <a:lnTo>
                  <a:pt x="139217" y="256947"/>
                </a:lnTo>
                <a:cubicBezTo>
                  <a:pt x="139217" y="237608"/>
                  <a:pt x="155836" y="221031"/>
                  <a:pt x="176147" y="221031"/>
                </a:cubicBezTo>
                <a:close/>
                <a:moveTo>
                  <a:pt x="267503" y="184193"/>
                </a:moveTo>
                <a:cubicBezTo>
                  <a:pt x="286852" y="184193"/>
                  <a:pt x="303437" y="200770"/>
                  <a:pt x="303437" y="221030"/>
                </a:cubicBezTo>
                <a:lnTo>
                  <a:pt x="303437" y="348119"/>
                </a:lnTo>
                <a:cubicBezTo>
                  <a:pt x="303437" y="368379"/>
                  <a:pt x="287774" y="384956"/>
                  <a:pt x="267503" y="384956"/>
                </a:cubicBezTo>
                <a:cubicBezTo>
                  <a:pt x="247233" y="384956"/>
                  <a:pt x="230648" y="368379"/>
                  <a:pt x="230648" y="348119"/>
                </a:cubicBezTo>
                <a:lnTo>
                  <a:pt x="230648" y="221030"/>
                </a:lnTo>
                <a:cubicBezTo>
                  <a:pt x="230648" y="200770"/>
                  <a:pt x="247233" y="184193"/>
                  <a:pt x="267503" y="184193"/>
                </a:cubicBezTo>
                <a:close/>
                <a:moveTo>
                  <a:pt x="357937" y="148390"/>
                </a:moveTo>
                <a:cubicBezTo>
                  <a:pt x="378249" y="148390"/>
                  <a:pt x="394867" y="164959"/>
                  <a:pt x="394867" y="184289"/>
                </a:cubicBezTo>
                <a:lnTo>
                  <a:pt x="394867" y="348136"/>
                </a:lnTo>
                <a:cubicBezTo>
                  <a:pt x="394867" y="368386"/>
                  <a:pt x="378249" y="384955"/>
                  <a:pt x="357937" y="384955"/>
                </a:cubicBezTo>
                <a:cubicBezTo>
                  <a:pt x="338549" y="384955"/>
                  <a:pt x="321930" y="368386"/>
                  <a:pt x="321930" y="348136"/>
                </a:cubicBezTo>
                <a:lnTo>
                  <a:pt x="321930" y="184289"/>
                </a:lnTo>
                <a:cubicBezTo>
                  <a:pt x="321930" y="164959"/>
                  <a:pt x="338549" y="148390"/>
                  <a:pt x="357937" y="148390"/>
                </a:cubicBezTo>
                <a:close/>
                <a:moveTo>
                  <a:pt x="267469" y="0"/>
                </a:moveTo>
                <a:cubicBezTo>
                  <a:pt x="397514" y="0"/>
                  <a:pt x="507268" y="93931"/>
                  <a:pt x="529404" y="218252"/>
                </a:cubicBezTo>
                <a:lnTo>
                  <a:pt x="566296" y="218252"/>
                </a:lnTo>
                <a:cubicBezTo>
                  <a:pt x="570907" y="218252"/>
                  <a:pt x="574597" y="221014"/>
                  <a:pt x="576441" y="224698"/>
                </a:cubicBezTo>
                <a:cubicBezTo>
                  <a:pt x="579208" y="229302"/>
                  <a:pt x="578286" y="233907"/>
                  <a:pt x="575519" y="237590"/>
                </a:cubicBezTo>
                <a:lnTo>
                  <a:pt x="514647" y="310341"/>
                </a:lnTo>
                <a:cubicBezTo>
                  <a:pt x="511880" y="313104"/>
                  <a:pt x="509113" y="314945"/>
                  <a:pt x="505424" y="314945"/>
                </a:cubicBezTo>
                <a:cubicBezTo>
                  <a:pt x="501734" y="314945"/>
                  <a:pt x="498045" y="313104"/>
                  <a:pt x="496201" y="310341"/>
                </a:cubicBezTo>
                <a:lnTo>
                  <a:pt x="435328" y="237590"/>
                </a:lnTo>
                <a:cubicBezTo>
                  <a:pt x="431639" y="233907"/>
                  <a:pt x="431639" y="229302"/>
                  <a:pt x="433484" y="224698"/>
                </a:cubicBezTo>
                <a:cubicBezTo>
                  <a:pt x="435328" y="221014"/>
                  <a:pt x="439940" y="218252"/>
                  <a:pt x="444551" y="218252"/>
                </a:cubicBezTo>
                <a:lnTo>
                  <a:pt x="480521" y="218252"/>
                </a:lnTo>
                <a:cubicBezTo>
                  <a:pt x="458386" y="120637"/>
                  <a:pt x="370767" y="47886"/>
                  <a:pt x="267469" y="47886"/>
                </a:cubicBezTo>
                <a:cubicBezTo>
                  <a:pt x="146647" y="47886"/>
                  <a:pt x="48882" y="146422"/>
                  <a:pt x="48882" y="266138"/>
                </a:cubicBezTo>
                <a:cubicBezTo>
                  <a:pt x="48882" y="386775"/>
                  <a:pt x="146647" y="484390"/>
                  <a:pt x="267469" y="484390"/>
                </a:cubicBezTo>
                <a:cubicBezTo>
                  <a:pt x="344942" y="484390"/>
                  <a:pt x="417805" y="442949"/>
                  <a:pt x="456541" y="375724"/>
                </a:cubicBezTo>
                <a:cubicBezTo>
                  <a:pt x="462998" y="363753"/>
                  <a:pt x="477754" y="360069"/>
                  <a:pt x="489744" y="366515"/>
                </a:cubicBezTo>
                <a:cubicBezTo>
                  <a:pt x="501734" y="373883"/>
                  <a:pt x="505424" y="388617"/>
                  <a:pt x="498967" y="399668"/>
                </a:cubicBezTo>
                <a:cubicBezTo>
                  <a:pt x="451008" y="482548"/>
                  <a:pt x="362466" y="533197"/>
                  <a:pt x="267469" y="533197"/>
                </a:cubicBezTo>
                <a:cubicBezTo>
                  <a:pt x="119900" y="533197"/>
                  <a:pt x="0" y="413481"/>
                  <a:pt x="0" y="266138"/>
                </a:cubicBezTo>
                <a:cubicBezTo>
                  <a:pt x="0" y="119716"/>
                  <a:pt x="119900" y="0"/>
                  <a:pt x="2674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8709200" y="390818"/>
            <a:ext cx="1303474" cy="10810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1" y="5629275"/>
            <a:ext cx="1481567" cy="12287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等腰三角形 21"/>
          <p:cNvSpPr/>
          <p:nvPr/>
        </p:nvSpPr>
        <p:spPr>
          <a:xfrm flipV="1">
            <a:off x="4763301" y="3098800"/>
            <a:ext cx="256632" cy="10477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flipV="1">
            <a:off x="7172068" y="3098800"/>
            <a:ext cx="256632" cy="10477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flipV="1">
            <a:off x="9580835" y="3098800"/>
            <a:ext cx="256632" cy="10477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790513" y="2504858"/>
            <a:ext cx="138467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PART 01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199280" y="2502951"/>
            <a:ext cx="138467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PART 02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608047" y="2522767"/>
            <a:ext cx="138467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PART 03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016813" y="2522767"/>
            <a:ext cx="138467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PART 04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0AD874-5A8E-4D4B-A024-967F26D758C6}"/>
              </a:ext>
            </a:extLst>
          </p:cNvPr>
          <p:cNvSpPr txBox="1"/>
          <p:nvPr/>
        </p:nvSpPr>
        <p:spPr>
          <a:xfrm>
            <a:off x="1266092" y="4642338"/>
            <a:ext cx="23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Paper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Preamble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80059D-102E-2F40-BE5B-C6383E450656}"/>
              </a:ext>
            </a:extLst>
          </p:cNvPr>
          <p:cNvSpPr txBox="1"/>
          <p:nvPr/>
        </p:nvSpPr>
        <p:spPr>
          <a:xfrm>
            <a:off x="3693910" y="4654061"/>
            <a:ext cx="246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Arguments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&amp;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Model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4B5D34-5C85-E147-A4E0-C1459191929C}"/>
              </a:ext>
            </a:extLst>
          </p:cNvPr>
          <p:cNvSpPr txBox="1"/>
          <p:nvPr/>
        </p:nvSpPr>
        <p:spPr>
          <a:xfrm>
            <a:off x="6155756" y="4642338"/>
            <a:ext cx="23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Regression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Results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A96FE5-5C1C-6644-9247-C69E1977C9F7}"/>
              </a:ext>
            </a:extLst>
          </p:cNvPr>
          <p:cNvSpPr txBox="1"/>
          <p:nvPr/>
        </p:nvSpPr>
        <p:spPr>
          <a:xfrm>
            <a:off x="8536842" y="4642338"/>
            <a:ext cx="23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Conclusion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&amp;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Further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Thoughts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483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  <p:bldP spid="6" grpId="0" animBg="1"/>
      <p:bldP spid="7" grpId="0" animBg="1"/>
      <p:bldP spid="8" grpId="0" animBg="1"/>
      <p:bldP spid="34" grpId="0" animBg="1"/>
      <p:bldP spid="32" grpId="0" animBg="1"/>
      <p:bldP spid="31" grpId="0" animBg="1"/>
      <p:bldP spid="33" grpId="0" animBg="1"/>
      <p:bldP spid="22" grpId="0" animBg="1"/>
      <p:bldP spid="23" grpId="0" animBg="1"/>
      <p:bldP spid="24" grpId="0" animBg="1"/>
      <p:bldP spid="26" grpId="0"/>
      <p:bldP spid="27" grpId="0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4"/>
          <p:cNvSpPr/>
          <p:nvPr/>
        </p:nvSpPr>
        <p:spPr>
          <a:xfrm flipV="1">
            <a:off x="0" y="0"/>
            <a:ext cx="4961528" cy="4114800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等腰三角形 5"/>
          <p:cNvSpPr/>
          <p:nvPr/>
        </p:nvSpPr>
        <p:spPr>
          <a:xfrm rot="10800000" flipV="1">
            <a:off x="10055786" y="5086350"/>
            <a:ext cx="2136213" cy="1771650"/>
          </a:xfrm>
          <a:prstGeom prst="triangle">
            <a:avLst>
              <a:gd name="adj" fmla="val 0"/>
            </a:avLst>
          </a:prstGeom>
          <a:solidFill>
            <a:srgbClr val="4C4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1622774" y="3045418"/>
            <a:ext cx="1146506" cy="9508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1" y="4456560"/>
            <a:ext cx="2895599" cy="240144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4961528" y="0"/>
            <a:ext cx="2429874" cy="20151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4488581" y="3105342"/>
            <a:ext cx="642323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an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Thanks</a:t>
            </a:r>
            <a:r>
              <a:rPr kumimoji="0" lang="zh-Han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0" lang="en-US" altLang="zh-Han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For</a:t>
            </a:r>
            <a:r>
              <a:rPr kumimoji="0" lang="zh-Han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0" lang="en-US" altLang="zh-Han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Listening!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11569700" y="4310556"/>
            <a:ext cx="622300" cy="5161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63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rot="16200000" flipV="1">
            <a:off x="-1099284" y="1444859"/>
            <a:ext cx="6166850" cy="396828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9535886" y="-1743"/>
            <a:ext cx="2656115" cy="22028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等腰三角形 29"/>
          <p:cNvSpPr/>
          <p:nvPr/>
        </p:nvSpPr>
        <p:spPr>
          <a:xfrm rot="16200000" flipV="1">
            <a:off x="3899720" y="2151953"/>
            <a:ext cx="1015660" cy="653564"/>
          </a:xfrm>
          <a:prstGeom prst="triangle">
            <a:avLst/>
          </a:prstGeom>
          <a:solidFill>
            <a:srgbClr val="4C4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3578217" y="4767072"/>
            <a:ext cx="1156115" cy="958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4840859" y="1970902"/>
            <a:ext cx="2042547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PART 01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840859" y="3038719"/>
            <a:ext cx="349153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dirty="0">
                <a:latin typeface="Agency FB" panose="020B0503020202020204" pitchFamily="34" charset="0"/>
              </a:rPr>
              <a:t>P</a:t>
            </a:r>
            <a:r>
              <a:rPr lang="en-US" altLang="zh-Hans" sz="4000" dirty="0">
                <a:latin typeface="Agency FB" panose="020B0503020202020204" pitchFamily="34" charset="0"/>
              </a:rPr>
              <a:t>aper</a:t>
            </a:r>
            <a:r>
              <a:rPr lang="zh-Hans" altLang="en-US" sz="4000" dirty="0">
                <a:latin typeface="Agency FB" panose="020B0503020202020204" pitchFamily="34" charset="0"/>
              </a:rPr>
              <a:t> </a:t>
            </a:r>
            <a:r>
              <a:rPr lang="en-US" altLang="zh-Hans" sz="4000" dirty="0">
                <a:latin typeface="Agency FB" panose="020B0503020202020204" pitchFamily="34" charset="0"/>
              </a:rPr>
              <a:t>Preamble</a:t>
            </a:r>
            <a:endParaRPr lang="zh-CN" altLang="en-US" sz="4000" dirty="0">
              <a:latin typeface="Agency FB" panose="020B0503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840859" y="3874339"/>
            <a:ext cx="654224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Han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China</a:t>
            </a:r>
            <a:r>
              <a:rPr lang="zh-Hans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has</a:t>
            </a:r>
            <a:r>
              <a:rPr lang="zh-Hans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been</a:t>
            </a:r>
            <a:r>
              <a:rPr lang="zh-Hans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increasing</a:t>
            </a:r>
            <a:r>
              <a:rPr lang="zh-Hans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its</a:t>
            </a:r>
            <a:r>
              <a:rPr lang="zh-Hans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presence</a:t>
            </a:r>
            <a:r>
              <a:rPr lang="zh-Hans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as</a:t>
            </a:r>
            <a:r>
              <a:rPr lang="zh-Hans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African</a:t>
            </a:r>
            <a:r>
              <a:rPr lang="zh-Hans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countries' top</a:t>
            </a:r>
            <a:r>
              <a:rPr lang="zh-Hans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trading</a:t>
            </a:r>
            <a:r>
              <a:rPr lang="zh-Hans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partners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Han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</a:t>
            </a:r>
            <a:r>
              <a:rPr lang="zh-Hans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OECD</a:t>
            </a:r>
            <a:r>
              <a:rPr lang="zh-Hans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presence</a:t>
            </a:r>
            <a:r>
              <a:rPr lang="zh-Hans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has</a:t>
            </a:r>
            <a:r>
              <a:rPr lang="zh-Hans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been</a:t>
            </a:r>
            <a:r>
              <a:rPr lang="zh-Hans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partially</a:t>
            </a:r>
            <a:r>
              <a:rPr lang="zh-Hans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substituted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Han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Is</a:t>
            </a:r>
            <a:r>
              <a:rPr lang="zh-Hans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China’s</a:t>
            </a:r>
            <a:r>
              <a:rPr lang="zh-Hans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growing</a:t>
            </a:r>
            <a:r>
              <a:rPr lang="zh-Hans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presence</a:t>
            </a:r>
            <a:r>
              <a:rPr lang="zh-Hans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</a:t>
            </a:r>
            <a:r>
              <a:rPr lang="zh-Hans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cause</a:t>
            </a:r>
            <a:r>
              <a:rPr lang="zh-Hans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of</a:t>
            </a:r>
            <a:r>
              <a:rPr lang="zh-Hans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increasing</a:t>
            </a:r>
            <a:r>
              <a:rPr lang="zh-Hans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African</a:t>
            </a:r>
            <a:r>
              <a:rPr lang="zh-Hans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corruption</a:t>
            </a:r>
            <a:r>
              <a:rPr lang="en-US" altLang="zh-Han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  <a:endParaRPr lang="en-US" altLang="zh-CN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" name="任意多边形 39"/>
          <p:cNvSpPr/>
          <p:nvPr/>
        </p:nvSpPr>
        <p:spPr>
          <a:xfrm>
            <a:off x="10445469" y="5500915"/>
            <a:ext cx="1746531" cy="1357086"/>
          </a:xfrm>
          <a:custGeom>
            <a:avLst/>
            <a:gdLst>
              <a:gd name="connsiteX0" fmla="*/ 1319464 w 1319464"/>
              <a:gd name="connsiteY0" fmla="*/ 0 h 1025247"/>
              <a:gd name="connsiteX1" fmla="*/ 1319464 w 1319464"/>
              <a:gd name="connsiteY1" fmla="*/ 1025247 h 1025247"/>
              <a:gd name="connsiteX2" fmla="*/ 0 w 1319464"/>
              <a:gd name="connsiteY2" fmla="*/ 1025247 h 102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464" h="1025247">
                <a:moveTo>
                  <a:pt x="1319464" y="0"/>
                </a:moveTo>
                <a:lnTo>
                  <a:pt x="1319464" y="1025247"/>
                </a:lnTo>
                <a:lnTo>
                  <a:pt x="0" y="10252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1" name="直接连接符 40"/>
          <p:cNvCxnSpPr/>
          <p:nvPr/>
        </p:nvCxnSpPr>
        <p:spPr>
          <a:xfrm flipH="1">
            <a:off x="9727812" y="6378594"/>
            <a:ext cx="578056" cy="4794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86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36" grpId="0"/>
      <p:bldP spid="37" grpId="0"/>
      <p:bldP spid="38" grpId="0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直接连接符 73"/>
          <p:cNvCxnSpPr>
            <a:cxnSpLocks/>
            <a:endCxn id="76" idx="1"/>
          </p:cNvCxnSpPr>
          <p:nvPr/>
        </p:nvCxnSpPr>
        <p:spPr>
          <a:xfrm>
            <a:off x="0" y="635000"/>
            <a:ext cx="3583940" cy="26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>
            <a:cxnSpLocks/>
            <a:stCxn id="76" idx="3"/>
          </p:cNvCxnSpPr>
          <p:nvPr/>
        </p:nvCxnSpPr>
        <p:spPr>
          <a:xfrm flipV="1">
            <a:off x="8608072" y="635000"/>
            <a:ext cx="3583928" cy="26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/>
          <p:cNvSpPr txBox="1"/>
          <p:nvPr/>
        </p:nvSpPr>
        <p:spPr>
          <a:xfrm>
            <a:off x="3583940" y="345292"/>
            <a:ext cx="502413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Han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Diminishing</a:t>
            </a:r>
            <a:r>
              <a:rPr lang="zh-Hans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OECD</a:t>
            </a:r>
            <a:r>
              <a:rPr lang="zh-Hans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Effect</a:t>
            </a:r>
            <a:endParaRPr lang="zh-CN" altLang="en-US" sz="3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6599159" y="1003068"/>
            <a:ext cx="4511675" cy="1624659"/>
            <a:chOff x="2677264" y="1996356"/>
            <a:chExt cx="4511675" cy="1624659"/>
          </a:xfrm>
        </p:grpSpPr>
        <p:sp>
          <p:nvSpPr>
            <p:cNvPr id="83" name="矩形 82"/>
            <p:cNvSpPr/>
            <p:nvPr/>
          </p:nvSpPr>
          <p:spPr>
            <a:xfrm>
              <a:off x="2677264" y="2346820"/>
              <a:ext cx="4511675" cy="12741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 algn="just">
                <a:lnSpc>
                  <a:spcPct val="120000"/>
                </a:lnSpc>
                <a:buFont typeface="Wingdings" pitchFamily="2" charset="2"/>
                <a:buChar char="Ø"/>
              </a:pP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For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the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period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1990-2009,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trade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gradually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made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up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larger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portion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of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the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total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GDP</a:t>
              </a:r>
              <a:endParaRPr lang="en-US" altLang="zh-Han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171450" indent="-171450" algn="just">
                <a:lnSpc>
                  <a:spcPct val="120000"/>
                </a:lnSpc>
                <a:buFont typeface="Wingdings" pitchFamily="2" charset="2"/>
                <a:buChar char="Ø"/>
              </a:pP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However,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the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proportion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of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OECD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trade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activities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seem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to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cease</a:t>
              </a:r>
              <a:endPara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2677265" y="1996356"/>
              <a:ext cx="4314371" cy="3627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F</a:t>
              </a:r>
              <a:r>
                <a:rPr lang="en-US" altLang="zh-Hans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or</a:t>
              </a:r>
              <a:r>
                <a:rPr lang="zh-Hans" altLang="en-US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the</a:t>
              </a:r>
              <a:r>
                <a:rPr lang="zh-Hans" altLang="en-US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34</a:t>
              </a:r>
              <a:r>
                <a:rPr lang="zh-Hans" altLang="en-US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Selected</a:t>
              </a:r>
              <a:r>
                <a:rPr lang="zh-Hans" altLang="en-US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African</a:t>
              </a:r>
              <a:r>
                <a:rPr lang="zh-Hans" altLang="en-US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Countries</a:t>
              </a:r>
              <a:endPara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7641856-C592-5840-8550-3A3542EE50EE}"/>
              </a:ext>
            </a:extLst>
          </p:cNvPr>
          <p:cNvSpPr/>
          <p:nvPr/>
        </p:nvSpPr>
        <p:spPr>
          <a:xfrm>
            <a:off x="1717676" y="1733460"/>
            <a:ext cx="45027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7E22BBC-B358-7241-B807-614BED732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9" y="1219775"/>
            <a:ext cx="6054657" cy="4404744"/>
          </a:xfrm>
          <a:prstGeom prst="rect">
            <a:avLst/>
          </a:prstGeom>
        </p:spPr>
      </p:pic>
      <p:sp>
        <p:nvSpPr>
          <p:cNvPr id="41" name="椭圆 8">
            <a:extLst>
              <a:ext uri="{FF2B5EF4-FFF2-40B4-BE49-F238E27FC236}">
                <a16:creationId xmlns:a16="http://schemas.microsoft.com/office/drawing/2014/main" id="{4E9B23E3-F498-144C-A19C-EB7E40DF4B72}"/>
              </a:ext>
            </a:extLst>
          </p:cNvPr>
          <p:cNvSpPr/>
          <p:nvPr/>
        </p:nvSpPr>
        <p:spPr>
          <a:xfrm>
            <a:off x="7476627" y="2988446"/>
            <a:ext cx="1389572" cy="138957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en-US" altLang="zh-Hans" sz="20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6%</a:t>
            </a:r>
            <a:endParaRPr lang="zh-CN" altLang="en-US" sz="2000" b="1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C7D5AB-35D0-E34E-9525-3DEF9735C541}"/>
              </a:ext>
            </a:extLst>
          </p:cNvPr>
          <p:cNvSpPr txBox="1"/>
          <p:nvPr/>
        </p:nvSpPr>
        <p:spPr>
          <a:xfrm>
            <a:off x="9077250" y="349856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ans" dirty="0"/>
              <a:t>VS.</a:t>
            </a:r>
            <a:endParaRPr lang="en-US" dirty="0"/>
          </a:p>
        </p:txBody>
      </p:sp>
      <p:sp>
        <p:nvSpPr>
          <p:cNvPr id="43" name="椭圆 8">
            <a:extLst>
              <a:ext uri="{FF2B5EF4-FFF2-40B4-BE49-F238E27FC236}">
                <a16:creationId xmlns:a16="http://schemas.microsoft.com/office/drawing/2014/main" id="{73EC6E69-4AF8-4F43-969A-DB6A6D00F5DB}"/>
              </a:ext>
            </a:extLst>
          </p:cNvPr>
          <p:cNvSpPr/>
          <p:nvPr/>
        </p:nvSpPr>
        <p:spPr>
          <a:xfrm>
            <a:off x="9844864" y="3116804"/>
            <a:ext cx="1058092" cy="113285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ans" sz="20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37%</a:t>
            </a:r>
            <a:endParaRPr lang="zh-CN" altLang="en-US" sz="2000" b="1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574FAD-FE7C-7243-9C51-CA77865C5AFA}"/>
              </a:ext>
            </a:extLst>
          </p:cNvPr>
          <p:cNvSpPr txBox="1"/>
          <p:nvPr/>
        </p:nvSpPr>
        <p:spPr>
          <a:xfrm>
            <a:off x="5932567" y="3360065"/>
            <a:ext cx="1333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Trade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with</a:t>
            </a:r>
          </a:p>
          <a:p>
            <a:pPr algn="ctr"/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OECD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DD90B5-4BBF-3E46-945C-97634C7233A4}"/>
              </a:ext>
            </a:extLst>
          </p:cNvPr>
          <p:cNvSpPr txBox="1"/>
          <p:nvPr/>
        </p:nvSpPr>
        <p:spPr>
          <a:xfrm>
            <a:off x="7822599" y="261911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ans" dirty="0"/>
              <a:t>1992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69D3BB0-1BDF-114B-90F7-C892A5321C6A}"/>
              </a:ext>
            </a:extLst>
          </p:cNvPr>
          <p:cNvSpPr txBox="1"/>
          <p:nvPr/>
        </p:nvSpPr>
        <p:spPr>
          <a:xfrm>
            <a:off x="10025096" y="261911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ans" dirty="0"/>
              <a:t>2009</a:t>
            </a:r>
            <a:endParaRPr lang="en-US" dirty="0"/>
          </a:p>
        </p:txBody>
      </p:sp>
      <p:sp>
        <p:nvSpPr>
          <p:cNvPr id="47" name="椭圆 8">
            <a:extLst>
              <a:ext uri="{FF2B5EF4-FFF2-40B4-BE49-F238E27FC236}">
                <a16:creationId xmlns:a16="http://schemas.microsoft.com/office/drawing/2014/main" id="{E8F6F427-D82F-2644-A714-5A8D727984AB}"/>
              </a:ext>
            </a:extLst>
          </p:cNvPr>
          <p:cNvSpPr/>
          <p:nvPr/>
        </p:nvSpPr>
        <p:spPr>
          <a:xfrm>
            <a:off x="7720833" y="4638873"/>
            <a:ext cx="805837" cy="8287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ans" sz="20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2%</a:t>
            </a:r>
            <a:endParaRPr lang="zh-CN" altLang="en-US" sz="2000" b="1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6C64190-ECC7-4341-8FBE-756C197F1024}"/>
              </a:ext>
            </a:extLst>
          </p:cNvPr>
          <p:cNvSpPr txBox="1"/>
          <p:nvPr/>
        </p:nvSpPr>
        <p:spPr>
          <a:xfrm>
            <a:off x="9035114" y="483836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ans" dirty="0"/>
              <a:t>VS.</a:t>
            </a:r>
            <a:endParaRPr lang="en-US" dirty="0"/>
          </a:p>
        </p:txBody>
      </p:sp>
      <p:sp>
        <p:nvSpPr>
          <p:cNvPr id="49" name="椭圆 8">
            <a:extLst>
              <a:ext uri="{FF2B5EF4-FFF2-40B4-BE49-F238E27FC236}">
                <a16:creationId xmlns:a16="http://schemas.microsoft.com/office/drawing/2014/main" id="{BFF1E410-3D29-C148-8392-AC8B373568B4}"/>
              </a:ext>
            </a:extLst>
          </p:cNvPr>
          <p:cNvSpPr/>
          <p:nvPr/>
        </p:nvSpPr>
        <p:spPr>
          <a:xfrm>
            <a:off x="9815792" y="4436586"/>
            <a:ext cx="1116234" cy="117289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ans" sz="20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14%</a:t>
            </a:r>
            <a:endParaRPr lang="zh-CN" altLang="en-US" sz="2000" b="1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A7FE9E2-685A-5545-98D4-4E12B3E1DEDD}"/>
              </a:ext>
            </a:extLst>
          </p:cNvPr>
          <p:cNvSpPr txBox="1"/>
          <p:nvPr/>
        </p:nvSpPr>
        <p:spPr>
          <a:xfrm>
            <a:off x="5935801" y="4638873"/>
            <a:ext cx="1333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Trade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with</a:t>
            </a:r>
          </a:p>
          <a:p>
            <a:pPr algn="ctr"/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China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7E8EE1E-EF52-9C4D-B5FC-ABFBB61CA921}"/>
              </a:ext>
            </a:extLst>
          </p:cNvPr>
          <p:cNvSpPr txBox="1"/>
          <p:nvPr/>
        </p:nvSpPr>
        <p:spPr>
          <a:xfrm>
            <a:off x="9035114" y="5977166"/>
            <a:ext cx="54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dirty="0"/>
              <a:t>VS.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38512A0-C863-954B-930E-710B0132DCFB}"/>
              </a:ext>
            </a:extLst>
          </p:cNvPr>
          <p:cNvSpPr txBox="1"/>
          <p:nvPr/>
        </p:nvSpPr>
        <p:spPr>
          <a:xfrm>
            <a:off x="5812971" y="5834500"/>
            <a:ext cx="1452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ICRG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Corruption</a:t>
            </a:r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Score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93D801-DBEF-9B41-ABF3-01FF57D5256D}"/>
              </a:ext>
            </a:extLst>
          </p:cNvPr>
          <p:cNvSpPr txBox="1"/>
          <p:nvPr/>
        </p:nvSpPr>
        <p:spPr>
          <a:xfrm>
            <a:off x="7854658" y="597716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ans" dirty="0"/>
              <a:t>2.85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ABC6B37-3E4A-CB43-B5A2-AEEE474CB759}"/>
              </a:ext>
            </a:extLst>
          </p:cNvPr>
          <p:cNvSpPr txBox="1"/>
          <p:nvPr/>
        </p:nvSpPr>
        <p:spPr>
          <a:xfrm>
            <a:off x="10057155" y="597716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ans" dirty="0"/>
              <a:t>1.95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836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9BACDA0-30BD-3046-90A3-89954CDC36CD}"/>
              </a:ext>
            </a:extLst>
          </p:cNvPr>
          <p:cNvSpPr txBox="1"/>
          <p:nvPr/>
        </p:nvSpPr>
        <p:spPr>
          <a:xfrm>
            <a:off x="474562" y="3130794"/>
            <a:ext cx="481506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Washington Consensus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200" dirty="0"/>
              <a:t> good governance and “conditionality”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200" dirty="0"/>
              <a:t>Advocate human right record, freedom of speech,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200" dirty="0"/>
              <a:t>Reform projects</a:t>
            </a:r>
          </a:p>
          <a:p>
            <a:endParaRPr kumimoji="1" lang="en-US" altLang="zh-CN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F4CD33E-D699-DE41-88F2-C6AD92BA049C}"/>
              </a:ext>
            </a:extLst>
          </p:cNvPr>
          <p:cNvSpPr txBox="1"/>
          <p:nvPr/>
        </p:nvSpPr>
        <p:spPr>
          <a:xfrm>
            <a:off x="6354501" y="4485011"/>
            <a:ext cx="518545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Beijing Consensus: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200" dirty="0"/>
              <a:t>Chinese mode of operation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200" dirty="0"/>
              <a:t>Opposed to liberal agendas and conditionality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200" dirty="0"/>
              <a:t>Erode the power of Advanced Economics</a:t>
            </a:r>
            <a:endParaRPr kumimoji="1" lang="zh-CN" altLang="en-US" sz="2200" dirty="0"/>
          </a:p>
        </p:txBody>
      </p:sp>
      <p:cxnSp>
        <p:nvCxnSpPr>
          <p:cNvPr id="7" name="直接连接符 73">
            <a:extLst>
              <a:ext uri="{FF2B5EF4-FFF2-40B4-BE49-F238E27FC236}">
                <a16:creationId xmlns:a16="http://schemas.microsoft.com/office/drawing/2014/main" id="{1B568451-F6DD-4E4C-B386-B67D37AF866D}"/>
              </a:ext>
            </a:extLst>
          </p:cNvPr>
          <p:cNvCxnSpPr>
            <a:cxnSpLocks/>
          </p:cNvCxnSpPr>
          <p:nvPr/>
        </p:nvCxnSpPr>
        <p:spPr>
          <a:xfrm>
            <a:off x="0" y="635000"/>
            <a:ext cx="3583940" cy="26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9ED7C990-4A87-BE41-B811-6C6252E19FDA}"/>
              </a:ext>
            </a:extLst>
          </p:cNvPr>
          <p:cNvSpPr txBox="1"/>
          <p:nvPr/>
        </p:nvSpPr>
        <p:spPr>
          <a:xfrm>
            <a:off x="3583940" y="345292"/>
            <a:ext cx="502413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Han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Diminishing</a:t>
            </a:r>
            <a:r>
              <a:rPr lang="zh-Hans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OECD</a:t>
            </a:r>
            <a:r>
              <a:rPr lang="zh-Hans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Effect</a:t>
            </a:r>
            <a:endParaRPr lang="zh-CN" altLang="en-US" sz="3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直接连接符 74">
            <a:extLst>
              <a:ext uri="{FF2B5EF4-FFF2-40B4-BE49-F238E27FC236}">
                <a16:creationId xmlns:a16="http://schemas.microsoft.com/office/drawing/2014/main" id="{5F968CAC-3566-5843-A37E-96A4F3CB5AF7}"/>
              </a:ext>
            </a:extLst>
          </p:cNvPr>
          <p:cNvCxnSpPr>
            <a:cxnSpLocks/>
          </p:cNvCxnSpPr>
          <p:nvPr/>
        </p:nvCxnSpPr>
        <p:spPr>
          <a:xfrm flipV="1">
            <a:off x="8527049" y="635000"/>
            <a:ext cx="3583928" cy="26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11B8A69-2F42-8C4B-930D-2439C01A79EF}"/>
              </a:ext>
            </a:extLst>
          </p:cNvPr>
          <p:cNvGrpSpPr/>
          <p:nvPr/>
        </p:nvGrpSpPr>
        <p:grpSpPr>
          <a:xfrm>
            <a:off x="474562" y="1176029"/>
            <a:ext cx="10767127" cy="1560555"/>
            <a:chOff x="2201498" y="1952610"/>
            <a:chExt cx="10767127" cy="1560555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A5E26ED-17C6-4C42-9AE2-4028AA389714}"/>
                </a:ext>
              </a:extLst>
            </p:cNvPr>
            <p:cNvSpPr/>
            <p:nvPr/>
          </p:nvSpPr>
          <p:spPr>
            <a:xfrm>
              <a:off x="2201498" y="2346820"/>
              <a:ext cx="10767127" cy="11663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000" dirty="0"/>
                <a:t>N</a:t>
              </a:r>
              <a:r>
                <a:rPr lang="en-US" altLang="zh-Hans" sz="2000" dirty="0"/>
                <a:t>ormally,</a:t>
              </a:r>
              <a:r>
                <a:rPr lang="zh-Hans" altLang="en-US" sz="2000" dirty="0"/>
                <a:t> </a:t>
              </a:r>
              <a:r>
                <a:rPr lang="en-US" altLang="zh-Hans" sz="2000" dirty="0"/>
                <a:t>the</a:t>
              </a:r>
              <a:r>
                <a:rPr lang="zh-Hans" altLang="en-US" sz="2000" dirty="0"/>
                <a:t> </a:t>
              </a:r>
              <a:r>
                <a:rPr lang="en-US" altLang="zh-Hans" sz="2000" dirty="0"/>
                <a:t>intensity</a:t>
              </a:r>
              <a:r>
                <a:rPr lang="zh-Hans" altLang="en-US" sz="2000" dirty="0"/>
                <a:t> </a:t>
              </a:r>
              <a:r>
                <a:rPr lang="en-US" altLang="zh-Hans" sz="2000" dirty="0"/>
                <a:t>of</a:t>
              </a:r>
              <a:r>
                <a:rPr lang="zh-Hans" altLang="en-US" sz="2000" dirty="0"/>
                <a:t> </a:t>
              </a:r>
              <a:r>
                <a:rPr lang="en-US" altLang="zh-Hans" sz="2000" dirty="0"/>
                <a:t>corruption</a:t>
              </a:r>
              <a:r>
                <a:rPr lang="zh-Hans" altLang="en-US" sz="2000" dirty="0"/>
                <a:t> </a:t>
              </a:r>
              <a:r>
                <a:rPr lang="en-US" altLang="zh-Hans" sz="2000" dirty="0"/>
                <a:t>should</a:t>
              </a:r>
              <a:r>
                <a:rPr lang="zh-Hans" altLang="en-US" sz="2000" dirty="0"/>
                <a:t> </a:t>
              </a:r>
              <a:r>
                <a:rPr lang="en-US" altLang="zh-Hans" sz="2000" dirty="0"/>
                <a:t>decrease</a:t>
              </a:r>
              <a:r>
                <a:rPr lang="zh-Hans" altLang="en-US" sz="2000" dirty="0"/>
                <a:t> </a:t>
              </a:r>
              <a:r>
                <a:rPr lang="en-US" altLang="zh-Hans" sz="2000" dirty="0"/>
                <a:t>with</a:t>
              </a:r>
              <a:r>
                <a:rPr lang="zh-Hans" altLang="en-US" sz="2000" dirty="0"/>
                <a:t> </a:t>
              </a:r>
              <a:r>
                <a:rPr lang="en-US" altLang="zh-Hans" sz="2000" dirty="0"/>
                <a:t>increasing</a:t>
              </a:r>
              <a:r>
                <a:rPr lang="zh-Hans" altLang="en-US" sz="2000" dirty="0"/>
                <a:t> </a:t>
              </a:r>
              <a:r>
                <a:rPr lang="en-US" altLang="zh-Hans" sz="2000" dirty="0"/>
                <a:t>economics openness.</a:t>
              </a:r>
            </a:p>
            <a:p>
              <a:pPr algn="just">
                <a:lnSpc>
                  <a:spcPct val="120000"/>
                </a:lnSpc>
              </a:pPr>
              <a:r>
                <a:rPr lang="en-US" altLang="zh-Hans" sz="2000" dirty="0"/>
                <a:t>In practice, the intensity of corruption in African countries does not decrease with increasing</a:t>
              </a:r>
              <a:r>
                <a:rPr lang="zh-Hans" altLang="en-US" sz="2000" dirty="0"/>
                <a:t> </a:t>
              </a:r>
              <a:r>
                <a:rPr lang="en-US" altLang="zh-Hans" sz="2000" dirty="0"/>
                <a:t>openness</a:t>
              </a:r>
              <a:endParaRPr lang="zh-CN" altLang="en-US" sz="2000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2A45201F-BC32-524C-B497-282BC3B844A6}"/>
                </a:ext>
              </a:extLst>
            </p:cNvPr>
            <p:cNvSpPr/>
            <p:nvPr/>
          </p:nvSpPr>
          <p:spPr>
            <a:xfrm>
              <a:off x="2201498" y="1952610"/>
              <a:ext cx="2084387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/>
                <a:t>T</a:t>
              </a:r>
              <a:r>
                <a:rPr lang="en-US" altLang="zh-Hans" b="1" dirty="0"/>
                <a:t>he</a:t>
              </a:r>
              <a:r>
                <a:rPr lang="zh-Hans" altLang="en-US" b="1" dirty="0"/>
                <a:t> </a:t>
              </a:r>
              <a:r>
                <a:rPr lang="en-US" altLang="zh-Hans" b="1" dirty="0"/>
                <a:t>Relationship</a:t>
              </a:r>
              <a:endParaRPr lang="zh-CN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4464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直接连接符 31"/>
          <p:cNvCxnSpPr>
            <a:cxnSpLocks/>
            <a:endCxn id="34" idx="1"/>
          </p:cNvCxnSpPr>
          <p:nvPr/>
        </p:nvCxnSpPr>
        <p:spPr>
          <a:xfrm>
            <a:off x="0" y="635000"/>
            <a:ext cx="3510913" cy="26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cxnSpLocks/>
            <a:stCxn id="34" idx="3"/>
          </p:cNvCxnSpPr>
          <p:nvPr/>
        </p:nvCxnSpPr>
        <p:spPr>
          <a:xfrm flipV="1">
            <a:off x="8681111" y="635000"/>
            <a:ext cx="3510889" cy="26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3510913" y="345292"/>
            <a:ext cx="517019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Hans" sz="3200" dirty="0">
                <a:latin typeface="Agency FB" panose="020B0503020202020204" pitchFamily="34" charset="0"/>
              </a:rPr>
              <a:t>Trade intensity</a:t>
            </a:r>
            <a:r>
              <a:rPr lang="zh-Hans" altLang="en-US" sz="3200" dirty="0">
                <a:latin typeface="Agency FB" panose="020B0503020202020204" pitchFamily="34" charset="0"/>
              </a:rPr>
              <a:t> </a:t>
            </a:r>
            <a:r>
              <a:rPr lang="en-US" altLang="zh-Hans" sz="3200" dirty="0">
                <a:latin typeface="Agency FB" panose="020B0503020202020204" pitchFamily="34" charset="0"/>
              </a:rPr>
              <a:t>VS.</a:t>
            </a:r>
            <a:r>
              <a:rPr lang="zh-Hans" altLang="en-US" sz="3200" dirty="0">
                <a:latin typeface="Agency FB" panose="020B0503020202020204" pitchFamily="34" charset="0"/>
              </a:rPr>
              <a:t> </a:t>
            </a:r>
            <a:r>
              <a:rPr lang="en-US" altLang="zh-Hans" sz="3200" dirty="0">
                <a:latin typeface="Agency FB" panose="020B0503020202020204" pitchFamily="34" charset="0"/>
              </a:rPr>
              <a:t>Corruption</a:t>
            </a:r>
            <a:endParaRPr lang="zh-CN" altLang="en-US" sz="3200" dirty="0">
              <a:latin typeface="Agency FB" panose="020B0503020202020204" pitchFamily="34" charset="0"/>
            </a:endParaRPr>
          </a:p>
        </p:txBody>
      </p:sp>
      <p:grpSp>
        <p:nvGrpSpPr>
          <p:cNvPr id="59" name="Group 21">
            <a:extLst>
              <a:ext uri="{FF2B5EF4-FFF2-40B4-BE49-F238E27FC236}">
                <a16:creationId xmlns:a16="http://schemas.microsoft.com/office/drawing/2014/main" id="{6459A29E-AEC5-A644-83E2-EBE9E8E3720E}"/>
              </a:ext>
            </a:extLst>
          </p:cNvPr>
          <p:cNvGrpSpPr/>
          <p:nvPr/>
        </p:nvGrpSpPr>
        <p:grpSpPr>
          <a:xfrm>
            <a:off x="845825" y="3067474"/>
            <a:ext cx="500504" cy="500504"/>
            <a:chOff x="1731021" y="1638788"/>
            <a:chExt cx="736375" cy="736375"/>
          </a:xfrm>
          <a:solidFill>
            <a:schemeClr val="accent2"/>
          </a:solidFill>
        </p:grpSpPr>
        <p:sp>
          <p:nvSpPr>
            <p:cNvPr id="60" name="íślíḋè-Oval 22">
              <a:extLst>
                <a:ext uri="{FF2B5EF4-FFF2-40B4-BE49-F238E27FC236}">
                  <a16:creationId xmlns:a16="http://schemas.microsoft.com/office/drawing/2014/main" id="{D9241CCF-B2C5-B544-91E2-C72A87C99F29}"/>
                </a:ext>
              </a:extLst>
            </p:cNvPr>
            <p:cNvSpPr/>
            <p:nvPr/>
          </p:nvSpPr>
          <p:spPr>
            <a:xfrm>
              <a:off x="1731021" y="1638788"/>
              <a:ext cx="736375" cy="736375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íślíḋè-TextBox 23">
              <a:extLst>
                <a:ext uri="{FF2B5EF4-FFF2-40B4-BE49-F238E27FC236}">
                  <a16:creationId xmlns:a16="http://schemas.microsoft.com/office/drawing/2014/main" id="{89FF98B6-A37F-6A43-8A17-8AC588B568D8}"/>
                </a:ext>
              </a:extLst>
            </p:cNvPr>
            <p:cNvSpPr txBox="1"/>
            <p:nvPr/>
          </p:nvSpPr>
          <p:spPr>
            <a:xfrm>
              <a:off x="1835353" y="1774998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62" name="Group 27">
            <a:extLst>
              <a:ext uri="{FF2B5EF4-FFF2-40B4-BE49-F238E27FC236}">
                <a16:creationId xmlns:a16="http://schemas.microsoft.com/office/drawing/2014/main" id="{1F411018-BBE5-4242-AEBA-CA4E401A848B}"/>
              </a:ext>
            </a:extLst>
          </p:cNvPr>
          <p:cNvGrpSpPr/>
          <p:nvPr/>
        </p:nvGrpSpPr>
        <p:grpSpPr>
          <a:xfrm>
            <a:off x="836825" y="4585133"/>
            <a:ext cx="500504" cy="500504"/>
            <a:chOff x="1731021" y="2848419"/>
            <a:chExt cx="736375" cy="736375"/>
          </a:xfrm>
          <a:solidFill>
            <a:schemeClr val="accent3"/>
          </a:solidFill>
        </p:grpSpPr>
        <p:sp>
          <p:nvSpPr>
            <p:cNvPr id="63" name="íślíḋè-Oval 28">
              <a:extLst>
                <a:ext uri="{FF2B5EF4-FFF2-40B4-BE49-F238E27FC236}">
                  <a16:creationId xmlns:a16="http://schemas.microsoft.com/office/drawing/2014/main" id="{96ACA324-D0E7-514F-AAFD-D4A601068474}"/>
                </a:ext>
              </a:extLst>
            </p:cNvPr>
            <p:cNvSpPr/>
            <p:nvPr/>
          </p:nvSpPr>
          <p:spPr>
            <a:xfrm>
              <a:off x="1731021" y="2848419"/>
              <a:ext cx="736375" cy="736375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íślíḋè-TextBox 29">
              <a:extLst>
                <a:ext uri="{FF2B5EF4-FFF2-40B4-BE49-F238E27FC236}">
                  <a16:creationId xmlns:a16="http://schemas.microsoft.com/office/drawing/2014/main" id="{6FC098EA-F9D7-AD44-BFD4-BE86231EA3A4}"/>
                </a:ext>
              </a:extLst>
            </p:cNvPr>
            <p:cNvSpPr txBox="1"/>
            <p:nvPr/>
          </p:nvSpPr>
          <p:spPr>
            <a:xfrm>
              <a:off x="1835353" y="2957649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65" name="Group 33">
            <a:extLst>
              <a:ext uri="{FF2B5EF4-FFF2-40B4-BE49-F238E27FC236}">
                <a16:creationId xmlns:a16="http://schemas.microsoft.com/office/drawing/2014/main" id="{09580705-D900-6A40-B713-BD406F9C1BC5}"/>
              </a:ext>
            </a:extLst>
          </p:cNvPr>
          <p:cNvGrpSpPr/>
          <p:nvPr/>
        </p:nvGrpSpPr>
        <p:grpSpPr>
          <a:xfrm>
            <a:off x="845825" y="5747520"/>
            <a:ext cx="500504" cy="500504"/>
            <a:chOff x="1731021" y="4175657"/>
            <a:chExt cx="736375" cy="736375"/>
          </a:xfrm>
          <a:solidFill>
            <a:schemeClr val="accent4"/>
          </a:solidFill>
        </p:grpSpPr>
        <p:sp>
          <p:nvSpPr>
            <p:cNvPr id="66" name="íślíḋè-Oval 34">
              <a:extLst>
                <a:ext uri="{FF2B5EF4-FFF2-40B4-BE49-F238E27FC236}">
                  <a16:creationId xmlns:a16="http://schemas.microsoft.com/office/drawing/2014/main" id="{F52A8429-C200-FA47-96F1-A281ADD082D2}"/>
                </a:ext>
              </a:extLst>
            </p:cNvPr>
            <p:cNvSpPr/>
            <p:nvPr/>
          </p:nvSpPr>
          <p:spPr>
            <a:xfrm>
              <a:off x="1731021" y="4175657"/>
              <a:ext cx="736375" cy="736375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íślíḋè-TextBox 35">
              <a:extLst>
                <a:ext uri="{FF2B5EF4-FFF2-40B4-BE49-F238E27FC236}">
                  <a16:creationId xmlns:a16="http://schemas.microsoft.com/office/drawing/2014/main" id="{729D5D1D-AEE5-6446-A39F-1F181788B3B0}"/>
                </a:ext>
              </a:extLst>
            </p:cNvPr>
            <p:cNvSpPr txBox="1"/>
            <p:nvPr/>
          </p:nvSpPr>
          <p:spPr>
            <a:xfrm>
              <a:off x="1835353" y="4311867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/>
            <a:p>
              <a:pPr algn="ctr"/>
              <a:r>
                <a:rPr lang="en-GB" sz="160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68" name="组合 39">
            <a:extLst>
              <a:ext uri="{FF2B5EF4-FFF2-40B4-BE49-F238E27FC236}">
                <a16:creationId xmlns:a16="http://schemas.microsoft.com/office/drawing/2014/main" id="{0B470A93-1378-7E4F-A9D9-F91F0B4D1F43}"/>
              </a:ext>
            </a:extLst>
          </p:cNvPr>
          <p:cNvGrpSpPr/>
          <p:nvPr/>
        </p:nvGrpSpPr>
        <p:grpSpPr>
          <a:xfrm>
            <a:off x="1346329" y="2540245"/>
            <a:ext cx="3453195" cy="1499025"/>
            <a:chOff x="2561487" y="1673191"/>
            <a:chExt cx="3453195" cy="1499025"/>
          </a:xfrm>
        </p:grpSpPr>
        <p:sp>
          <p:nvSpPr>
            <p:cNvPr id="69" name="矩形 37">
              <a:extLst>
                <a:ext uri="{FF2B5EF4-FFF2-40B4-BE49-F238E27FC236}">
                  <a16:creationId xmlns:a16="http://schemas.microsoft.com/office/drawing/2014/main" id="{49F345E5-9159-914A-96A9-79DF7D6614A3}"/>
                </a:ext>
              </a:extLst>
            </p:cNvPr>
            <p:cNvSpPr/>
            <p:nvPr/>
          </p:nvSpPr>
          <p:spPr>
            <a:xfrm>
              <a:off x="2631597" y="2218557"/>
              <a:ext cx="3383085" cy="953659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Less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open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market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often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associates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with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more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complicated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trade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law.</a:t>
              </a:r>
              <a:endPara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0" name="矩形 38">
              <a:extLst>
                <a:ext uri="{FF2B5EF4-FFF2-40B4-BE49-F238E27FC236}">
                  <a16:creationId xmlns:a16="http://schemas.microsoft.com/office/drawing/2014/main" id="{9514BBCE-71DD-F940-9E93-C75FB089116E}"/>
                </a:ext>
              </a:extLst>
            </p:cNvPr>
            <p:cNvSpPr/>
            <p:nvPr/>
          </p:nvSpPr>
          <p:spPr>
            <a:xfrm>
              <a:off x="2561487" y="1673191"/>
              <a:ext cx="338308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Hans" b="1" dirty="0"/>
                <a:t>More</a:t>
              </a:r>
              <a:r>
                <a:rPr lang="zh-Hans" altLang="en-US" b="1" dirty="0"/>
                <a:t> </a:t>
              </a:r>
              <a:r>
                <a:rPr lang="en-US" altLang="zh-Hans" b="1" dirty="0"/>
                <a:t>Complicated</a:t>
              </a:r>
              <a:r>
                <a:rPr lang="zh-Hans" altLang="en-US" b="1" dirty="0"/>
                <a:t> </a:t>
              </a:r>
              <a:r>
                <a:rPr lang="en-US" altLang="zh-Hans" b="1" dirty="0"/>
                <a:t>Trade</a:t>
              </a:r>
              <a:r>
                <a:rPr lang="zh-Hans" altLang="en-US" b="1" dirty="0"/>
                <a:t> </a:t>
              </a:r>
              <a:r>
                <a:rPr lang="en-US" altLang="zh-Hans" b="1" dirty="0"/>
                <a:t>Law</a:t>
              </a:r>
              <a:endParaRPr lang="zh-CN" altLang="en-US" b="1" dirty="0"/>
            </a:p>
          </p:txBody>
        </p:sp>
      </p:grpSp>
      <p:grpSp>
        <p:nvGrpSpPr>
          <p:cNvPr id="71" name="组合 40">
            <a:extLst>
              <a:ext uri="{FF2B5EF4-FFF2-40B4-BE49-F238E27FC236}">
                <a16:creationId xmlns:a16="http://schemas.microsoft.com/office/drawing/2014/main" id="{BDF09662-EC32-6D46-A6C1-BDDF9C26329D}"/>
              </a:ext>
            </a:extLst>
          </p:cNvPr>
          <p:cNvGrpSpPr/>
          <p:nvPr/>
        </p:nvGrpSpPr>
        <p:grpSpPr>
          <a:xfrm>
            <a:off x="1462106" y="4092240"/>
            <a:ext cx="3383085" cy="1304123"/>
            <a:chOff x="2677264" y="1996356"/>
            <a:chExt cx="3383085" cy="1304123"/>
          </a:xfrm>
        </p:grpSpPr>
        <p:sp>
          <p:nvSpPr>
            <p:cNvPr id="72" name="矩形 41">
              <a:extLst>
                <a:ext uri="{FF2B5EF4-FFF2-40B4-BE49-F238E27FC236}">
                  <a16:creationId xmlns:a16="http://schemas.microsoft.com/office/drawing/2014/main" id="{8B77DC64-0CD1-6A4D-A5D1-69E4C97A2917}"/>
                </a:ext>
              </a:extLst>
            </p:cNvPr>
            <p:cNvSpPr/>
            <p:nvPr/>
          </p:nvSpPr>
          <p:spPr>
            <a:xfrm>
              <a:off x="2677264" y="2346820"/>
              <a:ext cx="3383085" cy="953659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omplicated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trade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law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leads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to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higher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rent,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and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more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subjective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interpretation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of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laws.</a:t>
              </a:r>
              <a:endPara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3" name="矩形 42">
              <a:extLst>
                <a:ext uri="{FF2B5EF4-FFF2-40B4-BE49-F238E27FC236}">
                  <a16:creationId xmlns:a16="http://schemas.microsoft.com/office/drawing/2014/main" id="{12A10FEB-2C17-BF41-A913-22D2A186273C}"/>
                </a:ext>
              </a:extLst>
            </p:cNvPr>
            <p:cNvSpPr/>
            <p:nvPr/>
          </p:nvSpPr>
          <p:spPr>
            <a:xfrm>
              <a:off x="2677265" y="1996356"/>
              <a:ext cx="3266647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/>
                <a:t>Rents</a:t>
              </a:r>
              <a:r>
                <a:rPr lang="zh-Hans" altLang="en-US" b="1" dirty="0"/>
                <a:t> </a:t>
              </a:r>
              <a:r>
                <a:rPr lang="en-US" altLang="zh-CN" b="1" dirty="0"/>
                <a:t>/</a:t>
              </a:r>
              <a:r>
                <a:rPr lang="zh-Hans" altLang="en-US" b="1" dirty="0"/>
                <a:t> </a:t>
              </a:r>
              <a:r>
                <a:rPr lang="en-US" altLang="zh-Hans" b="1" dirty="0"/>
                <a:t>Law</a:t>
              </a:r>
              <a:r>
                <a:rPr lang="zh-Hans" altLang="en-US" b="1" dirty="0"/>
                <a:t> </a:t>
              </a:r>
              <a:r>
                <a:rPr lang="en-US" altLang="zh-Hans" b="1" dirty="0"/>
                <a:t>Interpretation</a:t>
              </a:r>
              <a:r>
                <a:rPr lang="zh-Hans" altLang="en-US" b="1" dirty="0"/>
                <a:t> </a:t>
              </a:r>
              <a:endParaRPr lang="zh-CN" altLang="en-US" b="1" dirty="0"/>
            </a:p>
          </p:txBody>
        </p:sp>
      </p:grpSp>
      <p:grpSp>
        <p:nvGrpSpPr>
          <p:cNvPr id="74" name="组合 43">
            <a:extLst>
              <a:ext uri="{FF2B5EF4-FFF2-40B4-BE49-F238E27FC236}">
                <a16:creationId xmlns:a16="http://schemas.microsoft.com/office/drawing/2014/main" id="{18368682-DF74-5C46-A959-1A097EA2CCC1}"/>
              </a:ext>
            </a:extLst>
          </p:cNvPr>
          <p:cNvGrpSpPr/>
          <p:nvPr/>
        </p:nvGrpSpPr>
        <p:grpSpPr>
          <a:xfrm>
            <a:off x="1462106" y="5330602"/>
            <a:ext cx="3383085" cy="1008658"/>
            <a:chOff x="2677264" y="1996356"/>
            <a:chExt cx="3383085" cy="1008658"/>
          </a:xfrm>
        </p:grpSpPr>
        <p:sp>
          <p:nvSpPr>
            <p:cNvPr id="75" name="矩形 44">
              <a:extLst>
                <a:ext uri="{FF2B5EF4-FFF2-40B4-BE49-F238E27FC236}">
                  <a16:creationId xmlns:a16="http://schemas.microsoft.com/office/drawing/2014/main" id="{E2C9AC05-A3DF-5147-9EE1-40F83A97B0CC}"/>
                </a:ext>
              </a:extLst>
            </p:cNvPr>
            <p:cNvSpPr/>
            <p:nvPr/>
          </p:nvSpPr>
          <p:spPr>
            <a:xfrm>
              <a:off x="2677264" y="2346820"/>
              <a:ext cx="3383085" cy="658194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reate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an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environment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that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is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more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susceptible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to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corruption.</a:t>
              </a:r>
              <a:endPara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6" name="矩形 45">
              <a:extLst>
                <a:ext uri="{FF2B5EF4-FFF2-40B4-BE49-F238E27FC236}">
                  <a16:creationId xmlns:a16="http://schemas.microsoft.com/office/drawing/2014/main" id="{7B5499EF-2007-D347-8E35-6C9847C19B3F}"/>
                </a:ext>
              </a:extLst>
            </p:cNvPr>
            <p:cNvSpPr/>
            <p:nvPr/>
          </p:nvSpPr>
          <p:spPr>
            <a:xfrm>
              <a:off x="2677265" y="1996356"/>
              <a:ext cx="2453369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/>
                <a:t>B</a:t>
              </a:r>
              <a:r>
                <a:rPr lang="en-US" altLang="zh-Hans" b="1" dirty="0"/>
                <a:t>ribe/Power</a:t>
              </a:r>
              <a:r>
                <a:rPr lang="zh-Hans" altLang="en-US" b="1" dirty="0"/>
                <a:t> </a:t>
              </a:r>
              <a:r>
                <a:rPr lang="en-US" altLang="zh-Hans" b="1" dirty="0"/>
                <a:t>Abuse</a:t>
              </a:r>
              <a:endParaRPr lang="zh-CN" altLang="en-US" b="1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5E32D16-F8EE-CE4C-AF18-FC06578664C0}"/>
              </a:ext>
            </a:extLst>
          </p:cNvPr>
          <p:cNvSpPr txBox="1"/>
          <p:nvPr/>
        </p:nvSpPr>
        <p:spPr>
          <a:xfrm>
            <a:off x="4985206" y="1702939"/>
            <a:ext cx="15811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Han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Channel1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1FC7AA-6001-CF46-A1CC-BA101E130123}"/>
              </a:ext>
            </a:extLst>
          </p:cNvPr>
          <p:cNvSpPr txBox="1"/>
          <p:nvPr/>
        </p:nvSpPr>
        <p:spPr>
          <a:xfrm>
            <a:off x="5775788" y="425803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ans" b="1" dirty="0"/>
              <a:t>VS.</a:t>
            </a:r>
            <a:endParaRPr lang="en-US" b="1" dirty="0"/>
          </a:p>
        </p:txBody>
      </p:sp>
      <p:grpSp>
        <p:nvGrpSpPr>
          <p:cNvPr id="77" name="Group 21">
            <a:extLst>
              <a:ext uri="{FF2B5EF4-FFF2-40B4-BE49-F238E27FC236}">
                <a16:creationId xmlns:a16="http://schemas.microsoft.com/office/drawing/2014/main" id="{BF9871CC-099B-C640-8D33-F93F7ECB75B0}"/>
              </a:ext>
            </a:extLst>
          </p:cNvPr>
          <p:cNvGrpSpPr/>
          <p:nvPr/>
        </p:nvGrpSpPr>
        <p:grpSpPr>
          <a:xfrm>
            <a:off x="6922536" y="3067474"/>
            <a:ext cx="500504" cy="500504"/>
            <a:chOff x="1731021" y="1638788"/>
            <a:chExt cx="736375" cy="736375"/>
          </a:xfrm>
          <a:solidFill>
            <a:schemeClr val="accent2"/>
          </a:solidFill>
        </p:grpSpPr>
        <p:sp>
          <p:nvSpPr>
            <p:cNvPr id="78" name="íślíḋè-Oval 22">
              <a:extLst>
                <a:ext uri="{FF2B5EF4-FFF2-40B4-BE49-F238E27FC236}">
                  <a16:creationId xmlns:a16="http://schemas.microsoft.com/office/drawing/2014/main" id="{461DCF38-802C-044B-BB66-9B530F9E2437}"/>
                </a:ext>
              </a:extLst>
            </p:cNvPr>
            <p:cNvSpPr/>
            <p:nvPr/>
          </p:nvSpPr>
          <p:spPr>
            <a:xfrm>
              <a:off x="1731021" y="1638788"/>
              <a:ext cx="736375" cy="736375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íślíḋè-TextBox 23">
              <a:extLst>
                <a:ext uri="{FF2B5EF4-FFF2-40B4-BE49-F238E27FC236}">
                  <a16:creationId xmlns:a16="http://schemas.microsoft.com/office/drawing/2014/main" id="{4BF688F1-23E5-AB47-9E3C-465287E60CE2}"/>
                </a:ext>
              </a:extLst>
            </p:cNvPr>
            <p:cNvSpPr txBox="1"/>
            <p:nvPr/>
          </p:nvSpPr>
          <p:spPr>
            <a:xfrm>
              <a:off x="1835353" y="1774998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80" name="Group 27">
            <a:extLst>
              <a:ext uri="{FF2B5EF4-FFF2-40B4-BE49-F238E27FC236}">
                <a16:creationId xmlns:a16="http://schemas.microsoft.com/office/drawing/2014/main" id="{E875BFEC-3568-F94D-AF1F-82E3A82C22AA}"/>
              </a:ext>
            </a:extLst>
          </p:cNvPr>
          <p:cNvGrpSpPr/>
          <p:nvPr/>
        </p:nvGrpSpPr>
        <p:grpSpPr>
          <a:xfrm>
            <a:off x="6947887" y="4469363"/>
            <a:ext cx="500504" cy="500504"/>
            <a:chOff x="1731021" y="2821439"/>
            <a:chExt cx="736375" cy="736375"/>
          </a:xfrm>
          <a:solidFill>
            <a:schemeClr val="accent3"/>
          </a:solidFill>
        </p:grpSpPr>
        <p:sp>
          <p:nvSpPr>
            <p:cNvPr id="81" name="íślíḋè-Oval 28">
              <a:extLst>
                <a:ext uri="{FF2B5EF4-FFF2-40B4-BE49-F238E27FC236}">
                  <a16:creationId xmlns:a16="http://schemas.microsoft.com/office/drawing/2014/main" id="{2A6FC37F-72C9-774C-9959-0B37BC8601FB}"/>
                </a:ext>
              </a:extLst>
            </p:cNvPr>
            <p:cNvSpPr/>
            <p:nvPr/>
          </p:nvSpPr>
          <p:spPr>
            <a:xfrm>
              <a:off x="1731021" y="2821439"/>
              <a:ext cx="736375" cy="736375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íślíḋè-TextBox 29">
              <a:extLst>
                <a:ext uri="{FF2B5EF4-FFF2-40B4-BE49-F238E27FC236}">
                  <a16:creationId xmlns:a16="http://schemas.microsoft.com/office/drawing/2014/main" id="{F755483D-EF9B-B74D-983D-439AA85AFB1E}"/>
                </a:ext>
              </a:extLst>
            </p:cNvPr>
            <p:cNvSpPr txBox="1"/>
            <p:nvPr/>
          </p:nvSpPr>
          <p:spPr>
            <a:xfrm>
              <a:off x="1835353" y="2957649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/>
            <a:p>
              <a:pPr algn="ctr"/>
              <a:r>
                <a:rPr lang="en-GB" sz="160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83" name="Group 33">
            <a:extLst>
              <a:ext uri="{FF2B5EF4-FFF2-40B4-BE49-F238E27FC236}">
                <a16:creationId xmlns:a16="http://schemas.microsoft.com/office/drawing/2014/main" id="{464065D5-26E4-5B49-8672-41148C0AC24B}"/>
              </a:ext>
            </a:extLst>
          </p:cNvPr>
          <p:cNvGrpSpPr/>
          <p:nvPr/>
        </p:nvGrpSpPr>
        <p:grpSpPr>
          <a:xfrm>
            <a:off x="6950089" y="5697701"/>
            <a:ext cx="500504" cy="500504"/>
            <a:chOff x="1731021" y="4175657"/>
            <a:chExt cx="736375" cy="736375"/>
          </a:xfrm>
          <a:solidFill>
            <a:schemeClr val="accent4"/>
          </a:solidFill>
        </p:grpSpPr>
        <p:sp>
          <p:nvSpPr>
            <p:cNvPr id="84" name="íślíḋè-Oval 34">
              <a:extLst>
                <a:ext uri="{FF2B5EF4-FFF2-40B4-BE49-F238E27FC236}">
                  <a16:creationId xmlns:a16="http://schemas.microsoft.com/office/drawing/2014/main" id="{29520541-1C7C-904E-A012-7B01244B92E9}"/>
                </a:ext>
              </a:extLst>
            </p:cNvPr>
            <p:cNvSpPr/>
            <p:nvPr/>
          </p:nvSpPr>
          <p:spPr>
            <a:xfrm>
              <a:off x="1731021" y="4175657"/>
              <a:ext cx="736375" cy="736375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ślíḋè-TextBox 35">
              <a:extLst>
                <a:ext uri="{FF2B5EF4-FFF2-40B4-BE49-F238E27FC236}">
                  <a16:creationId xmlns:a16="http://schemas.microsoft.com/office/drawing/2014/main" id="{3B8FF011-A2B4-DC4A-8CFB-BDF5156FA026}"/>
                </a:ext>
              </a:extLst>
            </p:cNvPr>
            <p:cNvSpPr txBox="1"/>
            <p:nvPr/>
          </p:nvSpPr>
          <p:spPr>
            <a:xfrm>
              <a:off x="1835353" y="4311867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/>
            <a:p>
              <a:pPr algn="ctr"/>
              <a:r>
                <a:rPr lang="en-GB" sz="160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86" name="组合 39">
            <a:extLst>
              <a:ext uri="{FF2B5EF4-FFF2-40B4-BE49-F238E27FC236}">
                <a16:creationId xmlns:a16="http://schemas.microsoft.com/office/drawing/2014/main" id="{3BBCA2A2-C9F3-6A4B-B7BD-648B2668F3F9}"/>
              </a:ext>
            </a:extLst>
          </p:cNvPr>
          <p:cNvGrpSpPr/>
          <p:nvPr/>
        </p:nvGrpSpPr>
        <p:grpSpPr>
          <a:xfrm>
            <a:off x="7644855" y="2540245"/>
            <a:ext cx="3383085" cy="1431519"/>
            <a:chOff x="2677263" y="1771379"/>
            <a:chExt cx="3383085" cy="1431519"/>
          </a:xfrm>
        </p:grpSpPr>
        <p:sp>
          <p:nvSpPr>
            <p:cNvPr id="87" name="矩形 37">
              <a:extLst>
                <a:ext uri="{FF2B5EF4-FFF2-40B4-BE49-F238E27FC236}">
                  <a16:creationId xmlns:a16="http://schemas.microsoft.com/office/drawing/2014/main" id="{2F6DDA38-A057-4243-A391-40A12B42CE75}"/>
                </a:ext>
              </a:extLst>
            </p:cNvPr>
            <p:cNvSpPr/>
            <p:nvPr/>
          </p:nvSpPr>
          <p:spPr>
            <a:xfrm>
              <a:off x="2677263" y="2249239"/>
              <a:ext cx="3383085" cy="953659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More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open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market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often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associates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with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less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complicated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trade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law.</a:t>
              </a:r>
              <a:endPara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88" name="矩形 38">
              <a:extLst>
                <a:ext uri="{FF2B5EF4-FFF2-40B4-BE49-F238E27FC236}">
                  <a16:creationId xmlns:a16="http://schemas.microsoft.com/office/drawing/2014/main" id="{39D91406-4C61-F74C-9381-1CE5A8387742}"/>
                </a:ext>
              </a:extLst>
            </p:cNvPr>
            <p:cNvSpPr/>
            <p:nvPr/>
          </p:nvSpPr>
          <p:spPr>
            <a:xfrm>
              <a:off x="2677264" y="1771379"/>
              <a:ext cx="3383084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/>
                <a:t>L</a:t>
              </a:r>
              <a:r>
                <a:rPr lang="en-US" altLang="zh-Hans" b="1" dirty="0"/>
                <a:t>iberal</a:t>
              </a:r>
              <a:r>
                <a:rPr lang="zh-Hans" altLang="en-US" b="1" dirty="0"/>
                <a:t> </a:t>
              </a:r>
              <a:r>
                <a:rPr lang="en-US" altLang="zh-Hans" b="1" dirty="0"/>
                <a:t>Trade</a:t>
              </a:r>
              <a:r>
                <a:rPr lang="zh-Hans" altLang="en-US" b="1" dirty="0"/>
                <a:t> </a:t>
              </a:r>
              <a:r>
                <a:rPr lang="en-US" altLang="zh-Hans" b="1" dirty="0"/>
                <a:t>Regime</a:t>
              </a:r>
              <a:endParaRPr lang="zh-CN" altLang="en-US" b="1" dirty="0"/>
            </a:p>
          </p:txBody>
        </p:sp>
      </p:grpSp>
      <p:grpSp>
        <p:nvGrpSpPr>
          <p:cNvPr id="89" name="组合 40">
            <a:extLst>
              <a:ext uri="{FF2B5EF4-FFF2-40B4-BE49-F238E27FC236}">
                <a16:creationId xmlns:a16="http://schemas.microsoft.com/office/drawing/2014/main" id="{E28381D2-1C1C-7A4D-B7E5-8A959AAABEC3}"/>
              </a:ext>
            </a:extLst>
          </p:cNvPr>
          <p:cNvGrpSpPr/>
          <p:nvPr/>
        </p:nvGrpSpPr>
        <p:grpSpPr>
          <a:xfrm>
            <a:off x="7644854" y="4039270"/>
            <a:ext cx="3383085" cy="1008658"/>
            <a:chOff x="2677264" y="1996356"/>
            <a:chExt cx="3383085" cy="1008658"/>
          </a:xfrm>
        </p:grpSpPr>
        <p:sp>
          <p:nvSpPr>
            <p:cNvPr id="90" name="矩形 41">
              <a:extLst>
                <a:ext uri="{FF2B5EF4-FFF2-40B4-BE49-F238E27FC236}">
                  <a16:creationId xmlns:a16="http://schemas.microsoft.com/office/drawing/2014/main" id="{F9A8AF06-68D7-0D42-B8B5-50FC44012471}"/>
                </a:ext>
              </a:extLst>
            </p:cNvPr>
            <p:cNvSpPr/>
            <p:nvPr/>
          </p:nvSpPr>
          <p:spPr>
            <a:xfrm>
              <a:off x="2677264" y="2346820"/>
              <a:ext cx="3383085" cy="658194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Leaves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less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room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for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subjective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law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interpretation..</a:t>
              </a:r>
              <a:endPara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1" name="矩形 42">
              <a:extLst>
                <a:ext uri="{FF2B5EF4-FFF2-40B4-BE49-F238E27FC236}">
                  <a16:creationId xmlns:a16="http://schemas.microsoft.com/office/drawing/2014/main" id="{854C8FCB-EBC4-A44E-BD26-20B15DADB1DB}"/>
                </a:ext>
              </a:extLst>
            </p:cNvPr>
            <p:cNvSpPr/>
            <p:nvPr/>
          </p:nvSpPr>
          <p:spPr>
            <a:xfrm>
              <a:off x="2677265" y="1996356"/>
              <a:ext cx="3266647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Hans" b="1" dirty="0"/>
                <a:t>Simplified</a:t>
              </a:r>
              <a:r>
                <a:rPr lang="zh-Hans" altLang="en-US" b="1" dirty="0"/>
                <a:t> </a:t>
              </a:r>
              <a:r>
                <a:rPr lang="en-US" altLang="zh-Hans" b="1" dirty="0"/>
                <a:t>Trade</a:t>
              </a:r>
              <a:r>
                <a:rPr lang="zh-Hans" altLang="en-US" b="1" dirty="0"/>
                <a:t> </a:t>
              </a:r>
              <a:r>
                <a:rPr lang="en-US" altLang="zh-Hans" b="1" dirty="0"/>
                <a:t>Law</a:t>
              </a:r>
              <a:endParaRPr lang="zh-CN" altLang="en-US" b="1" dirty="0"/>
            </a:p>
          </p:txBody>
        </p:sp>
      </p:grpSp>
      <p:grpSp>
        <p:nvGrpSpPr>
          <p:cNvPr id="92" name="组合 43">
            <a:extLst>
              <a:ext uri="{FF2B5EF4-FFF2-40B4-BE49-F238E27FC236}">
                <a16:creationId xmlns:a16="http://schemas.microsoft.com/office/drawing/2014/main" id="{CC77FDF4-B4FE-D646-92EF-F81E4DCD9B5A}"/>
              </a:ext>
            </a:extLst>
          </p:cNvPr>
          <p:cNvGrpSpPr/>
          <p:nvPr/>
        </p:nvGrpSpPr>
        <p:grpSpPr>
          <a:xfrm>
            <a:off x="7696831" y="5285669"/>
            <a:ext cx="3383085" cy="1008658"/>
            <a:chOff x="2677264" y="1996356"/>
            <a:chExt cx="3383085" cy="1008658"/>
          </a:xfrm>
        </p:grpSpPr>
        <p:sp>
          <p:nvSpPr>
            <p:cNvPr id="93" name="矩形 44">
              <a:extLst>
                <a:ext uri="{FF2B5EF4-FFF2-40B4-BE49-F238E27FC236}">
                  <a16:creationId xmlns:a16="http://schemas.microsoft.com/office/drawing/2014/main" id="{9E1DF0A1-B985-FC48-9823-1BFE4EAC52D3}"/>
                </a:ext>
              </a:extLst>
            </p:cNvPr>
            <p:cNvSpPr/>
            <p:nvPr/>
          </p:nvSpPr>
          <p:spPr>
            <a:xfrm>
              <a:off x="2677264" y="2346820"/>
              <a:ext cx="3383085" cy="658194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The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benefit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of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bribe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and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corruption</a:t>
              </a:r>
              <a:r>
                <a:rPr lang="zh-Hans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diminishes.</a:t>
              </a:r>
              <a:endPara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4" name="矩形 45">
              <a:extLst>
                <a:ext uri="{FF2B5EF4-FFF2-40B4-BE49-F238E27FC236}">
                  <a16:creationId xmlns:a16="http://schemas.microsoft.com/office/drawing/2014/main" id="{913EF253-A02B-5A44-8899-2E7167E96617}"/>
                </a:ext>
              </a:extLst>
            </p:cNvPr>
            <p:cNvSpPr/>
            <p:nvPr/>
          </p:nvSpPr>
          <p:spPr>
            <a:xfrm>
              <a:off x="2677265" y="1996356"/>
              <a:ext cx="2453369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Hans" b="1" dirty="0"/>
                <a:t>Less</a:t>
              </a:r>
              <a:r>
                <a:rPr lang="zh-Hans" altLang="en-US" b="1" dirty="0"/>
                <a:t> </a:t>
              </a:r>
              <a:r>
                <a:rPr lang="en-US" altLang="zh-Hans" b="1" dirty="0"/>
                <a:t>Corruption</a:t>
              </a:r>
              <a:endParaRPr lang="zh-CN" altLang="en-US" b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6909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直接连接符 31"/>
          <p:cNvCxnSpPr>
            <a:cxnSpLocks/>
            <a:endCxn id="34" idx="1"/>
          </p:cNvCxnSpPr>
          <p:nvPr/>
        </p:nvCxnSpPr>
        <p:spPr>
          <a:xfrm>
            <a:off x="0" y="635000"/>
            <a:ext cx="2894047" cy="26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cxnSpLocks/>
            <a:stCxn id="34" idx="3"/>
          </p:cNvCxnSpPr>
          <p:nvPr/>
        </p:nvCxnSpPr>
        <p:spPr>
          <a:xfrm flipV="1">
            <a:off x="9297980" y="635000"/>
            <a:ext cx="2894020" cy="26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2894047" y="345292"/>
            <a:ext cx="640393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Hans" sz="3200" dirty="0">
                <a:latin typeface="Agency FB" panose="020B0503020202020204" pitchFamily="34" charset="0"/>
              </a:rPr>
              <a:t>Trade intensity</a:t>
            </a:r>
            <a:r>
              <a:rPr lang="zh-Hans" altLang="en-US" sz="3200" dirty="0">
                <a:latin typeface="Agency FB" panose="020B0503020202020204" pitchFamily="34" charset="0"/>
              </a:rPr>
              <a:t> </a:t>
            </a:r>
            <a:r>
              <a:rPr lang="en-US" altLang="zh-Hans" sz="3200" dirty="0">
                <a:latin typeface="Agency FB" panose="020B0503020202020204" pitchFamily="34" charset="0"/>
              </a:rPr>
              <a:t>VS.</a:t>
            </a:r>
            <a:r>
              <a:rPr lang="zh-Hans" altLang="en-US" sz="3200" dirty="0">
                <a:latin typeface="Agency FB" panose="020B0503020202020204" pitchFamily="34" charset="0"/>
              </a:rPr>
              <a:t> </a:t>
            </a:r>
            <a:r>
              <a:rPr lang="en-US" altLang="zh-Hans" sz="3200" dirty="0">
                <a:latin typeface="Agency FB" panose="020B0503020202020204" pitchFamily="34" charset="0"/>
              </a:rPr>
              <a:t>Corruption</a:t>
            </a:r>
            <a:r>
              <a:rPr lang="zh-Hans" altLang="en-US" sz="3200" dirty="0">
                <a:latin typeface="Agency FB" panose="020B0503020202020204" pitchFamily="34" charset="0"/>
              </a:rPr>
              <a:t> </a:t>
            </a:r>
            <a:r>
              <a:rPr lang="en-US" altLang="zh-Hans" sz="3200" dirty="0">
                <a:latin typeface="Agency FB" panose="020B0503020202020204" pitchFamily="34" charset="0"/>
              </a:rPr>
              <a:t>(Cont.)</a:t>
            </a:r>
            <a:endParaRPr lang="zh-CN" altLang="en-US" sz="3200" dirty="0">
              <a:latin typeface="Agency FB" panose="020B0503020202020204" pitchFamily="34" charset="0"/>
            </a:endParaRPr>
          </a:p>
        </p:txBody>
      </p:sp>
      <p:grpSp>
        <p:nvGrpSpPr>
          <p:cNvPr id="59" name="Group 21">
            <a:extLst>
              <a:ext uri="{FF2B5EF4-FFF2-40B4-BE49-F238E27FC236}">
                <a16:creationId xmlns:a16="http://schemas.microsoft.com/office/drawing/2014/main" id="{6459A29E-AEC5-A644-83E2-EBE9E8E3720E}"/>
              </a:ext>
            </a:extLst>
          </p:cNvPr>
          <p:cNvGrpSpPr/>
          <p:nvPr/>
        </p:nvGrpSpPr>
        <p:grpSpPr>
          <a:xfrm>
            <a:off x="3628214" y="3021992"/>
            <a:ext cx="500504" cy="500504"/>
            <a:chOff x="1731021" y="1638788"/>
            <a:chExt cx="736375" cy="736375"/>
          </a:xfrm>
          <a:solidFill>
            <a:schemeClr val="accent2"/>
          </a:solidFill>
        </p:grpSpPr>
        <p:sp>
          <p:nvSpPr>
            <p:cNvPr id="60" name="íślíḋè-Oval 22">
              <a:extLst>
                <a:ext uri="{FF2B5EF4-FFF2-40B4-BE49-F238E27FC236}">
                  <a16:creationId xmlns:a16="http://schemas.microsoft.com/office/drawing/2014/main" id="{D9241CCF-B2C5-B544-91E2-C72A87C99F29}"/>
                </a:ext>
              </a:extLst>
            </p:cNvPr>
            <p:cNvSpPr/>
            <p:nvPr/>
          </p:nvSpPr>
          <p:spPr>
            <a:xfrm>
              <a:off x="1731021" y="1638788"/>
              <a:ext cx="736375" cy="736375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íślíḋè-TextBox 23">
              <a:extLst>
                <a:ext uri="{FF2B5EF4-FFF2-40B4-BE49-F238E27FC236}">
                  <a16:creationId xmlns:a16="http://schemas.microsoft.com/office/drawing/2014/main" id="{89FF98B6-A37F-6A43-8A17-8AC588B568D8}"/>
                </a:ext>
              </a:extLst>
            </p:cNvPr>
            <p:cNvSpPr txBox="1"/>
            <p:nvPr/>
          </p:nvSpPr>
          <p:spPr>
            <a:xfrm>
              <a:off x="1835353" y="1774998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62" name="Group 27">
            <a:extLst>
              <a:ext uri="{FF2B5EF4-FFF2-40B4-BE49-F238E27FC236}">
                <a16:creationId xmlns:a16="http://schemas.microsoft.com/office/drawing/2014/main" id="{1F411018-BBE5-4242-AEBA-CA4E401A848B}"/>
              </a:ext>
            </a:extLst>
          </p:cNvPr>
          <p:cNvGrpSpPr/>
          <p:nvPr/>
        </p:nvGrpSpPr>
        <p:grpSpPr>
          <a:xfrm>
            <a:off x="3628214" y="4261083"/>
            <a:ext cx="500504" cy="500504"/>
            <a:chOff x="1731021" y="2821439"/>
            <a:chExt cx="736375" cy="736375"/>
          </a:xfrm>
          <a:solidFill>
            <a:schemeClr val="accent3"/>
          </a:solidFill>
        </p:grpSpPr>
        <p:sp>
          <p:nvSpPr>
            <p:cNvPr id="63" name="íślíḋè-Oval 28">
              <a:extLst>
                <a:ext uri="{FF2B5EF4-FFF2-40B4-BE49-F238E27FC236}">
                  <a16:creationId xmlns:a16="http://schemas.microsoft.com/office/drawing/2014/main" id="{96ACA324-D0E7-514F-AAFD-D4A601068474}"/>
                </a:ext>
              </a:extLst>
            </p:cNvPr>
            <p:cNvSpPr/>
            <p:nvPr/>
          </p:nvSpPr>
          <p:spPr>
            <a:xfrm>
              <a:off x="1731021" y="2821439"/>
              <a:ext cx="736375" cy="736375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íślíḋè-TextBox 29">
              <a:extLst>
                <a:ext uri="{FF2B5EF4-FFF2-40B4-BE49-F238E27FC236}">
                  <a16:creationId xmlns:a16="http://schemas.microsoft.com/office/drawing/2014/main" id="{6FC098EA-F9D7-AD44-BFD4-BE86231EA3A4}"/>
                </a:ext>
              </a:extLst>
            </p:cNvPr>
            <p:cNvSpPr txBox="1"/>
            <p:nvPr/>
          </p:nvSpPr>
          <p:spPr>
            <a:xfrm>
              <a:off x="1835353" y="2957649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/>
            <a:p>
              <a:pPr algn="ctr"/>
              <a:r>
                <a:rPr lang="en-GB" sz="160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65" name="Group 33">
            <a:extLst>
              <a:ext uri="{FF2B5EF4-FFF2-40B4-BE49-F238E27FC236}">
                <a16:creationId xmlns:a16="http://schemas.microsoft.com/office/drawing/2014/main" id="{09580705-D900-6A40-B713-BD406F9C1BC5}"/>
              </a:ext>
            </a:extLst>
          </p:cNvPr>
          <p:cNvGrpSpPr/>
          <p:nvPr/>
        </p:nvGrpSpPr>
        <p:grpSpPr>
          <a:xfrm>
            <a:off x="3628214" y="5500174"/>
            <a:ext cx="500504" cy="500504"/>
            <a:chOff x="1731021" y="4175657"/>
            <a:chExt cx="736375" cy="736375"/>
          </a:xfrm>
          <a:solidFill>
            <a:schemeClr val="accent4"/>
          </a:solidFill>
        </p:grpSpPr>
        <p:sp>
          <p:nvSpPr>
            <p:cNvPr id="66" name="íślíḋè-Oval 34">
              <a:extLst>
                <a:ext uri="{FF2B5EF4-FFF2-40B4-BE49-F238E27FC236}">
                  <a16:creationId xmlns:a16="http://schemas.microsoft.com/office/drawing/2014/main" id="{F52A8429-C200-FA47-96F1-A281ADD082D2}"/>
                </a:ext>
              </a:extLst>
            </p:cNvPr>
            <p:cNvSpPr/>
            <p:nvPr/>
          </p:nvSpPr>
          <p:spPr>
            <a:xfrm>
              <a:off x="1731021" y="4175657"/>
              <a:ext cx="736375" cy="736375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íślíḋè-TextBox 35">
              <a:extLst>
                <a:ext uri="{FF2B5EF4-FFF2-40B4-BE49-F238E27FC236}">
                  <a16:creationId xmlns:a16="http://schemas.microsoft.com/office/drawing/2014/main" id="{729D5D1D-AEE5-6446-A39F-1F181788B3B0}"/>
                </a:ext>
              </a:extLst>
            </p:cNvPr>
            <p:cNvSpPr txBox="1"/>
            <p:nvPr/>
          </p:nvSpPr>
          <p:spPr>
            <a:xfrm>
              <a:off x="1835353" y="4311867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/>
            <a:p>
              <a:pPr algn="ctr"/>
              <a:r>
                <a:rPr lang="en-GB" sz="160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68" name="组合 39">
            <a:extLst>
              <a:ext uri="{FF2B5EF4-FFF2-40B4-BE49-F238E27FC236}">
                <a16:creationId xmlns:a16="http://schemas.microsoft.com/office/drawing/2014/main" id="{0B470A93-1378-7E4F-A9D9-F91F0B4D1F43}"/>
              </a:ext>
            </a:extLst>
          </p:cNvPr>
          <p:cNvGrpSpPr/>
          <p:nvPr/>
        </p:nvGrpSpPr>
        <p:grpSpPr>
          <a:xfrm>
            <a:off x="4244495" y="2817928"/>
            <a:ext cx="4272488" cy="885995"/>
            <a:chOff x="2677264" y="1996356"/>
            <a:chExt cx="3383085" cy="885995"/>
          </a:xfrm>
        </p:grpSpPr>
        <p:sp>
          <p:nvSpPr>
            <p:cNvPr id="69" name="矩形 37">
              <a:extLst>
                <a:ext uri="{FF2B5EF4-FFF2-40B4-BE49-F238E27FC236}">
                  <a16:creationId xmlns:a16="http://schemas.microsoft.com/office/drawing/2014/main" id="{49F345E5-9159-914A-96A9-79DF7D6614A3}"/>
                </a:ext>
              </a:extLst>
            </p:cNvPr>
            <p:cNvSpPr/>
            <p:nvPr/>
          </p:nvSpPr>
          <p:spPr>
            <a:xfrm>
              <a:off x="2677264" y="2346820"/>
              <a:ext cx="3383085" cy="53553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Han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Increasing</a:t>
              </a:r>
              <a:r>
                <a:rPr lang="zh-Hans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presence</a:t>
              </a:r>
              <a:r>
                <a:rPr lang="zh-Hans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of</a:t>
              </a:r>
              <a:r>
                <a:rPr lang="zh-Hans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foreign</a:t>
              </a:r>
              <a:r>
                <a:rPr lang="zh-Hans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technology</a:t>
              </a:r>
              <a:r>
                <a:rPr lang="zh-Hans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increases</a:t>
              </a:r>
              <a:r>
                <a:rPr lang="zh-Hans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competition.</a:t>
              </a:r>
              <a:endPara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0" name="矩形 38">
              <a:extLst>
                <a:ext uri="{FF2B5EF4-FFF2-40B4-BE49-F238E27FC236}">
                  <a16:creationId xmlns:a16="http://schemas.microsoft.com/office/drawing/2014/main" id="{9514BBCE-71DD-F940-9E93-C75FB089116E}"/>
                </a:ext>
              </a:extLst>
            </p:cNvPr>
            <p:cNvSpPr/>
            <p:nvPr/>
          </p:nvSpPr>
          <p:spPr>
            <a:xfrm>
              <a:off x="2677265" y="1996356"/>
              <a:ext cx="3383084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Hans" b="1" dirty="0"/>
                <a:t>Foreign</a:t>
              </a:r>
              <a:r>
                <a:rPr lang="zh-Hans" altLang="en-US" b="1" dirty="0"/>
                <a:t> </a:t>
              </a:r>
              <a:r>
                <a:rPr lang="en-US" altLang="zh-Hans" b="1" dirty="0"/>
                <a:t>Competition</a:t>
              </a:r>
              <a:endParaRPr lang="zh-CN" altLang="en-US" b="1" dirty="0"/>
            </a:p>
          </p:txBody>
        </p:sp>
      </p:grpSp>
      <p:grpSp>
        <p:nvGrpSpPr>
          <p:cNvPr id="71" name="组合 40">
            <a:extLst>
              <a:ext uri="{FF2B5EF4-FFF2-40B4-BE49-F238E27FC236}">
                <a16:creationId xmlns:a16="http://schemas.microsoft.com/office/drawing/2014/main" id="{BDF09662-EC32-6D46-A6C1-BDDF9C26329D}"/>
              </a:ext>
            </a:extLst>
          </p:cNvPr>
          <p:cNvGrpSpPr/>
          <p:nvPr/>
        </p:nvGrpSpPr>
        <p:grpSpPr>
          <a:xfrm>
            <a:off x="4244495" y="4046758"/>
            <a:ext cx="4272488" cy="1107594"/>
            <a:chOff x="2677264" y="1996356"/>
            <a:chExt cx="3383085" cy="1107594"/>
          </a:xfrm>
        </p:grpSpPr>
        <p:sp>
          <p:nvSpPr>
            <p:cNvPr id="72" name="矩形 41">
              <a:extLst>
                <a:ext uri="{FF2B5EF4-FFF2-40B4-BE49-F238E27FC236}">
                  <a16:creationId xmlns:a16="http://schemas.microsoft.com/office/drawing/2014/main" id="{8B77DC64-0CD1-6A4D-A5D1-69E4C97A2917}"/>
                </a:ext>
              </a:extLst>
            </p:cNvPr>
            <p:cNvSpPr/>
            <p:nvPr/>
          </p:nvSpPr>
          <p:spPr>
            <a:xfrm>
              <a:off x="2677264" y="2346820"/>
              <a:ext cx="3383085" cy="75713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Han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Capital</a:t>
              </a:r>
              <a:r>
                <a:rPr lang="zh-Hans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tends</a:t>
              </a:r>
              <a:r>
                <a:rPr lang="zh-Hans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to</a:t>
              </a:r>
              <a:r>
                <a:rPr lang="zh-Hans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follow</a:t>
              </a:r>
              <a:r>
                <a:rPr lang="zh-Hans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to</a:t>
              </a:r>
              <a:r>
                <a:rPr lang="zh-Hans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firms</a:t>
              </a:r>
              <a:r>
                <a:rPr lang="zh-Hans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with</a:t>
              </a:r>
              <a:r>
                <a:rPr lang="zh-Hans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efficient</a:t>
              </a:r>
              <a:r>
                <a:rPr lang="zh-Hans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production</a:t>
              </a:r>
              <a:r>
                <a:rPr lang="zh-Hans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and</a:t>
              </a:r>
              <a:r>
                <a:rPr lang="zh-Hans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competitive</a:t>
              </a:r>
              <a:r>
                <a:rPr lang="zh-Hans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advantage.</a:t>
              </a:r>
              <a:endPara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3" name="矩形 42">
              <a:extLst>
                <a:ext uri="{FF2B5EF4-FFF2-40B4-BE49-F238E27FC236}">
                  <a16:creationId xmlns:a16="http://schemas.microsoft.com/office/drawing/2014/main" id="{12A10FEB-2C17-BF41-A913-22D2A186273C}"/>
                </a:ext>
              </a:extLst>
            </p:cNvPr>
            <p:cNvSpPr/>
            <p:nvPr/>
          </p:nvSpPr>
          <p:spPr>
            <a:xfrm>
              <a:off x="2677265" y="1996356"/>
              <a:ext cx="3266647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/>
                <a:t>Allocation</a:t>
              </a:r>
              <a:r>
                <a:rPr lang="zh-Hans" altLang="en-US" b="1" dirty="0"/>
                <a:t> </a:t>
              </a:r>
              <a:r>
                <a:rPr lang="en-US" altLang="zh-Hans" b="1" dirty="0"/>
                <a:t>of</a:t>
              </a:r>
              <a:r>
                <a:rPr lang="zh-Hans" altLang="en-US" b="1" dirty="0"/>
                <a:t> </a:t>
              </a:r>
              <a:r>
                <a:rPr lang="en-US" altLang="zh-Hans" b="1" dirty="0"/>
                <a:t>Resources</a:t>
              </a:r>
              <a:endParaRPr lang="zh-CN" altLang="en-US" b="1" dirty="0"/>
            </a:p>
          </p:txBody>
        </p:sp>
      </p:grpSp>
      <p:grpSp>
        <p:nvGrpSpPr>
          <p:cNvPr id="74" name="组合 43">
            <a:extLst>
              <a:ext uri="{FF2B5EF4-FFF2-40B4-BE49-F238E27FC236}">
                <a16:creationId xmlns:a16="http://schemas.microsoft.com/office/drawing/2014/main" id="{18368682-DF74-5C46-A959-1A097EA2CCC1}"/>
              </a:ext>
            </a:extLst>
          </p:cNvPr>
          <p:cNvGrpSpPr/>
          <p:nvPr/>
        </p:nvGrpSpPr>
        <p:grpSpPr>
          <a:xfrm>
            <a:off x="4244495" y="5285120"/>
            <a:ext cx="4272488" cy="1107594"/>
            <a:chOff x="2677264" y="1996356"/>
            <a:chExt cx="3383085" cy="1107594"/>
          </a:xfrm>
        </p:grpSpPr>
        <p:sp>
          <p:nvSpPr>
            <p:cNvPr id="75" name="矩形 44">
              <a:extLst>
                <a:ext uri="{FF2B5EF4-FFF2-40B4-BE49-F238E27FC236}">
                  <a16:creationId xmlns:a16="http://schemas.microsoft.com/office/drawing/2014/main" id="{E2C9AC05-A3DF-5147-9EE1-40F83A97B0CC}"/>
                </a:ext>
              </a:extLst>
            </p:cNvPr>
            <p:cNvSpPr/>
            <p:nvPr/>
          </p:nvSpPr>
          <p:spPr>
            <a:xfrm>
              <a:off x="2677264" y="2346820"/>
              <a:ext cx="3383085" cy="75713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Han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Companies</a:t>
              </a:r>
              <a:r>
                <a:rPr lang="zh-Hans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are</a:t>
              </a:r>
              <a:r>
                <a:rPr lang="zh-Hans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refrained</a:t>
              </a:r>
              <a:r>
                <a:rPr lang="zh-Hans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from</a:t>
              </a:r>
              <a:r>
                <a:rPr lang="zh-Hans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low</a:t>
              </a:r>
              <a:r>
                <a:rPr lang="zh-Hans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productivity</a:t>
              </a:r>
              <a:r>
                <a:rPr lang="zh-Hans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and</a:t>
              </a:r>
              <a:r>
                <a:rPr lang="zh-Hans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decrease</a:t>
              </a:r>
              <a:r>
                <a:rPr lang="zh-Hans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benefits</a:t>
              </a:r>
              <a:r>
                <a:rPr lang="zh-Hans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of</a:t>
              </a:r>
              <a:r>
                <a:rPr lang="zh-Hans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corruption.</a:t>
              </a:r>
              <a:endPara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6" name="矩形 45">
              <a:extLst>
                <a:ext uri="{FF2B5EF4-FFF2-40B4-BE49-F238E27FC236}">
                  <a16:creationId xmlns:a16="http://schemas.microsoft.com/office/drawing/2014/main" id="{7B5499EF-2007-D347-8E35-6C9847C19B3F}"/>
                </a:ext>
              </a:extLst>
            </p:cNvPr>
            <p:cNvSpPr/>
            <p:nvPr/>
          </p:nvSpPr>
          <p:spPr>
            <a:xfrm>
              <a:off x="2677265" y="1996356"/>
              <a:ext cx="3266647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Hans" b="1" dirty="0"/>
                <a:t>Diminishing</a:t>
              </a:r>
              <a:r>
                <a:rPr lang="zh-Hans" altLang="en-US" b="1" dirty="0"/>
                <a:t> </a:t>
              </a:r>
              <a:r>
                <a:rPr lang="en-US" altLang="zh-Hans" b="1" dirty="0"/>
                <a:t>Corruption</a:t>
              </a:r>
              <a:endParaRPr lang="zh-CN" altLang="en-US" b="1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5E32D16-F8EE-CE4C-AF18-FC06578664C0}"/>
              </a:ext>
            </a:extLst>
          </p:cNvPr>
          <p:cNvSpPr txBox="1"/>
          <p:nvPr/>
        </p:nvSpPr>
        <p:spPr>
          <a:xfrm>
            <a:off x="5139767" y="1860560"/>
            <a:ext cx="178189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Han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Channel</a:t>
            </a:r>
            <a:r>
              <a:rPr lang="zh-Hans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200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rot="16200000" flipV="1">
            <a:off x="-1099284" y="1444859"/>
            <a:ext cx="6166850" cy="396828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9535886" y="-1743"/>
            <a:ext cx="2656115" cy="22028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等腰三角形 29"/>
          <p:cNvSpPr/>
          <p:nvPr/>
        </p:nvSpPr>
        <p:spPr>
          <a:xfrm rot="16200000" flipV="1">
            <a:off x="3899720" y="2151953"/>
            <a:ext cx="1015660" cy="653564"/>
          </a:xfrm>
          <a:prstGeom prst="triangle">
            <a:avLst/>
          </a:prstGeom>
          <a:solidFill>
            <a:srgbClr val="4C4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3578217" y="4767072"/>
            <a:ext cx="1156115" cy="958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4840859" y="1970902"/>
            <a:ext cx="2185214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gency FB" panose="020B0503020202020204" pitchFamily="34" charset="0"/>
                <a:ea typeface="微软雅黑"/>
                <a:cs typeface="+mn-cs"/>
              </a:rPr>
              <a:t>PART 02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gency FB" panose="020B0503020202020204" pitchFamily="34" charset="0"/>
              <a:ea typeface="微软雅黑"/>
              <a:cs typeface="+mn-cs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840859" y="3038719"/>
            <a:ext cx="439844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微软雅黑"/>
                <a:cs typeface="+mn-cs"/>
              </a:rPr>
              <a:t>A</a:t>
            </a:r>
            <a:r>
              <a:rPr kumimoji="0" lang="en-US" altLang="zh-Han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微软雅黑"/>
                <a:cs typeface="+mn-cs"/>
              </a:rPr>
              <a:t>rguments</a:t>
            </a:r>
            <a:r>
              <a:rPr kumimoji="0" lang="zh-Han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微软雅黑"/>
                <a:cs typeface="+mn-cs"/>
              </a:rPr>
              <a:t> </a:t>
            </a:r>
            <a:r>
              <a:rPr kumimoji="0" lang="en-US" altLang="zh-Han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微软雅黑"/>
                <a:cs typeface="+mn-cs"/>
              </a:rPr>
              <a:t>&amp;</a:t>
            </a:r>
            <a:r>
              <a:rPr kumimoji="0" lang="zh-Han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微软雅黑"/>
                <a:cs typeface="+mn-cs"/>
              </a:rPr>
              <a:t> </a:t>
            </a:r>
            <a:r>
              <a:rPr kumimoji="0" lang="en-US" altLang="zh-Han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微软雅黑"/>
                <a:cs typeface="+mn-cs"/>
              </a:rPr>
              <a:t>Model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微软雅黑"/>
              <a:cs typeface="+mn-cs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859909" y="3731960"/>
            <a:ext cx="62580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altLang="zh-Han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Relevant</a:t>
            </a:r>
            <a:r>
              <a:rPr kumimoji="0" lang="zh-Hans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0" lang="en-US" altLang="zh-Han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Factors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altLang="zh-Han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Data</a:t>
            </a:r>
            <a:endParaRPr kumimoji="0" lang="en-US" altLang="zh-Han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altLang="zh-Han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Model</a:t>
            </a:r>
            <a:r>
              <a:rPr lang="zh-Hans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an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Forms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" name="任意多边形 39"/>
          <p:cNvSpPr/>
          <p:nvPr/>
        </p:nvSpPr>
        <p:spPr>
          <a:xfrm>
            <a:off x="10445469" y="5500915"/>
            <a:ext cx="1746531" cy="1357086"/>
          </a:xfrm>
          <a:custGeom>
            <a:avLst/>
            <a:gdLst>
              <a:gd name="connsiteX0" fmla="*/ 1319464 w 1319464"/>
              <a:gd name="connsiteY0" fmla="*/ 0 h 1025247"/>
              <a:gd name="connsiteX1" fmla="*/ 1319464 w 1319464"/>
              <a:gd name="connsiteY1" fmla="*/ 1025247 h 1025247"/>
              <a:gd name="connsiteX2" fmla="*/ 0 w 1319464"/>
              <a:gd name="connsiteY2" fmla="*/ 1025247 h 102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464" h="1025247">
                <a:moveTo>
                  <a:pt x="1319464" y="0"/>
                </a:moveTo>
                <a:lnTo>
                  <a:pt x="1319464" y="1025247"/>
                </a:lnTo>
                <a:lnTo>
                  <a:pt x="0" y="10252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41" name="直接连接符 40"/>
          <p:cNvCxnSpPr/>
          <p:nvPr/>
        </p:nvCxnSpPr>
        <p:spPr>
          <a:xfrm flipH="1">
            <a:off x="9727812" y="6378594"/>
            <a:ext cx="578056" cy="4794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22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36" grpId="0"/>
      <p:bldP spid="37" grpId="0"/>
      <p:bldP spid="38" grpId="0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407116" y="1520735"/>
            <a:ext cx="3423274" cy="3421346"/>
            <a:chOff x="3226935" y="1332975"/>
            <a:chExt cx="2729197" cy="2726953"/>
          </a:xfrm>
        </p:grpSpPr>
        <p:sp>
          <p:nvSpPr>
            <p:cNvPr id="34" name="is1ide-Freeform: Shape 4"/>
            <p:cNvSpPr/>
            <p:nvPr/>
          </p:nvSpPr>
          <p:spPr>
            <a:xfrm>
              <a:off x="3226935" y="1332975"/>
              <a:ext cx="2729197" cy="27269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26933" y="0"/>
                    <a:pt x="0" y="26896"/>
                    <a:pt x="0" y="60000"/>
                  </a:cubicBezTo>
                  <a:cubicBezTo>
                    <a:pt x="0" y="93036"/>
                    <a:pt x="26933" y="120000"/>
                    <a:pt x="60000" y="120000"/>
                  </a:cubicBezTo>
                  <a:cubicBezTo>
                    <a:pt x="93066" y="120000"/>
                    <a:pt x="120000" y="93036"/>
                    <a:pt x="120000" y="60000"/>
                  </a:cubicBezTo>
                  <a:cubicBezTo>
                    <a:pt x="120000" y="26896"/>
                    <a:pt x="93066" y="0"/>
                    <a:pt x="60000" y="0"/>
                  </a:cubicBezTo>
                  <a:close/>
                  <a:moveTo>
                    <a:pt x="95666" y="39176"/>
                  </a:moveTo>
                  <a:cubicBezTo>
                    <a:pt x="95266" y="38976"/>
                    <a:pt x="95466" y="38375"/>
                    <a:pt x="95466" y="38375"/>
                  </a:cubicBezTo>
                  <a:cubicBezTo>
                    <a:pt x="95466" y="38375"/>
                    <a:pt x="95866" y="38175"/>
                    <a:pt x="95666" y="38175"/>
                  </a:cubicBezTo>
                  <a:cubicBezTo>
                    <a:pt x="95666" y="38175"/>
                    <a:pt x="95066" y="38175"/>
                    <a:pt x="94866" y="38042"/>
                  </a:cubicBezTo>
                  <a:cubicBezTo>
                    <a:pt x="94666" y="37842"/>
                    <a:pt x="94666" y="37842"/>
                    <a:pt x="94466" y="37842"/>
                  </a:cubicBezTo>
                  <a:cubicBezTo>
                    <a:pt x="94266" y="38042"/>
                    <a:pt x="93533" y="38175"/>
                    <a:pt x="93333" y="38042"/>
                  </a:cubicBezTo>
                  <a:cubicBezTo>
                    <a:pt x="93133" y="38042"/>
                    <a:pt x="92333" y="38175"/>
                    <a:pt x="92133" y="38175"/>
                  </a:cubicBezTo>
                  <a:cubicBezTo>
                    <a:pt x="92000" y="38175"/>
                    <a:pt x="92133" y="38175"/>
                    <a:pt x="92000" y="38175"/>
                  </a:cubicBezTo>
                  <a:cubicBezTo>
                    <a:pt x="91800" y="38175"/>
                    <a:pt x="91000" y="38375"/>
                    <a:pt x="91000" y="38576"/>
                  </a:cubicBezTo>
                  <a:cubicBezTo>
                    <a:pt x="91000" y="38776"/>
                    <a:pt x="90200" y="38576"/>
                    <a:pt x="90200" y="38576"/>
                  </a:cubicBezTo>
                  <a:cubicBezTo>
                    <a:pt x="90066" y="38576"/>
                    <a:pt x="88866" y="38576"/>
                    <a:pt x="88866" y="38576"/>
                  </a:cubicBezTo>
                  <a:cubicBezTo>
                    <a:pt x="87133" y="38976"/>
                    <a:pt x="87133" y="38976"/>
                    <a:pt x="87133" y="38976"/>
                  </a:cubicBezTo>
                  <a:cubicBezTo>
                    <a:pt x="87133" y="38976"/>
                    <a:pt x="86000" y="39577"/>
                    <a:pt x="86000" y="39777"/>
                  </a:cubicBezTo>
                  <a:cubicBezTo>
                    <a:pt x="86000" y="39911"/>
                    <a:pt x="85600" y="40111"/>
                    <a:pt x="85400" y="40311"/>
                  </a:cubicBezTo>
                  <a:cubicBezTo>
                    <a:pt x="85400" y="40311"/>
                    <a:pt x="84600" y="40311"/>
                    <a:pt x="84600" y="40111"/>
                  </a:cubicBezTo>
                  <a:cubicBezTo>
                    <a:pt x="83466" y="40111"/>
                    <a:pt x="83466" y="40111"/>
                    <a:pt x="83466" y="40111"/>
                  </a:cubicBezTo>
                  <a:cubicBezTo>
                    <a:pt x="83466" y="40111"/>
                    <a:pt x="82866" y="39911"/>
                    <a:pt x="82666" y="40111"/>
                  </a:cubicBezTo>
                  <a:cubicBezTo>
                    <a:pt x="82666" y="39577"/>
                    <a:pt x="82666" y="39577"/>
                    <a:pt x="82666" y="39577"/>
                  </a:cubicBezTo>
                  <a:cubicBezTo>
                    <a:pt x="82866" y="39176"/>
                    <a:pt x="82866" y="39176"/>
                    <a:pt x="82866" y="39176"/>
                  </a:cubicBezTo>
                  <a:cubicBezTo>
                    <a:pt x="83466" y="38576"/>
                    <a:pt x="83466" y="38576"/>
                    <a:pt x="83466" y="38576"/>
                  </a:cubicBezTo>
                  <a:cubicBezTo>
                    <a:pt x="85000" y="38375"/>
                    <a:pt x="85000" y="38375"/>
                    <a:pt x="85000" y="38375"/>
                  </a:cubicBezTo>
                  <a:cubicBezTo>
                    <a:pt x="85800" y="37842"/>
                    <a:pt x="85800" y="37842"/>
                    <a:pt x="85800" y="37842"/>
                  </a:cubicBezTo>
                  <a:cubicBezTo>
                    <a:pt x="86333" y="37641"/>
                    <a:pt x="86333" y="37641"/>
                    <a:pt x="86333" y="37641"/>
                  </a:cubicBezTo>
                  <a:cubicBezTo>
                    <a:pt x="86533" y="36840"/>
                    <a:pt x="86533" y="36840"/>
                    <a:pt x="86533" y="36840"/>
                  </a:cubicBezTo>
                  <a:cubicBezTo>
                    <a:pt x="86533" y="36840"/>
                    <a:pt x="87133" y="36840"/>
                    <a:pt x="87133" y="36640"/>
                  </a:cubicBezTo>
                  <a:cubicBezTo>
                    <a:pt x="86933" y="36040"/>
                    <a:pt x="86933" y="36040"/>
                    <a:pt x="86933" y="36040"/>
                  </a:cubicBezTo>
                  <a:cubicBezTo>
                    <a:pt x="88133" y="34304"/>
                    <a:pt x="88133" y="34304"/>
                    <a:pt x="88133" y="34304"/>
                  </a:cubicBezTo>
                  <a:cubicBezTo>
                    <a:pt x="89666" y="33570"/>
                    <a:pt x="89666" y="33570"/>
                    <a:pt x="89666" y="33570"/>
                  </a:cubicBezTo>
                  <a:cubicBezTo>
                    <a:pt x="89866" y="33170"/>
                    <a:pt x="89866" y="33170"/>
                    <a:pt x="89866" y="33170"/>
                  </a:cubicBezTo>
                  <a:cubicBezTo>
                    <a:pt x="89866" y="33170"/>
                    <a:pt x="89666" y="32369"/>
                    <a:pt x="89866" y="32369"/>
                  </a:cubicBezTo>
                  <a:cubicBezTo>
                    <a:pt x="89866" y="32235"/>
                    <a:pt x="90800" y="32035"/>
                    <a:pt x="90800" y="32035"/>
                  </a:cubicBezTo>
                  <a:cubicBezTo>
                    <a:pt x="92133" y="32369"/>
                    <a:pt x="92133" y="32369"/>
                    <a:pt x="92133" y="32369"/>
                  </a:cubicBezTo>
                  <a:cubicBezTo>
                    <a:pt x="92133" y="32369"/>
                    <a:pt x="92733" y="32035"/>
                    <a:pt x="92933" y="31835"/>
                  </a:cubicBezTo>
                  <a:cubicBezTo>
                    <a:pt x="93133" y="31835"/>
                    <a:pt x="93866" y="31434"/>
                    <a:pt x="93866" y="31434"/>
                  </a:cubicBezTo>
                  <a:cubicBezTo>
                    <a:pt x="93866" y="31434"/>
                    <a:pt x="93866" y="31034"/>
                    <a:pt x="94066" y="31034"/>
                  </a:cubicBezTo>
                  <a:cubicBezTo>
                    <a:pt x="94266" y="31034"/>
                    <a:pt x="94866" y="31034"/>
                    <a:pt x="94866" y="31234"/>
                  </a:cubicBezTo>
                  <a:cubicBezTo>
                    <a:pt x="95066" y="31635"/>
                    <a:pt x="95666" y="32569"/>
                    <a:pt x="95666" y="32569"/>
                  </a:cubicBezTo>
                  <a:cubicBezTo>
                    <a:pt x="96400" y="33370"/>
                    <a:pt x="96400" y="33370"/>
                    <a:pt x="96400" y="33370"/>
                  </a:cubicBezTo>
                  <a:cubicBezTo>
                    <a:pt x="97200" y="33971"/>
                    <a:pt x="97200" y="33971"/>
                    <a:pt x="97200" y="33971"/>
                  </a:cubicBezTo>
                  <a:cubicBezTo>
                    <a:pt x="98133" y="34304"/>
                    <a:pt x="98133" y="34304"/>
                    <a:pt x="98133" y="34304"/>
                  </a:cubicBezTo>
                  <a:cubicBezTo>
                    <a:pt x="98133" y="34304"/>
                    <a:pt x="98733" y="34905"/>
                    <a:pt x="98933" y="34905"/>
                  </a:cubicBezTo>
                  <a:cubicBezTo>
                    <a:pt x="99133" y="34905"/>
                    <a:pt x="99666" y="35706"/>
                    <a:pt x="99666" y="35706"/>
                  </a:cubicBezTo>
                  <a:cubicBezTo>
                    <a:pt x="99866" y="36040"/>
                    <a:pt x="99866" y="36040"/>
                    <a:pt x="99866" y="36040"/>
                  </a:cubicBezTo>
                  <a:cubicBezTo>
                    <a:pt x="99866" y="36040"/>
                    <a:pt x="99666" y="36440"/>
                    <a:pt x="99533" y="36640"/>
                  </a:cubicBezTo>
                  <a:cubicBezTo>
                    <a:pt x="99533" y="36840"/>
                    <a:pt x="98933" y="37441"/>
                    <a:pt x="98933" y="37441"/>
                  </a:cubicBezTo>
                  <a:cubicBezTo>
                    <a:pt x="98733" y="37441"/>
                    <a:pt x="97933" y="37241"/>
                    <a:pt x="97933" y="37241"/>
                  </a:cubicBezTo>
                  <a:cubicBezTo>
                    <a:pt x="97000" y="37241"/>
                    <a:pt x="97000" y="37241"/>
                    <a:pt x="97000" y="37241"/>
                  </a:cubicBezTo>
                  <a:cubicBezTo>
                    <a:pt x="97000" y="37241"/>
                    <a:pt x="96800" y="37441"/>
                    <a:pt x="97000" y="37641"/>
                  </a:cubicBezTo>
                  <a:cubicBezTo>
                    <a:pt x="97400" y="37842"/>
                    <a:pt x="97600" y="37842"/>
                    <a:pt x="97933" y="38042"/>
                  </a:cubicBezTo>
                  <a:cubicBezTo>
                    <a:pt x="98133" y="38175"/>
                    <a:pt x="98733" y="38375"/>
                    <a:pt x="98733" y="38375"/>
                  </a:cubicBezTo>
                  <a:cubicBezTo>
                    <a:pt x="99333" y="38576"/>
                    <a:pt x="99333" y="38576"/>
                    <a:pt x="99333" y="38576"/>
                  </a:cubicBezTo>
                  <a:cubicBezTo>
                    <a:pt x="99333" y="38776"/>
                    <a:pt x="99533" y="38375"/>
                    <a:pt x="99333" y="38042"/>
                  </a:cubicBezTo>
                  <a:cubicBezTo>
                    <a:pt x="99333" y="37842"/>
                    <a:pt x="99333" y="37441"/>
                    <a:pt x="99533" y="37441"/>
                  </a:cubicBezTo>
                  <a:cubicBezTo>
                    <a:pt x="99866" y="37441"/>
                    <a:pt x="100266" y="37441"/>
                    <a:pt x="100266" y="37241"/>
                  </a:cubicBezTo>
                  <a:cubicBezTo>
                    <a:pt x="100266" y="37041"/>
                    <a:pt x="100266" y="37041"/>
                    <a:pt x="100266" y="37041"/>
                  </a:cubicBezTo>
                  <a:cubicBezTo>
                    <a:pt x="100666" y="36640"/>
                    <a:pt x="100666" y="36640"/>
                    <a:pt x="100666" y="36640"/>
                  </a:cubicBezTo>
                  <a:cubicBezTo>
                    <a:pt x="100666" y="36440"/>
                    <a:pt x="100666" y="36440"/>
                    <a:pt x="100666" y="36440"/>
                  </a:cubicBezTo>
                  <a:cubicBezTo>
                    <a:pt x="101066" y="36040"/>
                    <a:pt x="101066" y="36040"/>
                    <a:pt x="101066" y="36040"/>
                  </a:cubicBezTo>
                  <a:cubicBezTo>
                    <a:pt x="101066" y="36040"/>
                    <a:pt x="100866" y="35906"/>
                    <a:pt x="100666" y="35706"/>
                  </a:cubicBezTo>
                  <a:cubicBezTo>
                    <a:pt x="100466" y="35506"/>
                    <a:pt x="100266" y="35506"/>
                    <a:pt x="100466" y="35305"/>
                  </a:cubicBezTo>
                  <a:cubicBezTo>
                    <a:pt x="100466" y="35105"/>
                    <a:pt x="100866" y="34705"/>
                    <a:pt x="101066" y="34905"/>
                  </a:cubicBezTo>
                  <a:cubicBezTo>
                    <a:pt x="101266" y="35105"/>
                    <a:pt x="101800" y="35105"/>
                    <a:pt x="101800" y="35305"/>
                  </a:cubicBezTo>
                  <a:cubicBezTo>
                    <a:pt x="101800" y="35506"/>
                    <a:pt x="101800" y="35706"/>
                    <a:pt x="101800" y="35706"/>
                  </a:cubicBezTo>
                  <a:cubicBezTo>
                    <a:pt x="102000" y="35506"/>
                    <a:pt x="102000" y="34905"/>
                    <a:pt x="102000" y="34905"/>
                  </a:cubicBezTo>
                  <a:cubicBezTo>
                    <a:pt x="102000" y="34905"/>
                    <a:pt x="101600" y="34505"/>
                    <a:pt x="101466" y="34505"/>
                  </a:cubicBezTo>
                  <a:cubicBezTo>
                    <a:pt x="101066" y="34304"/>
                    <a:pt x="100466" y="34171"/>
                    <a:pt x="100266" y="33971"/>
                  </a:cubicBezTo>
                  <a:cubicBezTo>
                    <a:pt x="100066" y="33971"/>
                    <a:pt x="99666" y="33770"/>
                    <a:pt x="99666" y="33770"/>
                  </a:cubicBezTo>
                  <a:cubicBezTo>
                    <a:pt x="99666" y="33770"/>
                    <a:pt x="99866" y="33370"/>
                    <a:pt x="99666" y="33370"/>
                  </a:cubicBezTo>
                  <a:cubicBezTo>
                    <a:pt x="99533" y="33370"/>
                    <a:pt x="98733" y="33370"/>
                    <a:pt x="98733" y="33170"/>
                  </a:cubicBezTo>
                  <a:cubicBezTo>
                    <a:pt x="98733" y="32969"/>
                    <a:pt x="98133" y="32569"/>
                    <a:pt x="98133" y="32369"/>
                  </a:cubicBezTo>
                  <a:cubicBezTo>
                    <a:pt x="97933" y="32369"/>
                    <a:pt x="97400" y="31434"/>
                    <a:pt x="97400" y="31434"/>
                  </a:cubicBezTo>
                  <a:cubicBezTo>
                    <a:pt x="97400" y="31434"/>
                    <a:pt x="97200" y="31234"/>
                    <a:pt x="97000" y="31034"/>
                  </a:cubicBezTo>
                  <a:cubicBezTo>
                    <a:pt x="97000" y="30834"/>
                    <a:pt x="97000" y="30634"/>
                    <a:pt x="97000" y="30433"/>
                  </a:cubicBezTo>
                  <a:cubicBezTo>
                    <a:pt x="96800" y="30166"/>
                    <a:pt x="97466" y="29699"/>
                    <a:pt x="97600" y="29566"/>
                  </a:cubicBezTo>
                  <a:cubicBezTo>
                    <a:pt x="97600" y="29499"/>
                    <a:pt x="97600" y="29499"/>
                    <a:pt x="97600" y="29499"/>
                  </a:cubicBezTo>
                  <a:cubicBezTo>
                    <a:pt x="97600" y="29499"/>
                    <a:pt x="97600" y="29499"/>
                    <a:pt x="97600" y="29566"/>
                  </a:cubicBezTo>
                  <a:cubicBezTo>
                    <a:pt x="97600" y="29699"/>
                    <a:pt x="97800" y="29699"/>
                    <a:pt x="97933" y="30100"/>
                  </a:cubicBezTo>
                  <a:cubicBezTo>
                    <a:pt x="98133" y="30433"/>
                    <a:pt x="98733" y="31034"/>
                    <a:pt x="98733" y="31234"/>
                  </a:cubicBezTo>
                  <a:cubicBezTo>
                    <a:pt x="98933" y="31434"/>
                    <a:pt x="99666" y="32035"/>
                    <a:pt x="99866" y="32235"/>
                  </a:cubicBezTo>
                  <a:cubicBezTo>
                    <a:pt x="100066" y="32235"/>
                    <a:pt x="100066" y="32369"/>
                    <a:pt x="100466" y="32569"/>
                  </a:cubicBezTo>
                  <a:cubicBezTo>
                    <a:pt x="100866" y="32769"/>
                    <a:pt x="100866" y="32769"/>
                    <a:pt x="101466" y="32969"/>
                  </a:cubicBezTo>
                  <a:cubicBezTo>
                    <a:pt x="101800" y="33370"/>
                    <a:pt x="101800" y="33370"/>
                    <a:pt x="102000" y="33570"/>
                  </a:cubicBezTo>
                  <a:cubicBezTo>
                    <a:pt x="102000" y="33570"/>
                    <a:pt x="102400" y="33570"/>
                    <a:pt x="102400" y="33770"/>
                  </a:cubicBezTo>
                  <a:cubicBezTo>
                    <a:pt x="102600" y="33971"/>
                    <a:pt x="102800" y="33971"/>
                    <a:pt x="102800" y="34171"/>
                  </a:cubicBezTo>
                  <a:cubicBezTo>
                    <a:pt x="102800" y="34304"/>
                    <a:pt x="102800" y="34304"/>
                    <a:pt x="102800" y="34705"/>
                  </a:cubicBezTo>
                  <a:cubicBezTo>
                    <a:pt x="102800" y="35105"/>
                    <a:pt x="102600" y="35105"/>
                    <a:pt x="102600" y="35305"/>
                  </a:cubicBezTo>
                  <a:cubicBezTo>
                    <a:pt x="102800" y="35305"/>
                    <a:pt x="103400" y="36640"/>
                    <a:pt x="103533" y="36640"/>
                  </a:cubicBezTo>
                  <a:cubicBezTo>
                    <a:pt x="103933" y="36640"/>
                    <a:pt x="104733" y="37041"/>
                    <a:pt x="104533" y="37441"/>
                  </a:cubicBezTo>
                  <a:cubicBezTo>
                    <a:pt x="104533" y="37842"/>
                    <a:pt x="105133" y="38576"/>
                    <a:pt x="105133" y="38576"/>
                  </a:cubicBezTo>
                  <a:cubicBezTo>
                    <a:pt x="105133" y="38576"/>
                    <a:pt x="105466" y="38576"/>
                    <a:pt x="105866" y="38576"/>
                  </a:cubicBezTo>
                  <a:cubicBezTo>
                    <a:pt x="105866" y="38375"/>
                    <a:pt x="105866" y="37842"/>
                    <a:pt x="106066" y="37842"/>
                  </a:cubicBezTo>
                  <a:cubicBezTo>
                    <a:pt x="106466" y="37641"/>
                    <a:pt x="106866" y="37441"/>
                    <a:pt x="106866" y="37241"/>
                  </a:cubicBezTo>
                  <a:cubicBezTo>
                    <a:pt x="106866" y="37041"/>
                    <a:pt x="106666" y="36640"/>
                    <a:pt x="106466" y="36440"/>
                  </a:cubicBezTo>
                  <a:cubicBezTo>
                    <a:pt x="106066" y="36240"/>
                    <a:pt x="105866" y="36040"/>
                    <a:pt x="105666" y="35706"/>
                  </a:cubicBezTo>
                  <a:cubicBezTo>
                    <a:pt x="105666" y="35305"/>
                    <a:pt x="105466" y="34905"/>
                    <a:pt x="105866" y="35105"/>
                  </a:cubicBezTo>
                  <a:cubicBezTo>
                    <a:pt x="106266" y="35105"/>
                    <a:pt x="106466" y="35906"/>
                    <a:pt x="106666" y="35506"/>
                  </a:cubicBezTo>
                  <a:cubicBezTo>
                    <a:pt x="106866" y="34905"/>
                    <a:pt x="107200" y="34505"/>
                    <a:pt x="107400" y="34705"/>
                  </a:cubicBezTo>
                  <a:cubicBezTo>
                    <a:pt x="107600" y="34705"/>
                    <a:pt x="108200" y="34905"/>
                    <a:pt x="108200" y="35105"/>
                  </a:cubicBezTo>
                  <a:cubicBezTo>
                    <a:pt x="108200" y="35305"/>
                    <a:pt x="108600" y="36440"/>
                    <a:pt x="108600" y="36440"/>
                  </a:cubicBezTo>
                  <a:cubicBezTo>
                    <a:pt x="108600" y="36440"/>
                    <a:pt x="108600" y="36640"/>
                    <a:pt x="108800" y="37241"/>
                  </a:cubicBezTo>
                  <a:cubicBezTo>
                    <a:pt x="108800" y="37641"/>
                    <a:pt x="109333" y="37842"/>
                    <a:pt x="109133" y="38042"/>
                  </a:cubicBezTo>
                  <a:cubicBezTo>
                    <a:pt x="109133" y="38175"/>
                    <a:pt x="109000" y="38375"/>
                    <a:pt x="109533" y="38375"/>
                  </a:cubicBezTo>
                  <a:cubicBezTo>
                    <a:pt x="110133" y="38576"/>
                    <a:pt x="110733" y="38576"/>
                    <a:pt x="110733" y="38776"/>
                  </a:cubicBezTo>
                  <a:cubicBezTo>
                    <a:pt x="110733" y="38976"/>
                    <a:pt x="111066" y="38976"/>
                    <a:pt x="111266" y="39176"/>
                  </a:cubicBezTo>
                  <a:cubicBezTo>
                    <a:pt x="111266" y="39176"/>
                    <a:pt x="111266" y="39176"/>
                    <a:pt x="111266" y="39176"/>
                  </a:cubicBezTo>
                  <a:cubicBezTo>
                    <a:pt x="111933" y="40711"/>
                    <a:pt x="112466" y="42246"/>
                    <a:pt x="112933" y="43848"/>
                  </a:cubicBezTo>
                  <a:cubicBezTo>
                    <a:pt x="112800" y="43848"/>
                    <a:pt x="112666" y="43781"/>
                    <a:pt x="112666" y="43781"/>
                  </a:cubicBezTo>
                  <a:cubicBezTo>
                    <a:pt x="112466" y="43781"/>
                    <a:pt x="111266" y="43781"/>
                    <a:pt x="111066" y="43982"/>
                  </a:cubicBezTo>
                  <a:cubicBezTo>
                    <a:pt x="110933" y="44382"/>
                    <a:pt x="109933" y="44182"/>
                    <a:pt x="109733" y="43982"/>
                  </a:cubicBezTo>
                  <a:cubicBezTo>
                    <a:pt x="109733" y="43982"/>
                    <a:pt x="107800" y="43248"/>
                    <a:pt x="107600" y="43248"/>
                  </a:cubicBezTo>
                  <a:cubicBezTo>
                    <a:pt x="107600" y="43248"/>
                    <a:pt x="106666" y="42847"/>
                    <a:pt x="106466" y="42647"/>
                  </a:cubicBezTo>
                  <a:cubicBezTo>
                    <a:pt x="106266" y="42447"/>
                    <a:pt x="105466" y="42447"/>
                    <a:pt x="105266" y="42246"/>
                  </a:cubicBezTo>
                  <a:cubicBezTo>
                    <a:pt x="105266" y="42246"/>
                    <a:pt x="105466" y="42046"/>
                    <a:pt x="105266" y="42046"/>
                  </a:cubicBezTo>
                  <a:cubicBezTo>
                    <a:pt x="105133" y="42046"/>
                    <a:pt x="104133" y="42447"/>
                    <a:pt x="103933" y="42647"/>
                  </a:cubicBezTo>
                  <a:cubicBezTo>
                    <a:pt x="103733" y="42647"/>
                    <a:pt x="103400" y="43047"/>
                    <a:pt x="103400" y="43047"/>
                  </a:cubicBezTo>
                  <a:cubicBezTo>
                    <a:pt x="103400" y="43047"/>
                    <a:pt x="103000" y="43448"/>
                    <a:pt x="103000" y="43781"/>
                  </a:cubicBezTo>
                  <a:cubicBezTo>
                    <a:pt x="103000" y="44182"/>
                    <a:pt x="103533" y="44382"/>
                    <a:pt x="103400" y="44582"/>
                  </a:cubicBezTo>
                  <a:cubicBezTo>
                    <a:pt x="103200" y="44783"/>
                    <a:pt x="102600" y="44983"/>
                    <a:pt x="102600" y="44983"/>
                  </a:cubicBezTo>
                  <a:cubicBezTo>
                    <a:pt x="102600" y="44983"/>
                    <a:pt x="102000" y="44382"/>
                    <a:pt x="101800" y="44382"/>
                  </a:cubicBezTo>
                  <a:cubicBezTo>
                    <a:pt x="101600" y="44382"/>
                    <a:pt x="99866" y="43982"/>
                    <a:pt x="99866" y="43982"/>
                  </a:cubicBezTo>
                  <a:cubicBezTo>
                    <a:pt x="99333" y="43248"/>
                    <a:pt x="99333" y="43248"/>
                    <a:pt x="99333" y="43248"/>
                  </a:cubicBezTo>
                  <a:cubicBezTo>
                    <a:pt x="99333" y="43248"/>
                    <a:pt x="98133" y="42447"/>
                    <a:pt x="97933" y="42447"/>
                  </a:cubicBezTo>
                  <a:cubicBezTo>
                    <a:pt x="97933" y="42447"/>
                    <a:pt x="96600" y="42447"/>
                    <a:pt x="96600" y="42246"/>
                  </a:cubicBezTo>
                  <a:cubicBezTo>
                    <a:pt x="96400" y="42046"/>
                    <a:pt x="95666" y="41312"/>
                    <a:pt x="95466" y="41512"/>
                  </a:cubicBezTo>
                  <a:cubicBezTo>
                    <a:pt x="95066" y="41512"/>
                    <a:pt x="95266" y="40912"/>
                    <a:pt x="95466" y="40912"/>
                  </a:cubicBezTo>
                  <a:cubicBezTo>
                    <a:pt x="95466" y="40711"/>
                    <a:pt x="95866" y="40111"/>
                    <a:pt x="95866" y="40111"/>
                  </a:cubicBezTo>
                  <a:cubicBezTo>
                    <a:pt x="95866" y="39911"/>
                    <a:pt x="96000" y="39377"/>
                    <a:pt x="95666" y="39176"/>
                  </a:cubicBezTo>
                  <a:close/>
                  <a:moveTo>
                    <a:pt x="98133" y="20622"/>
                  </a:moveTo>
                  <a:cubicBezTo>
                    <a:pt x="98333" y="20756"/>
                    <a:pt x="98533" y="20756"/>
                    <a:pt x="98733" y="20956"/>
                  </a:cubicBezTo>
                  <a:cubicBezTo>
                    <a:pt x="98733" y="20956"/>
                    <a:pt x="98733" y="21156"/>
                    <a:pt x="98933" y="21156"/>
                  </a:cubicBezTo>
                  <a:cubicBezTo>
                    <a:pt x="98933" y="20956"/>
                    <a:pt x="98933" y="20756"/>
                    <a:pt x="98933" y="20756"/>
                  </a:cubicBezTo>
                  <a:cubicBezTo>
                    <a:pt x="98933" y="20756"/>
                    <a:pt x="98733" y="20622"/>
                    <a:pt x="98533" y="20622"/>
                  </a:cubicBezTo>
                  <a:cubicBezTo>
                    <a:pt x="98400" y="20422"/>
                    <a:pt x="98333" y="20222"/>
                    <a:pt x="98466" y="20222"/>
                  </a:cubicBezTo>
                  <a:cubicBezTo>
                    <a:pt x="98866" y="20622"/>
                    <a:pt x="99266" y="21023"/>
                    <a:pt x="99666" y="21423"/>
                  </a:cubicBezTo>
                  <a:cubicBezTo>
                    <a:pt x="99600" y="21423"/>
                    <a:pt x="99533" y="21490"/>
                    <a:pt x="99533" y="21557"/>
                  </a:cubicBezTo>
                  <a:cubicBezTo>
                    <a:pt x="99533" y="21557"/>
                    <a:pt x="99133" y="21557"/>
                    <a:pt x="98933" y="21557"/>
                  </a:cubicBezTo>
                  <a:cubicBezTo>
                    <a:pt x="98733" y="21757"/>
                    <a:pt x="98333" y="22157"/>
                    <a:pt x="98133" y="21957"/>
                  </a:cubicBezTo>
                  <a:cubicBezTo>
                    <a:pt x="98133" y="21757"/>
                    <a:pt x="97933" y="21957"/>
                    <a:pt x="97933" y="21757"/>
                  </a:cubicBezTo>
                  <a:cubicBezTo>
                    <a:pt x="97733" y="21357"/>
                    <a:pt x="97733" y="21156"/>
                    <a:pt x="97600" y="21156"/>
                  </a:cubicBezTo>
                  <a:cubicBezTo>
                    <a:pt x="97400" y="21156"/>
                    <a:pt x="97000" y="21357"/>
                    <a:pt x="97000" y="21557"/>
                  </a:cubicBezTo>
                  <a:cubicBezTo>
                    <a:pt x="97000" y="21557"/>
                    <a:pt x="97000" y="21557"/>
                    <a:pt x="96800" y="21757"/>
                  </a:cubicBezTo>
                  <a:cubicBezTo>
                    <a:pt x="96600" y="21757"/>
                    <a:pt x="96000" y="21757"/>
                    <a:pt x="96000" y="21757"/>
                  </a:cubicBezTo>
                  <a:cubicBezTo>
                    <a:pt x="96800" y="21156"/>
                    <a:pt x="96800" y="21156"/>
                    <a:pt x="96800" y="21156"/>
                  </a:cubicBezTo>
                  <a:cubicBezTo>
                    <a:pt x="97000" y="20422"/>
                    <a:pt x="97000" y="20422"/>
                    <a:pt x="97000" y="20422"/>
                  </a:cubicBezTo>
                  <a:cubicBezTo>
                    <a:pt x="97733" y="20622"/>
                    <a:pt x="97733" y="20622"/>
                    <a:pt x="97733" y="20622"/>
                  </a:cubicBezTo>
                  <a:cubicBezTo>
                    <a:pt x="97733" y="20756"/>
                    <a:pt x="97933" y="20422"/>
                    <a:pt x="98133" y="20622"/>
                  </a:cubicBezTo>
                  <a:close/>
                  <a:moveTo>
                    <a:pt x="4600" y="60000"/>
                  </a:moveTo>
                  <a:cubicBezTo>
                    <a:pt x="4600" y="59666"/>
                    <a:pt x="4666" y="59332"/>
                    <a:pt x="4666" y="58998"/>
                  </a:cubicBezTo>
                  <a:cubicBezTo>
                    <a:pt x="5000" y="58932"/>
                    <a:pt x="5066" y="58932"/>
                    <a:pt x="5066" y="58932"/>
                  </a:cubicBezTo>
                  <a:cubicBezTo>
                    <a:pt x="5800" y="59332"/>
                    <a:pt x="5800" y="59332"/>
                    <a:pt x="5800" y="59332"/>
                  </a:cubicBezTo>
                  <a:cubicBezTo>
                    <a:pt x="7333" y="61067"/>
                    <a:pt x="7333" y="61067"/>
                    <a:pt x="7333" y="61067"/>
                  </a:cubicBezTo>
                  <a:cubicBezTo>
                    <a:pt x="8733" y="61401"/>
                    <a:pt x="8733" y="61401"/>
                    <a:pt x="8733" y="61401"/>
                  </a:cubicBezTo>
                  <a:cubicBezTo>
                    <a:pt x="10266" y="61802"/>
                    <a:pt x="10266" y="61802"/>
                    <a:pt x="10266" y="61802"/>
                  </a:cubicBezTo>
                  <a:cubicBezTo>
                    <a:pt x="11000" y="61802"/>
                    <a:pt x="11000" y="61802"/>
                    <a:pt x="11000" y="61802"/>
                  </a:cubicBezTo>
                  <a:cubicBezTo>
                    <a:pt x="11200" y="62803"/>
                    <a:pt x="11200" y="62803"/>
                    <a:pt x="11200" y="62803"/>
                  </a:cubicBezTo>
                  <a:cubicBezTo>
                    <a:pt x="11200" y="62803"/>
                    <a:pt x="11800" y="63537"/>
                    <a:pt x="12000" y="63737"/>
                  </a:cubicBezTo>
                  <a:cubicBezTo>
                    <a:pt x="12200" y="63737"/>
                    <a:pt x="12000" y="64738"/>
                    <a:pt x="12000" y="64738"/>
                  </a:cubicBezTo>
                  <a:cubicBezTo>
                    <a:pt x="12600" y="65072"/>
                    <a:pt x="12600" y="65072"/>
                    <a:pt x="12600" y="65072"/>
                  </a:cubicBezTo>
                  <a:cubicBezTo>
                    <a:pt x="13333" y="65873"/>
                    <a:pt x="13333" y="65873"/>
                    <a:pt x="13333" y="65873"/>
                  </a:cubicBezTo>
                  <a:cubicBezTo>
                    <a:pt x="13933" y="66273"/>
                    <a:pt x="13933" y="66273"/>
                    <a:pt x="13933" y="66273"/>
                  </a:cubicBezTo>
                  <a:cubicBezTo>
                    <a:pt x="14333" y="67007"/>
                    <a:pt x="14333" y="67007"/>
                    <a:pt x="14333" y="67007"/>
                  </a:cubicBezTo>
                  <a:cubicBezTo>
                    <a:pt x="14666" y="66674"/>
                    <a:pt x="14666" y="66674"/>
                    <a:pt x="14666" y="66674"/>
                  </a:cubicBezTo>
                  <a:cubicBezTo>
                    <a:pt x="15466" y="66874"/>
                    <a:pt x="15466" y="66874"/>
                    <a:pt x="15466" y="66874"/>
                  </a:cubicBezTo>
                  <a:cubicBezTo>
                    <a:pt x="16400" y="67808"/>
                    <a:pt x="16400" y="67808"/>
                    <a:pt x="16400" y="67808"/>
                  </a:cubicBezTo>
                  <a:cubicBezTo>
                    <a:pt x="17000" y="67408"/>
                    <a:pt x="17000" y="67408"/>
                    <a:pt x="17000" y="67408"/>
                  </a:cubicBezTo>
                  <a:cubicBezTo>
                    <a:pt x="16800" y="66674"/>
                    <a:pt x="16800" y="66674"/>
                    <a:pt x="16800" y="66674"/>
                  </a:cubicBezTo>
                  <a:cubicBezTo>
                    <a:pt x="17400" y="66073"/>
                    <a:pt x="17400" y="66073"/>
                    <a:pt x="17400" y="66073"/>
                  </a:cubicBezTo>
                  <a:cubicBezTo>
                    <a:pt x="18000" y="66073"/>
                    <a:pt x="18000" y="66073"/>
                    <a:pt x="18000" y="66073"/>
                  </a:cubicBezTo>
                  <a:cubicBezTo>
                    <a:pt x="18333" y="66674"/>
                    <a:pt x="18333" y="66674"/>
                    <a:pt x="18333" y="66674"/>
                  </a:cubicBezTo>
                  <a:cubicBezTo>
                    <a:pt x="18333" y="67007"/>
                    <a:pt x="18333" y="67007"/>
                    <a:pt x="18333" y="67007"/>
                  </a:cubicBezTo>
                  <a:cubicBezTo>
                    <a:pt x="19133" y="68209"/>
                    <a:pt x="19133" y="68209"/>
                    <a:pt x="19133" y="68209"/>
                  </a:cubicBezTo>
                  <a:cubicBezTo>
                    <a:pt x="19133" y="71078"/>
                    <a:pt x="19133" y="71078"/>
                    <a:pt x="19133" y="71078"/>
                  </a:cubicBezTo>
                  <a:cubicBezTo>
                    <a:pt x="18533" y="72080"/>
                    <a:pt x="18533" y="72080"/>
                    <a:pt x="18533" y="72080"/>
                  </a:cubicBezTo>
                  <a:cubicBezTo>
                    <a:pt x="17800" y="72680"/>
                    <a:pt x="17800" y="72680"/>
                    <a:pt x="17800" y="72680"/>
                  </a:cubicBezTo>
                  <a:cubicBezTo>
                    <a:pt x="17600" y="73615"/>
                    <a:pt x="17600" y="73615"/>
                    <a:pt x="17600" y="73615"/>
                  </a:cubicBezTo>
                  <a:cubicBezTo>
                    <a:pt x="16800" y="74015"/>
                    <a:pt x="16800" y="74015"/>
                    <a:pt x="16800" y="74015"/>
                  </a:cubicBezTo>
                  <a:cubicBezTo>
                    <a:pt x="16400" y="75150"/>
                    <a:pt x="16400" y="75150"/>
                    <a:pt x="16400" y="75150"/>
                  </a:cubicBezTo>
                  <a:cubicBezTo>
                    <a:pt x="16066" y="76151"/>
                    <a:pt x="16066" y="76151"/>
                    <a:pt x="16066" y="76151"/>
                  </a:cubicBezTo>
                  <a:cubicBezTo>
                    <a:pt x="16066" y="77085"/>
                    <a:pt x="16066" y="77085"/>
                    <a:pt x="16066" y="77085"/>
                  </a:cubicBezTo>
                  <a:cubicBezTo>
                    <a:pt x="16800" y="77686"/>
                    <a:pt x="16800" y="77686"/>
                    <a:pt x="16800" y="77686"/>
                  </a:cubicBezTo>
                  <a:cubicBezTo>
                    <a:pt x="16266" y="78487"/>
                    <a:pt x="16266" y="78487"/>
                    <a:pt x="16266" y="78487"/>
                  </a:cubicBezTo>
                  <a:cubicBezTo>
                    <a:pt x="15666" y="79221"/>
                    <a:pt x="15666" y="79221"/>
                    <a:pt x="15666" y="79221"/>
                  </a:cubicBezTo>
                  <a:cubicBezTo>
                    <a:pt x="16066" y="80622"/>
                    <a:pt x="16066" y="80622"/>
                    <a:pt x="16066" y="80622"/>
                  </a:cubicBezTo>
                  <a:cubicBezTo>
                    <a:pt x="16066" y="80622"/>
                    <a:pt x="16266" y="81357"/>
                    <a:pt x="16266" y="81156"/>
                  </a:cubicBezTo>
                  <a:cubicBezTo>
                    <a:pt x="17000" y="81757"/>
                    <a:pt x="17000" y="81757"/>
                    <a:pt x="17000" y="81757"/>
                  </a:cubicBezTo>
                  <a:cubicBezTo>
                    <a:pt x="18333" y="84293"/>
                    <a:pt x="18333" y="84293"/>
                    <a:pt x="18333" y="84293"/>
                  </a:cubicBezTo>
                  <a:cubicBezTo>
                    <a:pt x="19533" y="86229"/>
                    <a:pt x="19533" y="86229"/>
                    <a:pt x="19533" y="86229"/>
                  </a:cubicBezTo>
                  <a:cubicBezTo>
                    <a:pt x="21466" y="89899"/>
                    <a:pt x="21466" y="89899"/>
                    <a:pt x="21466" y="89899"/>
                  </a:cubicBezTo>
                  <a:cubicBezTo>
                    <a:pt x="22066" y="90233"/>
                    <a:pt x="26066" y="93170"/>
                    <a:pt x="26066" y="93170"/>
                  </a:cubicBezTo>
                  <a:cubicBezTo>
                    <a:pt x="26866" y="96840"/>
                    <a:pt x="26866" y="96840"/>
                    <a:pt x="26866" y="96840"/>
                  </a:cubicBezTo>
                  <a:cubicBezTo>
                    <a:pt x="27066" y="104382"/>
                    <a:pt x="27066" y="104382"/>
                    <a:pt x="27066" y="104382"/>
                  </a:cubicBezTo>
                  <a:cubicBezTo>
                    <a:pt x="27066" y="104449"/>
                    <a:pt x="27066" y="104449"/>
                    <a:pt x="27066" y="104449"/>
                  </a:cubicBezTo>
                  <a:cubicBezTo>
                    <a:pt x="13466" y="94371"/>
                    <a:pt x="4600" y="78220"/>
                    <a:pt x="4600" y="60000"/>
                  </a:cubicBezTo>
                  <a:close/>
                  <a:moveTo>
                    <a:pt x="60000" y="115328"/>
                  </a:moveTo>
                  <a:cubicBezTo>
                    <a:pt x="53133" y="115328"/>
                    <a:pt x="46600" y="114126"/>
                    <a:pt x="40600" y="111857"/>
                  </a:cubicBezTo>
                  <a:cubicBezTo>
                    <a:pt x="40600" y="111724"/>
                    <a:pt x="40600" y="111590"/>
                    <a:pt x="40600" y="111590"/>
                  </a:cubicBezTo>
                  <a:cubicBezTo>
                    <a:pt x="40600" y="111190"/>
                    <a:pt x="40600" y="110589"/>
                    <a:pt x="40600" y="110589"/>
                  </a:cubicBezTo>
                  <a:cubicBezTo>
                    <a:pt x="40600" y="110589"/>
                    <a:pt x="40600" y="110189"/>
                    <a:pt x="40200" y="110189"/>
                  </a:cubicBezTo>
                  <a:cubicBezTo>
                    <a:pt x="39800" y="109988"/>
                    <a:pt x="39800" y="109988"/>
                    <a:pt x="39600" y="109655"/>
                  </a:cubicBezTo>
                  <a:cubicBezTo>
                    <a:pt x="39600" y="109054"/>
                    <a:pt x="39200" y="108654"/>
                    <a:pt x="39200" y="108654"/>
                  </a:cubicBezTo>
                  <a:cubicBezTo>
                    <a:pt x="38866" y="108854"/>
                    <a:pt x="38866" y="108854"/>
                    <a:pt x="38866" y="108854"/>
                  </a:cubicBezTo>
                  <a:cubicBezTo>
                    <a:pt x="39200" y="108253"/>
                    <a:pt x="39200" y="108253"/>
                    <a:pt x="39200" y="108253"/>
                  </a:cubicBezTo>
                  <a:cubicBezTo>
                    <a:pt x="40200" y="109054"/>
                    <a:pt x="40200" y="109054"/>
                    <a:pt x="40200" y="109054"/>
                  </a:cubicBezTo>
                  <a:cubicBezTo>
                    <a:pt x="41733" y="109454"/>
                    <a:pt x="41733" y="109454"/>
                    <a:pt x="41733" y="109454"/>
                  </a:cubicBezTo>
                  <a:cubicBezTo>
                    <a:pt x="42933" y="108253"/>
                    <a:pt x="42933" y="108253"/>
                    <a:pt x="42933" y="108253"/>
                  </a:cubicBezTo>
                  <a:cubicBezTo>
                    <a:pt x="43666" y="106318"/>
                    <a:pt x="43666" y="106318"/>
                    <a:pt x="43666" y="106318"/>
                  </a:cubicBezTo>
                  <a:cubicBezTo>
                    <a:pt x="44066" y="104783"/>
                    <a:pt x="44066" y="104783"/>
                    <a:pt x="44066" y="104783"/>
                  </a:cubicBezTo>
                  <a:cubicBezTo>
                    <a:pt x="44800" y="104783"/>
                    <a:pt x="44800" y="104783"/>
                    <a:pt x="44800" y="104783"/>
                  </a:cubicBezTo>
                  <a:cubicBezTo>
                    <a:pt x="45600" y="103448"/>
                    <a:pt x="45600" y="103448"/>
                    <a:pt x="45600" y="103448"/>
                  </a:cubicBezTo>
                  <a:cubicBezTo>
                    <a:pt x="45800" y="102046"/>
                    <a:pt x="45800" y="102046"/>
                    <a:pt x="45800" y="102046"/>
                  </a:cubicBezTo>
                  <a:cubicBezTo>
                    <a:pt x="45600" y="100311"/>
                    <a:pt x="45600" y="100311"/>
                    <a:pt x="45600" y="100311"/>
                  </a:cubicBezTo>
                  <a:cubicBezTo>
                    <a:pt x="46000" y="99777"/>
                    <a:pt x="46000" y="99777"/>
                    <a:pt x="46000" y="99777"/>
                  </a:cubicBezTo>
                  <a:cubicBezTo>
                    <a:pt x="48533" y="98042"/>
                    <a:pt x="48533" y="98042"/>
                    <a:pt x="48533" y="98042"/>
                  </a:cubicBezTo>
                  <a:cubicBezTo>
                    <a:pt x="50400" y="97441"/>
                    <a:pt x="50400" y="97441"/>
                    <a:pt x="50400" y="97441"/>
                  </a:cubicBezTo>
                  <a:cubicBezTo>
                    <a:pt x="51000" y="96840"/>
                    <a:pt x="51000" y="96840"/>
                    <a:pt x="51000" y="96840"/>
                  </a:cubicBezTo>
                  <a:cubicBezTo>
                    <a:pt x="52200" y="95506"/>
                    <a:pt x="52200" y="95506"/>
                    <a:pt x="52200" y="95506"/>
                  </a:cubicBezTo>
                  <a:cubicBezTo>
                    <a:pt x="52200" y="95305"/>
                    <a:pt x="52533" y="93370"/>
                    <a:pt x="52533" y="93370"/>
                  </a:cubicBezTo>
                  <a:cubicBezTo>
                    <a:pt x="52533" y="93370"/>
                    <a:pt x="52933" y="91034"/>
                    <a:pt x="52933" y="90834"/>
                  </a:cubicBezTo>
                  <a:cubicBezTo>
                    <a:pt x="52733" y="90834"/>
                    <a:pt x="52933" y="88698"/>
                    <a:pt x="52933" y="88698"/>
                  </a:cubicBezTo>
                  <a:cubicBezTo>
                    <a:pt x="52733" y="88698"/>
                    <a:pt x="52933" y="88164"/>
                    <a:pt x="52933" y="88164"/>
                  </a:cubicBezTo>
                  <a:cubicBezTo>
                    <a:pt x="54866" y="85428"/>
                    <a:pt x="54866" y="85428"/>
                    <a:pt x="54866" y="85428"/>
                  </a:cubicBezTo>
                  <a:cubicBezTo>
                    <a:pt x="55666" y="83492"/>
                    <a:pt x="55666" y="83492"/>
                    <a:pt x="55666" y="83492"/>
                  </a:cubicBezTo>
                  <a:cubicBezTo>
                    <a:pt x="55666" y="83492"/>
                    <a:pt x="56400" y="82358"/>
                    <a:pt x="56200" y="82157"/>
                  </a:cubicBezTo>
                  <a:cubicBezTo>
                    <a:pt x="56200" y="81957"/>
                    <a:pt x="55666" y="80222"/>
                    <a:pt x="55666" y="80222"/>
                  </a:cubicBezTo>
                  <a:cubicBezTo>
                    <a:pt x="55666" y="80222"/>
                    <a:pt x="54466" y="80022"/>
                    <a:pt x="54266" y="79822"/>
                  </a:cubicBezTo>
                  <a:cubicBezTo>
                    <a:pt x="54266" y="79822"/>
                    <a:pt x="52333" y="77886"/>
                    <a:pt x="52200" y="78086"/>
                  </a:cubicBezTo>
                  <a:cubicBezTo>
                    <a:pt x="52200" y="78086"/>
                    <a:pt x="51400" y="77085"/>
                    <a:pt x="51400" y="77486"/>
                  </a:cubicBezTo>
                  <a:cubicBezTo>
                    <a:pt x="51200" y="77686"/>
                    <a:pt x="49666" y="77686"/>
                    <a:pt x="49666" y="77686"/>
                  </a:cubicBezTo>
                  <a:cubicBezTo>
                    <a:pt x="48133" y="77285"/>
                    <a:pt x="48133" y="77285"/>
                    <a:pt x="48133" y="77285"/>
                  </a:cubicBezTo>
                  <a:cubicBezTo>
                    <a:pt x="48133" y="77285"/>
                    <a:pt x="47333" y="77886"/>
                    <a:pt x="47533" y="77686"/>
                  </a:cubicBezTo>
                  <a:cubicBezTo>
                    <a:pt x="47733" y="77285"/>
                    <a:pt x="47533" y="76151"/>
                    <a:pt x="47533" y="76351"/>
                  </a:cubicBezTo>
                  <a:cubicBezTo>
                    <a:pt x="47533" y="76551"/>
                    <a:pt x="45000" y="75350"/>
                    <a:pt x="45000" y="75350"/>
                  </a:cubicBezTo>
                  <a:cubicBezTo>
                    <a:pt x="44266" y="76151"/>
                    <a:pt x="44266" y="76151"/>
                    <a:pt x="44266" y="76151"/>
                  </a:cubicBezTo>
                  <a:cubicBezTo>
                    <a:pt x="44266" y="75150"/>
                    <a:pt x="44266" y="75150"/>
                    <a:pt x="44266" y="75150"/>
                  </a:cubicBezTo>
                  <a:cubicBezTo>
                    <a:pt x="42933" y="74416"/>
                    <a:pt x="42933" y="74416"/>
                    <a:pt x="42933" y="74416"/>
                  </a:cubicBezTo>
                  <a:cubicBezTo>
                    <a:pt x="43066" y="73214"/>
                    <a:pt x="43066" y="73214"/>
                    <a:pt x="43066" y="73214"/>
                  </a:cubicBezTo>
                  <a:cubicBezTo>
                    <a:pt x="42533" y="72814"/>
                    <a:pt x="42533" y="72814"/>
                    <a:pt x="42533" y="72814"/>
                  </a:cubicBezTo>
                  <a:cubicBezTo>
                    <a:pt x="42533" y="72814"/>
                    <a:pt x="42333" y="73014"/>
                    <a:pt x="42333" y="72814"/>
                  </a:cubicBezTo>
                  <a:cubicBezTo>
                    <a:pt x="41933" y="70745"/>
                    <a:pt x="41933" y="70745"/>
                    <a:pt x="41933" y="70745"/>
                  </a:cubicBezTo>
                  <a:cubicBezTo>
                    <a:pt x="40000" y="69143"/>
                    <a:pt x="40000" y="69143"/>
                    <a:pt x="40000" y="69143"/>
                  </a:cubicBezTo>
                  <a:cubicBezTo>
                    <a:pt x="37666" y="69143"/>
                    <a:pt x="37666" y="69143"/>
                    <a:pt x="37666" y="69143"/>
                  </a:cubicBezTo>
                  <a:cubicBezTo>
                    <a:pt x="35533" y="68008"/>
                    <a:pt x="35533" y="68008"/>
                    <a:pt x="35533" y="68008"/>
                  </a:cubicBezTo>
                  <a:cubicBezTo>
                    <a:pt x="35200" y="67007"/>
                    <a:pt x="35200" y="67007"/>
                    <a:pt x="35200" y="67007"/>
                  </a:cubicBezTo>
                  <a:cubicBezTo>
                    <a:pt x="35200" y="67007"/>
                    <a:pt x="34000" y="66473"/>
                    <a:pt x="34000" y="66273"/>
                  </a:cubicBezTo>
                  <a:cubicBezTo>
                    <a:pt x="34000" y="66073"/>
                    <a:pt x="33600" y="66273"/>
                    <a:pt x="33600" y="66273"/>
                  </a:cubicBezTo>
                  <a:cubicBezTo>
                    <a:pt x="33466" y="66073"/>
                    <a:pt x="33466" y="65672"/>
                    <a:pt x="33466" y="65672"/>
                  </a:cubicBezTo>
                  <a:cubicBezTo>
                    <a:pt x="33066" y="65072"/>
                    <a:pt x="33066" y="65072"/>
                    <a:pt x="33066" y="65072"/>
                  </a:cubicBezTo>
                  <a:cubicBezTo>
                    <a:pt x="32866" y="65072"/>
                    <a:pt x="32866" y="65072"/>
                    <a:pt x="32866" y="65072"/>
                  </a:cubicBezTo>
                  <a:cubicBezTo>
                    <a:pt x="32266" y="64938"/>
                    <a:pt x="32266" y="64938"/>
                    <a:pt x="32266" y="64938"/>
                  </a:cubicBezTo>
                  <a:cubicBezTo>
                    <a:pt x="32066" y="64538"/>
                    <a:pt x="32066" y="64538"/>
                    <a:pt x="32066" y="64538"/>
                  </a:cubicBezTo>
                  <a:cubicBezTo>
                    <a:pt x="32066" y="64538"/>
                    <a:pt x="32533" y="64271"/>
                    <a:pt x="32800" y="64137"/>
                  </a:cubicBezTo>
                  <a:cubicBezTo>
                    <a:pt x="32133" y="64204"/>
                    <a:pt x="30533" y="64338"/>
                    <a:pt x="30533" y="64338"/>
                  </a:cubicBezTo>
                  <a:cubicBezTo>
                    <a:pt x="30333" y="64938"/>
                    <a:pt x="30333" y="64938"/>
                    <a:pt x="30333" y="64938"/>
                  </a:cubicBezTo>
                  <a:cubicBezTo>
                    <a:pt x="29200" y="64338"/>
                    <a:pt x="29200" y="64338"/>
                    <a:pt x="29200" y="64338"/>
                  </a:cubicBezTo>
                  <a:cubicBezTo>
                    <a:pt x="27466" y="64137"/>
                    <a:pt x="27466" y="64137"/>
                    <a:pt x="27466" y="64137"/>
                  </a:cubicBezTo>
                  <a:cubicBezTo>
                    <a:pt x="27466" y="64137"/>
                    <a:pt x="26066" y="63737"/>
                    <a:pt x="26066" y="63537"/>
                  </a:cubicBezTo>
                  <a:cubicBezTo>
                    <a:pt x="26066" y="63337"/>
                    <a:pt x="25733" y="62803"/>
                    <a:pt x="25733" y="62803"/>
                  </a:cubicBezTo>
                  <a:cubicBezTo>
                    <a:pt x="25733" y="62803"/>
                    <a:pt x="25533" y="63537"/>
                    <a:pt x="25333" y="63537"/>
                  </a:cubicBezTo>
                  <a:cubicBezTo>
                    <a:pt x="25333" y="63737"/>
                    <a:pt x="24333" y="64538"/>
                    <a:pt x="24333" y="64538"/>
                  </a:cubicBezTo>
                  <a:cubicBezTo>
                    <a:pt x="24333" y="65672"/>
                    <a:pt x="24333" y="65672"/>
                    <a:pt x="24333" y="65672"/>
                  </a:cubicBezTo>
                  <a:cubicBezTo>
                    <a:pt x="23800" y="64938"/>
                    <a:pt x="23800" y="64938"/>
                    <a:pt x="23800" y="64938"/>
                  </a:cubicBezTo>
                  <a:cubicBezTo>
                    <a:pt x="24133" y="64338"/>
                    <a:pt x="24133" y="64338"/>
                    <a:pt x="24133" y="64338"/>
                  </a:cubicBezTo>
                  <a:cubicBezTo>
                    <a:pt x="24133" y="63337"/>
                    <a:pt x="24133" y="63337"/>
                    <a:pt x="24133" y="63337"/>
                  </a:cubicBezTo>
                  <a:cubicBezTo>
                    <a:pt x="24733" y="63203"/>
                    <a:pt x="24733" y="63203"/>
                    <a:pt x="24733" y="63203"/>
                  </a:cubicBezTo>
                  <a:cubicBezTo>
                    <a:pt x="24533" y="62602"/>
                    <a:pt x="24533" y="62602"/>
                    <a:pt x="24533" y="62602"/>
                  </a:cubicBezTo>
                  <a:cubicBezTo>
                    <a:pt x="24533" y="62602"/>
                    <a:pt x="23933" y="62803"/>
                    <a:pt x="23933" y="63003"/>
                  </a:cubicBezTo>
                  <a:cubicBezTo>
                    <a:pt x="23000" y="63537"/>
                    <a:pt x="23000" y="63537"/>
                    <a:pt x="23000" y="63537"/>
                  </a:cubicBezTo>
                  <a:cubicBezTo>
                    <a:pt x="22066" y="63937"/>
                    <a:pt x="22066" y="63937"/>
                    <a:pt x="22066" y="63937"/>
                  </a:cubicBezTo>
                  <a:cubicBezTo>
                    <a:pt x="21466" y="63937"/>
                    <a:pt x="21466" y="63937"/>
                    <a:pt x="21466" y="63937"/>
                  </a:cubicBezTo>
                  <a:cubicBezTo>
                    <a:pt x="21466" y="63937"/>
                    <a:pt x="21066" y="64738"/>
                    <a:pt x="20866" y="64738"/>
                  </a:cubicBezTo>
                  <a:cubicBezTo>
                    <a:pt x="20666" y="64738"/>
                    <a:pt x="20866" y="65472"/>
                    <a:pt x="20866" y="65472"/>
                  </a:cubicBezTo>
                  <a:cubicBezTo>
                    <a:pt x="20866" y="65472"/>
                    <a:pt x="19533" y="66874"/>
                    <a:pt x="19533" y="66674"/>
                  </a:cubicBezTo>
                  <a:cubicBezTo>
                    <a:pt x="19533" y="66473"/>
                    <a:pt x="18200" y="65472"/>
                    <a:pt x="18200" y="65472"/>
                  </a:cubicBezTo>
                  <a:cubicBezTo>
                    <a:pt x="16600" y="65672"/>
                    <a:pt x="16600" y="65672"/>
                    <a:pt x="16600" y="65672"/>
                  </a:cubicBezTo>
                  <a:cubicBezTo>
                    <a:pt x="15866" y="66073"/>
                    <a:pt x="15866" y="66073"/>
                    <a:pt x="15866" y="66073"/>
                  </a:cubicBezTo>
                  <a:cubicBezTo>
                    <a:pt x="14866" y="65472"/>
                    <a:pt x="14866" y="65472"/>
                    <a:pt x="14866" y="65472"/>
                  </a:cubicBezTo>
                  <a:cubicBezTo>
                    <a:pt x="13933" y="64137"/>
                    <a:pt x="13933" y="64137"/>
                    <a:pt x="13933" y="64137"/>
                  </a:cubicBezTo>
                  <a:cubicBezTo>
                    <a:pt x="14133" y="62602"/>
                    <a:pt x="14133" y="62602"/>
                    <a:pt x="14133" y="62602"/>
                  </a:cubicBezTo>
                  <a:cubicBezTo>
                    <a:pt x="14466" y="61067"/>
                    <a:pt x="14466" y="61067"/>
                    <a:pt x="14466" y="61067"/>
                  </a:cubicBezTo>
                  <a:cubicBezTo>
                    <a:pt x="14666" y="59866"/>
                    <a:pt x="14666" y="59866"/>
                    <a:pt x="14666" y="59866"/>
                  </a:cubicBezTo>
                  <a:cubicBezTo>
                    <a:pt x="13533" y="59132"/>
                    <a:pt x="13533" y="59132"/>
                    <a:pt x="13533" y="59132"/>
                  </a:cubicBezTo>
                  <a:cubicBezTo>
                    <a:pt x="13533" y="59132"/>
                    <a:pt x="11400" y="59332"/>
                    <a:pt x="11400" y="59132"/>
                  </a:cubicBezTo>
                  <a:cubicBezTo>
                    <a:pt x="11400" y="59132"/>
                    <a:pt x="10066" y="59332"/>
                    <a:pt x="10066" y="59132"/>
                  </a:cubicBezTo>
                  <a:cubicBezTo>
                    <a:pt x="10266" y="59132"/>
                    <a:pt x="10666" y="58331"/>
                    <a:pt x="10666" y="58131"/>
                  </a:cubicBezTo>
                  <a:cubicBezTo>
                    <a:pt x="10800" y="57196"/>
                    <a:pt x="10800" y="57196"/>
                    <a:pt x="10800" y="57196"/>
                  </a:cubicBezTo>
                  <a:cubicBezTo>
                    <a:pt x="11400" y="56195"/>
                    <a:pt x="11400" y="56195"/>
                    <a:pt x="11400" y="56195"/>
                  </a:cubicBezTo>
                  <a:cubicBezTo>
                    <a:pt x="12000" y="54460"/>
                    <a:pt x="12000" y="54460"/>
                    <a:pt x="12000" y="54460"/>
                  </a:cubicBezTo>
                  <a:cubicBezTo>
                    <a:pt x="12400" y="53659"/>
                    <a:pt x="12400" y="53659"/>
                    <a:pt x="12400" y="53659"/>
                  </a:cubicBezTo>
                  <a:cubicBezTo>
                    <a:pt x="10466" y="53659"/>
                    <a:pt x="10466" y="53659"/>
                    <a:pt x="10466" y="53659"/>
                  </a:cubicBezTo>
                  <a:cubicBezTo>
                    <a:pt x="9466" y="54060"/>
                    <a:pt x="9466" y="54060"/>
                    <a:pt x="9466" y="54060"/>
                  </a:cubicBezTo>
                  <a:cubicBezTo>
                    <a:pt x="8733" y="55995"/>
                    <a:pt x="8733" y="55995"/>
                    <a:pt x="8733" y="55995"/>
                  </a:cubicBezTo>
                  <a:cubicBezTo>
                    <a:pt x="5600" y="56796"/>
                    <a:pt x="5600" y="56796"/>
                    <a:pt x="5600" y="56796"/>
                  </a:cubicBezTo>
                  <a:cubicBezTo>
                    <a:pt x="4866" y="56195"/>
                    <a:pt x="4866" y="56195"/>
                    <a:pt x="4866" y="56195"/>
                  </a:cubicBezTo>
                  <a:cubicBezTo>
                    <a:pt x="4866" y="56195"/>
                    <a:pt x="4800" y="56262"/>
                    <a:pt x="4800" y="56262"/>
                  </a:cubicBezTo>
                  <a:cubicBezTo>
                    <a:pt x="4800" y="56329"/>
                    <a:pt x="4866" y="56395"/>
                    <a:pt x="4866" y="56395"/>
                  </a:cubicBezTo>
                  <a:cubicBezTo>
                    <a:pt x="4733" y="56529"/>
                    <a:pt x="4733" y="56395"/>
                    <a:pt x="4800" y="56262"/>
                  </a:cubicBezTo>
                  <a:cubicBezTo>
                    <a:pt x="4800" y="56262"/>
                    <a:pt x="4800" y="56262"/>
                    <a:pt x="4733" y="56195"/>
                  </a:cubicBezTo>
                  <a:cubicBezTo>
                    <a:pt x="5000" y="53058"/>
                    <a:pt x="5466" y="49988"/>
                    <a:pt x="6200" y="46985"/>
                  </a:cubicBezTo>
                  <a:cubicBezTo>
                    <a:pt x="8533" y="45383"/>
                    <a:pt x="8533" y="45383"/>
                    <a:pt x="8533" y="45383"/>
                  </a:cubicBezTo>
                  <a:cubicBezTo>
                    <a:pt x="10066" y="45583"/>
                    <a:pt x="10066" y="45583"/>
                    <a:pt x="10066" y="45583"/>
                  </a:cubicBezTo>
                  <a:cubicBezTo>
                    <a:pt x="10466" y="45917"/>
                    <a:pt x="10466" y="45917"/>
                    <a:pt x="10466" y="45917"/>
                  </a:cubicBezTo>
                  <a:cubicBezTo>
                    <a:pt x="11400" y="45717"/>
                    <a:pt x="11400" y="45717"/>
                    <a:pt x="11400" y="45717"/>
                  </a:cubicBezTo>
                  <a:cubicBezTo>
                    <a:pt x="12400" y="44983"/>
                    <a:pt x="12400" y="44983"/>
                    <a:pt x="12400" y="44983"/>
                  </a:cubicBezTo>
                  <a:cubicBezTo>
                    <a:pt x="13533" y="44983"/>
                    <a:pt x="13533" y="44983"/>
                    <a:pt x="13533" y="44983"/>
                  </a:cubicBezTo>
                  <a:cubicBezTo>
                    <a:pt x="14666" y="44783"/>
                    <a:pt x="14666" y="44783"/>
                    <a:pt x="14666" y="44783"/>
                  </a:cubicBezTo>
                  <a:cubicBezTo>
                    <a:pt x="15466" y="45583"/>
                    <a:pt x="15466" y="45583"/>
                    <a:pt x="15466" y="45583"/>
                  </a:cubicBezTo>
                  <a:cubicBezTo>
                    <a:pt x="16400" y="45183"/>
                    <a:pt x="16400" y="45183"/>
                    <a:pt x="16400" y="45183"/>
                  </a:cubicBezTo>
                  <a:cubicBezTo>
                    <a:pt x="17000" y="45717"/>
                    <a:pt x="17000" y="45717"/>
                    <a:pt x="17000" y="45717"/>
                  </a:cubicBezTo>
                  <a:cubicBezTo>
                    <a:pt x="17400" y="46117"/>
                    <a:pt x="17400" y="46117"/>
                    <a:pt x="17400" y="46117"/>
                  </a:cubicBezTo>
                  <a:cubicBezTo>
                    <a:pt x="17400" y="46718"/>
                    <a:pt x="17400" y="46718"/>
                    <a:pt x="17400" y="46718"/>
                  </a:cubicBezTo>
                  <a:cubicBezTo>
                    <a:pt x="17000" y="47519"/>
                    <a:pt x="17000" y="47519"/>
                    <a:pt x="17000" y="47519"/>
                  </a:cubicBezTo>
                  <a:cubicBezTo>
                    <a:pt x="17400" y="48654"/>
                    <a:pt x="17400" y="48654"/>
                    <a:pt x="17400" y="48654"/>
                  </a:cubicBezTo>
                  <a:cubicBezTo>
                    <a:pt x="18000" y="49788"/>
                    <a:pt x="18000" y="49788"/>
                    <a:pt x="18000" y="49788"/>
                  </a:cubicBezTo>
                  <a:cubicBezTo>
                    <a:pt x="18533" y="49988"/>
                    <a:pt x="18533" y="49988"/>
                    <a:pt x="18533" y="49988"/>
                  </a:cubicBezTo>
                  <a:cubicBezTo>
                    <a:pt x="19133" y="48253"/>
                    <a:pt x="19133" y="48253"/>
                    <a:pt x="19133" y="48253"/>
                  </a:cubicBezTo>
                  <a:cubicBezTo>
                    <a:pt x="18933" y="46718"/>
                    <a:pt x="18933" y="46718"/>
                    <a:pt x="18933" y="46718"/>
                  </a:cubicBezTo>
                  <a:cubicBezTo>
                    <a:pt x="18733" y="45583"/>
                    <a:pt x="18733" y="45583"/>
                    <a:pt x="18733" y="45583"/>
                  </a:cubicBezTo>
                  <a:cubicBezTo>
                    <a:pt x="18733" y="44582"/>
                    <a:pt x="18733" y="44582"/>
                    <a:pt x="18733" y="44582"/>
                  </a:cubicBezTo>
                  <a:cubicBezTo>
                    <a:pt x="20266" y="42847"/>
                    <a:pt x="20266" y="42847"/>
                    <a:pt x="20266" y="42847"/>
                  </a:cubicBezTo>
                  <a:cubicBezTo>
                    <a:pt x="22200" y="41512"/>
                    <a:pt x="22200" y="41512"/>
                    <a:pt x="22200" y="41512"/>
                  </a:cubicBezTo>
                  <a:cubicBezTo>
                    <a:pt x="23800" y="40511"/>
                    <a:pt x="23800" y="40511"/>
                    <a:pt x="23800" y="40511"/>
                  </a:cubicBezTo>
                  <a:cubicBezTo>
                    <a:pt x="25133" y="38976"/>
                    <a:pt x="25133" y="38976"/>
                    <a:pt x="25133" y="38976"/>
                  </a:cubicBezTo>
                  <a:cubicBezTo>
                    <a:pt x="25133" y="37641"/>
                    <a:pt x="25133" y="37641"/>
                    <a:pt x="25133" y="37641"/>
                  </a:cubicBezTo>
                  <a:cubicBezTo>
                    <a:pt x="25733" y="37441"/>
                    <a:pt x="25733" y="37441"/>
                    <a:pt x="25733" y="37441"/>
                  </a:cubicBezTo>
                  <a:cubicBezTo>
                    <a:pt x="26266" y="36240"/>
                    <a:pt x="26266" y="36240"/>
                    <a:pt x="26266" y="36240"/>
                  </a:cubicBezTo>
                  <a:cubicBezTo>
                    <a:pt x="26866" y="36240"/>
                    <a:pt x="26866" y="36240"/>
                    <a:pt x="26866" y="36240"/>
                  </a:cubicBezTo>
                  <a:cubicBezTo>
                    <a:pt x="28000" y="34905"/>
                    <a:pt x="28000" y="34905"/>
                    <a:pt x="28000" y="34905"/>
                  </a:cubicBezTo>
                  <a:cubicBezTo>
                    <a:pt x="29933" y="34171"/>
                    <a:pt x="29933" y="34171"/>
                    <a:pt x="29933" y="34171"/>
                  </a:cubicBezTo>
                  <a:cubicBezTo>
                    <a:pt x="31133" y="33971"/>
                    <a:pt x="31133" y="33971"/>
                    <a:pt x="31133" y="33971"/>
                  </a:cubicBezTo>
                  <a:cubicBezTo>
                    <a:pt x="31533" y="33570"/>
                    <a:pt x="31533" y="33570"/>
                    <a:pt x="31533" y="33570"/>
                  </a:cubicBezTo>
                  <a:cubicBezTo>
                    <a:pt x="31133" y="33170"/>
                    <a:pt x="31133" y="33170"/>
                    <a:pt x="31133" y="33170"/>
                  </a:cubicBezTo>
                  <a:cubicBezTo>
                    <a:pt x="32066" y="31835"/>
                    <a:pt x="32066" y="31835"/>
                    <a:pt x="32066" y="31835"/>
                  </a:cubicBezTo>
                  <a:cubicBezTo>
                    <a:pt x="35000" y="30634"/>
                    <a:pt x="35000" y="30634"/>
                    <a:pt x="35000" y="30634"/>
                  </a:cubicBezTo>
                  <a:cubicBezTo>
                    <a:pt x="36733" y="30100"/>
                    <a:pt x="36733" y="30100"/>
                    <a:pt x="36733" y="30100"/>
                  </a:cubicBezTo>
                  <a:cubicBezTo>
                    <a:pt x="35333" y="31034"/>
                    <a:pt x="35333" y="31034"/>
                    <a:pt x="35333" y="31034"/>
                  </a:cubicBezTo>
                  <a:cubicBezTo>
                    <a:pt x="35533" y="31835"/>
                    <a:pt x="35533" y="31835"/>
                    <a:pt x="35533" y="31835"/>
                  </a:cubicBezTo>
                  <a:cubicBezTo>
                    <a:pt x="36733" y="31434"/>
                    <a:pt x="36733" y="31434"/>
                    <a:pt x="36733" y="31434"/>
                  </a:cubicBezTo>
                  <a:cubicBezTo>
                    <a:pt x="37466" y="31034"/>
                    <a:pt x="37466" y="31034"/>
                    <a:pt x="37466" y="31034"/>
                  </a:cubicBezTo>
                  <a:cubicBezTo>
                    <a:pt x="39400" y="30433"/>
                    <a:pt x="39400" y="30433"/>
                    <a:pt x="39400" y="30433"/>
                  </a:cubicBezTo>
                  <a:cubicBezTo>
                    <a:pt x="39400" y="30433"/>
                    <a:pt x="39800" y="29899"/>
                    <a:pt x="39800" y="29699"/>
                  </a:cubicBezTo>
                  <a:cubicBezTo>
                    <a:pt x="39800" y="29899"/>
                    <a:pt x="41000" y="29699"/>
                    <a:pt x="41000" y="29699"/>
                  </a:cubicBezTo>
                  <a:cubicBezTo>
                    <a:pt x="40800" y="29098"/>
                    <a:pt x="40800" y="29098"/>
                    <a:pt x="40800" y="29098"/>
                  </a:cubicBezTo>
                  <a:cubicBezTo>
                    <a:pt x="40800" y="28498"/>
                    <a:pt x="40800" y="28498"/>
                    <a:pt x="40800" y="28498"/>
                  </a:cubicBezTo>
                  <a:cubicBezTo>
                    <a:pt x="40200" y="28698"/>
                    <a:pt x="40200" y="28698"/>
                    <a:pt x="40200" y="28698"/>
                  </a:cubicBezTo>
                  <a:cubicBezTo>
                    <a:pt x="39200" y="29699"/>
                    <a:pt x="39200" y="29699"/>
                    <a:pt x="39200" y="29699"/>
                  </a:cubicBezTo>
                  <a:cubicBezTo>
                    <a:pt x="37866" y="29699"/>
                    <a:pt x="37866" y="29699"/>
                    <a:pt x="37866" y="29699"/>
                  </a:cubicBezTo>
                  <a:cubicBezTo>
                    <a:pt x="37133" y="28698"/>
                    <a:pt x="37133" y="28698"/>
                    <a:pt x="37133" y="28698"/>
                  </a:cubicBezTo>
                  <a:cubicBezTo>
                    <a:pt x="37866" y="27764"/>
                    <a:pt x="37866" y="27764"/>
                    <a:pt x="37866" y="27764"/>
                  </a:cubicBezTo>
                  <a:cubicBezTo>
                    <a:pt x="38466" y="26629"/>
                    <a:pt x="38466" y="26629"/>
                    <a:pt x="38466" y="26629"/>
                  </a:cubicBezTo>
                  <a:cubicBezTo>
                    <a:pt x="38333" y="26696"/>
                    <a:pt x="37466" y="26429"/>
                    <a:pt x="37466" y="26429"/>
                  </a:cubicBezTo>
                  <a:cubicBezTo>
                    <a:pt x="35933" y="26763"/>
                    <a:pt x="35933" y="26763"/>
                    <a:pt x="35933" y="26763"/>
                  </a:cubicBezTo>
                  <a:cubicBezTo>
                    <a:pt x="35733" y="26763"/>
                    <a:pt x="34400" y="27764"/>
                    <a:pt x="34400" y="27563"/>
                  </a:cubicBezTo>
                  <a:cubicBezTo>
                    <a:pt x="34600" y="27363"/>
                    <a:pt x="33800" y="27964"/>
                    <a:pt x="33800" y="27964"/>
                  </a:cubicBezTo>
                  <a:cubicBezTo>
                    <a:pt x="35733" y="26429"/>
                    <a:pt x="35733" y="26429"/>
                    <a:pt x="35733" y="26429"/>
                  </a:cubicBezTo>
                  <a:cubicBezTo>
                    <a:pt x="36533" y="26429"/>
                    <a:pt x="36533" y="26429"/>
                    <a:pt x="36533" y="26429"/>
                  </a:cubicBezTo>
                  <a:cubicBezTo>
                    <a:pt x="37266" y="25428"/>
                    <a:pt x="37266" y="25428"/>
                    <a:pt x="37266" y="25428"/>
                  </a:cubicBezTo>
                  <a:cubicBezTo>
                    <a:pt x="41533" y="25428"/>
                    <a:pt x="41533" y="25428"/>
                    <a:pt x="41533" y="25428"/>
                  </a:cubicBezTo>
                  <a:cubicBezTo>
                    <a:pt x="43066" y="25228"/>
                    <a:pt x="43066" y="25228"/>
                    <a:pt x="43066" y="25228"/>
                  </a:cubicBezTo>
                  <a:cubicBezTo>
                    <a:pt x="45000" y="24093"/>
                    <a:pt x="45000" y="24093"/>
                    <a:pt x="45000" y="24093"/>
                  </a:cubicBezTo>
                  <a:cubicBezTo>
                    <a:pt x="45200" y="24293"/>
                    <a:pt x="45200" y="24293"/>
                    <a:pt x="45200" y="24293"/>
                  </a:cubicBezTo>
                  <a:cubicBezTo>
                    <a:pt x="44266" y="25027"/>
                    <a:pt x="44266" y="25027"/>
                    <a:pt x="44266" y="25027"/>
                  </a:cubicBezTo>
                  <a:cubicBezTo>
                    <a:pt x="43266" y="26229"/>
                    <a:pt x="43266" y="26229"/>
                    <a:pt x="43266" y="26229"/>
                  </a:cubicBezTo>
                  <a:cubicBezTo>
                    <a:pt x="42333" y="27163"/>
                    <a:pt x="42333" y="27163"/>
                    <a:pt x="42333" y="27163"/>
                  </a:cubicBezTo>
                  <a:cubicBezTo>
                    <a:pt x="41933" y="27764"/>
                    <a:pt x="41933" y="27764"/>
                    <a:pt x="41933" y="27764"/>
                  </a:cubicBezTo>
                  <a:cubicBezTo>
                    <a:pt x="43466" y="27964"/>
                    <a:pt x="43466" y="27964"/>
                    <a:pt x="43466" y="27964"/>
                  </a:cubicBezTo>
                  <a:cubicBezTo>
                    <a:pt x="44666" y="27964"/>
                    <a:pt x="44666" y="27964"/>
                    <a:pt x="44666" y="27964"/>
                  </a:cubicBezTo>
                  <a:cubicBezTo>
                    <a:pt x="44800" y="27964"/>
                    <a:pt x="44800" y="28498"/>
                    <a:pt x="44800" y="28498"/>
                  </a:cubicBezTo>
                  <a:cubicBezTo>
                    <a:pt x="45600" y="27964"/>
                    <a:pt x="45600" y="27964"/>
                    <a:pt x="45600" y="27964"/>
                  </a:cubicBezTo>
                  <a:cubicBezTo>
                    <a:pt x="45800" y="28898"/>
                    <a:pt x="45800" y="28898"/>
                    <a:pt x="45800" y="28898"/>
                  </a:cubicBezTo>
                  <a:cubicBezTo>
                    <a:pt x="46933" y="27964"/>
                    <a:pt x="46933" y="27964"/>
                    <a:pt x="46933" y="27964"/>
                  </a:cubicBezTo>
                  <a:cubicBezTo>
                    <a:pt x="46600" y="26963"/>
                    <a:pt x="46600" y="26963"/>
                    <a:pt x="46600" y="26963"/>
                  </a:cubicBezTo>
                  <a:cubicBezTo>
                    <a:pt x="46933" y="26229"/>
                    <a:pt x="46933" y="26229"/>
                    <a:pt x="46933" y="26229"/>
                  </a:cubicBezTo>
                  <a:cubicBezTo>
                    <a:pt x="45600" y="26229"/>
                    <a:pt x="45600" y="26229"/>
                    <a:pt x="45600" y="26229"/>
                  </a:cubicBezTo>
                  <a:cubicBezTo>
                    <a:pt x="45600" y="25628"/>
                    <a:pt x="45600" y="25628"/>
                    <a:pt x="45600" y="25628"/>
                  </a:cubicBezTo>
                  <a:cubicBezTo>
                    <a:pt x="45600" y="25628"/>
                    <a:pt x="45200" y="25027"/>
                    <a:pt x="45000" y="25228"/>
                  </a:cubicBezTo>
                  <a:cubicBezTo>
                    <a:pt x="45800" y="24627"/>
                    <a:pt x="45800" y="24627"/>
                    <a:pt x="45800" y="24627"/>
                  </a:cubicBezTo>
                  <a:cubicBezTo>
                    <a:pt x="45400" y="24293"/>
                    <a:pt x="45400" y="24293"/>
                    <a:pt x="45400" y="24293"/>
                  </a:cubicBezTo>
                  <a:cubicBezTo>
                    <a:pt x="46400" y="23092"/>
                    <a:pt x="46400" y="23092"/>
                    <a:pt x="46400" y="23092"/>
                  </a:cubicBezTo>
                  <a:cubicBezTo>
                    <a:pt x="46000" y="21957"/>
                    <a:pt x="46000" y="21957"/>
                    <a:pt x="46000" y="21957"/>
                  </a:cubicBezTo>
                  <a:cubicBezTo>
                    <a:pt x="45800" y="21156"/>
                    <a:pt x="45800" y="21156"/>
                    <a:pt x="45800" y="21156"/>
                  </a:cubicBezTo>
                  <a:cubicBezTo>
                    <a:pt x="44666" y="20756"/>
                    <a:pt x="44666" y="20756"/>
                    <a:pt x="44666" y="20756"/>
                  </a:cubicBezTo>
                  <a:cubicBezTo>
                    <a:pt x="44266" y="20222"/>
                    <a:pt x="44266" y="20222"/>
                    <a:pt x="44266" y="20222"/>
                  </a:cubicBezTo>
                  <a:cubicBezTo>
                    <a:pt x="43666" y="19822"/>
                    <a:pt x="43666" y="19822"/>
                    <a:pt x="43666" y="19822"/>
                  </a:cubicBezTo>
                  <a:cubicBezTo>
                    <a:pt x="44066" y="18820"/>
                    <a:pt x="44066" y="18820"/>
                    <a:pt x="44066" y="18820"/>
                  </a:cubicBezTo>
                  <a:cubicBezTo>
                    <a:pt x="43866" y="18086"/>
                    <a:pt x="43866" y="18086"/>
                    <a:pt x="43866" y="18086"/>
                  </a:cubicBezTo>
                  <a:cubicBezTo>
                    <a:pt x="43866" y="18086"/>
                    <a:pt x="43666" y="15750"/>
                    <a:pt x="43466" y="15750"/>
                  </a:cubicBezTo>
                  <a:cubicBezTo>
                    <a:pt x="43466" y="15951"/>
                    <a:pt x="41933" y="17085"/>
                    <a:pt x="41933" y="17085"/>
                  </a:cubicBezTo>
                  <a:cubicBezTo>
                    <a:pt x="40400" y="17886"/>
                    <a:pt x="40400" y="17886"/>
                    <a:pt x="40400" y="17886"/>
                  </a:cubicBezTo>
                  <a:cubicBezTo>
                    <a:pt x="39600" y="17085"/>
                    <a:pt x="39600" y="17085"/>
                    <a:pt x="39600" y="17085"/>
                  </a:cubicBezTo>
                  <a:cubicBezTo>
                    <a:pt x="39600" y="16151"/>
                    <a:pt x="39600" y="16151"/>
                    <a:pt x="39600" y="16151"/>
                  </a:cubicBezTo>
                  <a:cubicBezTo>
                    <a:pt x="40400" y="15550"/>
                    <a:pt x="40400" y="15550"/>
                    <a:pt x="40400" y="15550"/>
                  </a:cubicBezTo>
                  <a:cubicBezTo>
                    <a:pt x="39200" y="15150"/>
                    <a:pt x="39200" y="15150"/>
                    <a:pt x="39200" y="15150"/>
                  </a:cubicBezTo>
                  <a:cubicBezTo>
                    <a:pt x="39200" y="14949"/>
                    <a:pt x="39200" y="14949"/>
                    <a:pt x="39200" y="14949"/>
                  </a:cubicBezTo>
                  <a:cubicBezTo>
                    <a:pt x="39200" y="14949"/>
                    <a:pt x="38066" y="13815"/>
                    <a:pt x="38066" y="14015"/>
                  </a:cubicBezTo>
                  <a:cubicBezTo>
                    <a:pt x="37866" y="14015"/>
                    <a:pt x="37666" y="14215"/>
                    <a:pt x="37666" y="14215"/>
                  </a:cubicBezTo>
                  <a:cubicBezTo>
                    <a:pt x="35200" y="14015"/>
                    <a:pt x="35200" y="14015"/>
                    <a:pt x="35200" y="14015"/>
                  </a:cubicBezTo>
                  <a:cubicBezTo>
                    <a:pt x="34400" y="15550"/>
                    <a:pt x="34400" y="15550"/>
                    <a:pt x="34400" y="15550"/>
                  </a:cubicBezTo>
                  <a:cubicBezTo>
                    <a:pt x="34200" y="16351"/>
                    <a:pt x="34200" y="16351"/>
                    <a:pt x="34200" y="16351"/>
                  </a:cubicBezTo>
                  <a:cubicBezTo>
                    <a:pt x="34200" y="16351"/>
                    <a:pt x="32866" y="17686"/>
                    <a:pt x="32666" y="17686"/>
                  </a:cubicBezTo>
                  <a:cubicBezTo>
                    <a:pt x="32866" y="17686"/>
                    <a:pt x="33466" y="18286"/>
                    <a:pt x="33466" y="18286"/>
                  </a:cubicBezTo>
                  <a:cubicBezTo>
                    <a:pt x="32866" y="19621"/>
                    <a:pt x="32866" y="19621"/>
                    <a:pt x="32866" y="19621"/>
                  </a:cubicBezTo>
                  <a:cubicBezTo>
                    <a:pt x="30733" y="20956"/>
                    <a:pt x="30733" y="20956"/>
                    <a:pt x="30733" y="20956"/>
                  </a:cubicBezTo>
                  <a:cubicBezTo>
                    <a:pt x="29733" y="20956"/>
                    <a:pt x="29733" y="20956"/>
                    <a:pt x="29733" y="20956"/>
                  </a:cubicBezTo>
                  <a:cubicBezTo>
                    <a:pt x="29733" y="20956"/>
                    <a:pt x="29200" y="23292"/>
                    <a:pt x="29200" y="23492"/>
                  </a:cubicBezTo>
                  <a:cubicBezTo>
                    <a:pt x="29200" y="23692"/>
                    <a:pt x="28200" y="24093"/>
                    <a:pt x="28200" y="24093"/>
                  </a:cubicBezTo>
                  <a:cubicBezTo>
                    <a:pt x="27666" y="24427"/>
                    <a:pt x="27666" y="24427"/>
                    <a:pt x="27666" y="24427"/>
                  </a:cubicBezTo>
                  <a:cubicBezTo>
                    <a:pt x="27466" y="23692"/>
                    <a:pt x="27466" y="23692"/>
                    <a:pt x="27466" y="23692"/>
                  </a:cubicBezTo>
                  <a:cubicBezTo>
                    <a:pt x="27466" y="23692"/>
                    <a:pt x="27066" y="23092"/>
                    <a:pt x="27066" y="22892"/>
                  </a:cubicBezTo>
                  <a:cubicBezTo>
                    <a:pt x="27800" y="23092"/>
                    <a:pt x="27800" y="23092"/>
                    <a:pt x="27800" y="23092"/>
                  </a:cubicBezTo>
                  <a:cubicBezTo>
                    <a:pt x="27800" y="22491"/>
                    <a:pt x="27800" y="22491"/>
                    <a:pt x="27800" y="22491"/>
                  </a:cubicBezTo>
                  <a:cubicBezTo>
                    <a:pt x="27266" y="22491"/>
                    <a:pt x="27266" y="22491"/>
                    <a:pt x="27266" y="22491"/>
                  </a:cubicBezTo>
                  <a:cubicBezTo>
                    <a:pt x="27466" y="21757"/>
                    <a:pt x="27466" y="21757"/>
                    <a:pt x="27466" y="21757"/>
                  </a:cubicBezTo>
                  <a:cubicBezTo>
                    <a:pt x="28000" y="20756"/>
                    <a:pt x="28000" y="20756"/>
                    <a:pt x="28000" y="20756"/>
                  </a:cubicBezTo>
                  <a:cubicBezTo>
                    <a:pt x="26066" y="20622"/>
                    <a:pt x="26066" y="20622"/>
                    <a:pt x="26066" y="20622"/>
                  </a:cubicBezTo>
                  <a:cubicBezTo>
                    <a:pt x="25733" y="20222"/>
                    <a:pt x="25733" y="20222"/>
                    <a:pt x="25733" y="20222"/>
                  </a:cubicBezTo>
                  <a:cubicBezTo>
                    <a:pt x="24733" y="20022"/>
                    <a:pt x="24733" y="20022"/>
                    <a:pt x="24733" y="20022"/>
                  </a:cubicBezTo>
                  <a:cubicBezTo>
                    <a:pt x="24733" y="19621"/>
                    <a:pt x="24733" y="19621"/>
                    <a:pt x="24733" y="19621"/>
                  </a:cubicBezTo>
                  <a:cubicBezTo>
                    <a:pt x="23933" y="19221"/>
                    <a:pt x="23933" y="19221"/>
                    <a:pt x="23933" y="19221"/>
                  </a:cubicBezTo>
                  <a:cubicBezTo>
                    <a:pt x="23200" y="18820"/>
                    <a:pt x="23200" y="18820"/>
                    <a:pt x="23200" y="18820"/>
                  </a:cubicBezTo>
                  <a:cubicBezTo>
                    <a:pt x="23133" y="18820"/>
                    <a:pt x="23066" y="18820"/>
                    <a:pt x="23000" y="18820"/>
                  </a:cubicBezTo>
                  <a:cubicBezTo>
                    <a:pt x="25400" y="16685"/>
                    <a:pt x="28000" y="14749"/>
                    <a:pt x="30733" y="13014"/>
                  </a:cubicBezTo>
                  <a:cubicBezTo>
                    <a:pt x="30933" y="13014"/>
                    <a:pt x="30933" y="13014"/>
                    <a:pt x="30933" y="13014"/>
                  </a:cubicBezTo>
                  <a:cubicBezTo>
                    <a:pt x="30733" y="13414"/>
                    <a:pt x="30733" y="13414"/>
                    <a:pt x="30733" y="13414"/>
                  </a:cubicBezTo>
                  <a:cubicBezTo>
                    <a:pt x="31533" y="13214"/>
                    <a:pt x="31533" y="13214"/>
                    <a:pt x="31533" y="13214"/>
                  </a:cubicBezTo>
                  <a:cubicBezTo>
                    <a:pt x="32466" y="12680"/>
                    <a:pt x="32466" y="12680"/>
                    <a:pt x="32466" y="12680"/>
                  </a:cubicBezTo>
                  <a:cubicBezTo>
                    <a:pt x="33066" y="12880"/>
                    <a:pt x="33066" y="12880"/>
                    <a:pt x="33066" y="12880"/>
                  </a:cubicBezTo>
                  <a:cubicBezTo>
                    <a:pt x="33466" y="13214"/>
                    <a:pt x="33466" y="13214"/>
                    <a:pt x="33466" y="13214"/>
                  </a:cubicBezTo>
                  <a:cubicBezTo>
                    <a:pt x="34400" y="13014"/>
                    <a:pt x="34400" y="13014"/>
                    <a:pt x="34400" y="13014"/>
                  </a:cubicBezTo>
                  <a:cubicBezTo>
                    <a:pt x="34200" y="12480"/>
                    <a:pt x="34200" y="12480"/>
                    <a:pt x="34200" y="12480"/>
                  </a:cubicBezTo>
                  <a:cubicBezTo>
                    <a:pt x="33666" y="12013"/>
                    <a:pt x="33333" y="11746"/>
                    <a:pt x="33133" y="11546"/>
                  </a:cubicBezTo>
                  <a:cubicBezTo>
                    <a:pt x="33800" y="11212"/>
                    <a:pt x="34400" y="10878"/>
                    <a:pt x="35066" y="10545"/>
                  </a:cubicBezTo>
                  <a:cubicBezTo>
                    <a:pt x="35200" y="10545"/>
                    <a:pt x="35200" y="10545"/>
                    <a:pt x="35200" y="10545"/>
                  </a:cubicBezTo>
                  <a:cubicBezTo>
                    <a:pt x="35200" y="10478"/>
                    <a:pt x="35266" y="10478"/>
                    <a:pt x="35333" y="10411"/>
                  </a:cubicBezTo>
                  <a:cubicBezTo>
                    <a:pt x="37066" y="9543"/>
                    <a:pt x="38800" y="8809"/>
                    <a:pt x="40600" y="8142"/>
                  </a:cubicBezTo>
                  <a:cubicBezTo>
                    <a:pt x="40866" y="8342"/>
                    <a:pt x="41133" y="8609"/>
                    <a:pt x="41133" y="8609"/>
                  </a:cubicBezTo>
                  <a:cubicBezTo>
                    <a:pt x="40800" y="9010"/>
                    <a:pt x="40800" y="9010"/>
                    <a:pt x="40800" y="9010"/>
                  </a:cubicBezTo>
                  <a:cubicBezTo>
                    <a:pt x="39200" y="9143"/>
                    <a:pt x="39200" y="9143"/>
                    <a:pt x="39200" y="9143"/>
                  </a:cubicBezTo>
                  <a:cubicBezTo>
                    <a:pt x="38866" y="9944"/>
                    <a:pt x="38866" y="9944"/>
                    <a:pt x="38866" y="9944"/>
                  </a:cubicBezTo>
                  <a:cubicBezTo>
                    <a:pt x="40000" y="9944"/>
                    <a:pt x="40000" y="9944"/>
                    <a:pt x="40000" y="9944"/>
                  </a:cubicBezTo>
                  <a:cubicBezTo>
                    <a:pt x="40800" y="9143"/>
                    <a:pt x="40800" y="9143"/>
                    <a:pt x="40800" y="9143"/>
                  </a:cubicBezTo>
                  <a:cubicBezTo>
                    <a:pt x="41733" y="9010"/>
                    <a:pt x="41733" y="9010"/>
                    <a:pt x="41733" y="9010"/>
                  </a:cubicBezTo>
                  <a:cubicBezTo>
                    <a:pt x="41933" y="9944"/>
                    <a:pt x="41933" y="9944"/>
                    <a:pt x="41933" y="9944"/>
                  </a:cubicBezTo>
                  <a:cubicBezTo>
                    <a:pt x="40800" y="10545"/>
                    <a:pt x="40800" y="10545"/>
                    <a:pt x="40800" y="10545"/>
                  </a:cubicBezTo>
                  <a:cubicBezTo>
                    <a:pt x="40600" y="10545"/>
                    <a:pt x="40000" y="10878"/>
                    <a:pt x="40000" y="10878"/>
                  </a:cubicBezTo>
                  <a:cubicBezTo>
                    <a:pt x="39800" y="11479"/>
                    <a:pt x="39800" y="11479"/>
                    <a:pt x="39800" y="11479"/>
                  </a:cubicBezTo>
                  <a:cubicBezTo>
                    <a:pt x="38866" y="11679"/>
                    <a:pt x="38866" y="11679"/>
                    <a:pt x="38866" y="11679"/>
                  </a:cubicBezTo>
                  <a:cubicBezTo>
                    <a:pt x="37866" y="11479"/>
                    <a:pt x="37866" y="11479"/>
                    <a:pt x="37866" y="11479"/>
                  </a:cubicBezTo>
                  <a:cubicBezTo>
                    <a:pt x="37266" y="11479"/>
                    <a:pt x="37266" y="11479"/>
                    <a:pt x="37266" y="11479"/>
                  </a:cubicBezTo>
                  <a:cubicBezTo>
                    <a:pt x="36533" y="12080"/>
                    <a:pt x="36533" y="12080"/>
                    <a:pt x="36533" y="12080"/>
                  </a:cubicBezTo>
                  <a:cubicBezTo>
                    <a:pt x="37266" y="12680"/>
                    <a:pt x="37266" y="12680"/>
                    <a:pt x="37266" y="12680"/>
                  </a:cubicBezTo>
                  <a:cubicBezTo>
                    <a:pt x="37266" y="12680"/>
                    <a:pt x="38066" y="12280"/>
                    <a:pt x="38266" y="12280"/>
                  </a:cubicBezTo>
                  <a:cubicBezTo>
                    <a:pt x="38466" y="12080"/>
                    <a:pt x="39066" y="11879"/>
                    <a:pt x="39066" y="12080"/>
                  </a:cubicBezTo>
                  <a:cubicBezTo>
                    <a:pt x="39200" y="12280"/>
                    <a:pt x="39800" y="12880"/>
                    <a:pt x="39800" y="12880"/>
                  </a:cubicBezTo>
                  <a:cubicBezTo>
                    <a:pt x="40400" y="13815"/>
                    <a:pt x="40400" y="13815"/>
                    <a:pt x="40400" y="13815"/>
                  </a:cubicBezTo>
                  <a:cubicBezTo>
                    <a:pt x="40800" y="14015"/>
                    <a:pt x="40800" y="14015"/>
                    <a:pt x="40800" y="14015"/>
                  </a:cubicBezTo>
                  <a:cubicBezTo>
                    <a:pt x="42333" y="14416"/>
                    <a:pt x="42333" y="14416"/>
                    <a:pt x="42333" y="14416"/>
                  </a:cubicBezTo>
                  <a:cubicBezTo>
                    <a:pt x="43266" y="14816"/>
                    <a:pt x="43266" y="14816"/>
                    <a:pt x="43266" y="14816"/>
                  </a:cubicBezTo>
                  <a:cubicBezTo>
                    <a:pt x="43266" y="14215"/>
                    <a:pt x="43266" y="14215"/>
                    <a:pt x="43266" y="14215"/>
                  </a:cubicBezTo>
                  <a:cubicBezTo>
                    <a:pt x="42533" y="13214"/>
                    <a:pt x="42533" y="13214"/>
                    <a:pt x="42533" y="13214"/>
                  </a:cubicBezTo>
                  <a:cubicBezTo>
                    <a:pt x="42533" y="13214"/>
                    <a:pt x="42333" y="13014"/>
                    <a:pt x="42733" y="13014"/>
                  </a:cubicBezTo>
                  <a:cubicBezTo>
                    <a:pt x="42933" y="13014"/>
                    <a:pt x="43466" y="13615"/>
                    <a:pt x="43466" y="13615"/>
                  </a:cubicBezTo>
                  <a:cubicBezTo>
                    <a:pt x="43666" y="13615"/>
                    <a:pt x="44466" y="14215"/>
                    <a:pt x="44466" y="14215"/>
                  </a:cubicBezTo>
                  <a:cubicBezTo>
                    <a:pt x="44666" y="13214"/>
                    <a:pt x="44666" y="13214"/>
                    <a:pt x="44666" y="13214"/>
                  </a:cubicBezTo>
                  <a:cubicBezTo>
                    <a:pt x="45400" y="12880"/>
                    <a:pt x="45400" y="12880"/>
                    <a:pt x="45400" y="12880"/>
                  </a:cubicBezTo>
                  <a:cubicBezTo>
                    <a:pt x="45000" y="12480"/>
                    <a:pt x="45000" y="12480"/>
                    <a:pt x="45000" y="12480"/>
                  </a:cubicBezTo>
                  <a:cubicBezTo>
                    <a:pt x="44800" y="12080"/>
                    <a:pt x="44800" y="12080"/>
                    <a:pt x="44800" y="12080"/>
                  </a:cubicBezTo>
                  <a:cubicBezTo>
                    <a:pt x="44266" y="11479"/>
                    <a:pt x="44266" y="11479"/>
                    <a:pt x="44266" y="11479"/>
                  </a:cubicBezTo>
                  <a:cubicBezTo>
                    <a:pt x="44466" y="10878"/>
                    <a:pt x="44466" y="10878"/>
                    <a:pt x="44466" y="10878"/>
                  </a:cubicBezTo>
                  <a:cubicBezTo>
                    <a:pt x="44466" y="10878"/>
                    <a:pt x="44466" y="10878"/>
                    <a:pt x="44666" y="10878"/>
                  </a:cubicBezTo>
                  <a:cubicBezTo>
                    <a:pt x="44666" y="10745"/>
                    <a:pt x="45000" y="10545"/>
                    <a:pt x="45000" y="10745"/>
                  </a:cubicBezTo>
                  <a:cubicBezTo>
                    <a:pt x="45200" y="10745"/>
                    <a:pt x="46000" y="11679"/>
                    <a:pt x="46000" y="11679"/>
                  </a:cubicBezTo>
                  <a:cubicBezTo>
                    <a:pt x="46600" y="11879"/>
                    <a:pt x="46600" y="11879"/>
                    <a:pt x="46600" y="11879"/>
                  </a:cubicBezTo>
                  <a:cubicBezTo>
                    <a:pt x="46933" y="11279"/>
                    <a:pt x="46933" y="11279"/>
                    <a:pt x="46933" y="11279"/>
                  </a:cubicBezTo>
                  <a:cubicBezTo>
                    <a:pt x="47933" y="11279"/>
                    <a:pt x="47933" y="11279"/>
                    <a:pt x="47933" y="11279"/>
                  </a:cubicBezTo>
                  <a:cubicBezTo>
                    <a:pt x="47933" y="10878"/>
                    <a:pt x="47933" y="10878"/>
                    <a:pt x="47933" y="10878"/>
                  </a:cubicBezTo>
                  <a:cubicBezTo>
                    <a:pt x="48866" y="10545"/>
                    <a:pt x="48866" y="10545"/>
                    <a:pt x="48866" y="10545"/>
                  </a:cubicBezTo>
                  <a:cubicBezTo>
                    <a:pt x="47533" y="9543"/>
                    <a:pt x="47533" y="9543"/>
                    <a:pt x="47533" y="9543"/>
                  </a:cubicBezTo>
                  <a:cubicBezTo>
                    <a:pt x="46933" y="9143"/>
                    <a:pt x="46933" y="9143"/>
                    <a:pt x="46933" y="9143"/>
                  </a:cubicBezTo>
                  <a:cubicBezTo>
                    <a:pt x="46400" y="9343"/>
                    <a:pt x="46400" y="9343"/>
                    <a:pt x="46400" y="9343"/>
                  </a:cubicBezTo>
                  <a:cubicBezTo>
                    <a:pt x="46000" y="8809"/>
                    <a:pt x="46000" y="8809"/>
                    <a:pt x="46000" y="8809"/>
                  </a:cubicBezTo>
                  <a:cubicBezTo>
                    <a:pt x="46400" y="8209"/>
                    <a:pt x="46400" y="8209"/>
                    <a:pt x="46400" y="8209"/>
                  </a:cubicBezTo>
                  <a:cubicBezTo>
                    <a:pt x="46733" y="7608"/>
                    <a:pt x="46733" y="7608"/>
                    <a:pt x="46733" y="7608"/>
                  </a:cubicBezTo>
                  <a:cubicBezTo>
                    <a:pt x="46000" y="7007"/>
                    <a:pt x="46000" y="7007"/>
                    <a:pt x="46000" y="7007"/>
                  </a:cubicBezTo>
                  <a:cubicBezTo>
                    <a:pt x="45200" y="6874"/>
                    <a:pt x="45200" y="6874"/>
                    <a:pt x="45200" y="6874"/>
                  </a:cubicBezTo>
                  <a:cubicBezTo>
                    <a:pt x="45133" y="6740"/>
                    <a:pt x="45133" y="6674"/>
                    <a:pt x="45066" y="6674"/>
                  </a:cubicBezTo>
                  <a:cubicBezTo>
                    <a:pt x="48466" y="5672"/>
                    <a:pt x="52000" y="5072"/>
                    <a:pt x="55666" y="4805"/>
                  </a:cubicBezTo>
                  <a:cubicBezTo>
                    <a:pt x="55666" y="4872"/>
                    <a:pt x="55666" y="5005"/>
                    <a:pt x="55666" y="5072"/>
                  </a:cubicBezTo>
                  <a:cubicBezTo>
                    <a:pt x="55466" y="5472"/>
                    <a:pt x="55266" y="5472"/>
                    <a:pt x="55066" y="5873"/>
                  </a:cubicBezTo>
                  <a:cubicBezTo>
                    <a:pt x="54666" y="6473"/>
                    <a:pt x="55666" y="6073"/>
                    <a:pt x="55666" y="6073"/>
                  </a:cubicBezTo>
                  <a:cubicBezTo>
                    <a:pt x="56600" y="6674"/>
                    <a:pt x="56600" y="6674"/>
                    <a:pt x="56600" y="6674"/>
                  </a:cubicBezTo>
                  <a:cubicBezTo>
                    <a:pt x="56600" y="6674"/>
                    <a:pt x="56400" y="6674"/>
                    <a:pt x="55866" y="6874"/>
                  </a:cubicBezTo>
                  <a:cubicBezTo>
                    <a:pt x="55466" y="6874"/>
                    <a:pt x="54866" y="7007"/>
                    <a:pt x="54866" y="7007"/>
                  </a:cubicBezTo>
                  <a:cubicBezTo>
                    <a:pt x="54666" y="7808"/>
                    <a:pt x="54666" y="7808"/>
                    <a:pt x="54666" y="7808"/>
                  </a:cubicBezTo>
                  <a:cubicBezTo>
                    <a:pt x="56200" y="7408"/>
                    <a:pt x="56200" y="7408"/>
                    <a:pt x="56200" y="7408"/>
                  </a:cubicBezTo>
                  <a:cubicBezTo>
                    <a:pt x="56066" y="8008"/>
                    <a:pt x="56066" y="8008"/>
                    <a:pt x="56066" y="8008"/>
                  </a:cubicBezTo>
                  <a:cubicBezTo>
                    <a:pt x="55066" y="8209"/>
                    <a:pt x="55066" y="8209"/>
                    <a:pt x="55066" y="8209"/>
                  </a:cubicBezTo>
                  <a:cubicBezTo>
                    <a:pt x="54133" y="9543"/>
                    <a:pt x="54133" y="9543"/>
                    <a:pt x="54133" y="9543"/>
                  </a:cubicBezTo>
                  <a:cubicBezTo>
                    <a:pt x="53933" y="11879"/>
                    <a:pt x="53933" y="11879"/>
                    <a:pt x="53933" y="11879"/>
                  </a:cubicBezTo>
                  <a:cubicBezTo>
                    <a:pt x="54133" y="14015"/>
                    <a:pt x="54133" y="14015"/>
                    <a:pt x="54133" y="14015"/>
                  </a:cubicBezTo>
                  <a:cubicBezTo>
                    <a:pt x="54666" y="15550"/>
                    <a:pt x="54666" y="15550"/>
                    <a:pt x="54666" y="15550"/>
                  </a:cubicBezTo>
                  <a:cubicBezTo>
                    <a:pt x="55666" y="15750"/>
                    <a:pt x="55666" y="15750"/>
                    <a:pt x="55666" y="15750"/>
                  </a:cubicBezTo>
                  <a:cubicBezTo>
                    <a:pt x="56800" y="16351"/>
                    <a:pt x="56800" y="16351"/>
                    <a:pt x="56800" y="16351"/>
                  </a:cubicBezTo>
                  <a:cubicBezTo>
                    <a:pt x="58333" y="16351"/>
                    <a:pt x="58333" y="16351"/>
                    <a:pt x="58333" y="16351"/>
                  </a:cubicBezTo>
                  <a:cubicBezTo>
                    <a:pt x="59866" y="14215"/>
                    <a:pt x="59866" y="14215"/>
                    <a:pt x="59866" y="14215"/>
                  </a:cubicBezTo>
                  <a:cubicBezTo>
                    <a:pt x="61466" y="12880"/>
                    <a:pt x="61466" y="12880"/>
                    <a:pt x="61466" y="12880"/>
                  </a:cubicBezTo>
                  <a:cubicBezTo>
                    <a:pt x="61800" y="12080"/>
                    <a:pt x="61800" y="12080"/>
                    <a:pt x="61800" y="12080"/>
                  </a:cubicBezTo>
                  <a:cubicBezTo>
                    <a:pt x="62600" y="11479"/>
                    <a:pt x="62600" y="11479"/>
                    <a:pt x="62600" y="11479"/>
                  </a:cubicBezTo>
                  <a:cubicBezTo>
                    <a:pt x="64133" y="11078"/>
                    <a:pt x="64133" y="11078"/>
                    <a:pt x="64133" y="11078"/>
                  </a:cubicBezTo>
                  <a:cubicBezTo>
                    <a:pt x="66266" y="10745"/>
                    <a:pt x="66266" y="10745"/>
                    <a:pt x="66266" y="10745"/>
                  </a:cubicBezTo>
                  <a:cubicBezTo>
                    <a:pt x="66266" y="10745"/>
                    <a:pt x="68200" y="9343"/>
                    <a:pt x="68400" y="9343"/>
                  </a:cubicBezTo>
                  <a:cubicBezTo>
                    <a:pt x="68600" y="9143"/>
                    <a:pt x="74000" y="7408"/>
                    <a:pt x="74000" y="7408"/>
                  </a:cubicBezTo>
                  <a:cubicBezTo>
                    <a:pt x="75133" y="7608"/>
                    <a:pt x="75133" y="7608"/>
                    <a:pt x="75133" y="7608"/>
                  </a:cubicBezTo>
                  <a:cubicBezTo>
                    <a:pt x="75133" y="7608"/>
                    <a:pt x="75266" y="7208"/>
                    <a:pt x="75333" y="6740"/>
                  </a:cubicBezTo>
                  <a:cubicBezTo>
                    <a:pt x="81266" y="8476"/>
                    <a:pt x="86800" y="11145"/>
                    <a:pt x="91733" y="14616"/>
                  </a:cubicBezTo>
                  <a:cubicBezTo>
                    <a:pt x="91666" y="14749"/>
                    <a:pt x="91600" y="14883"/>
                    <a:pt x="91600" y="14949"/>
                  </a:cubicBezTo>
                  <a:cubicBezTo>
                    <a:pt x="91600" y="15150"/>
                    <a:pt x="91600" y="16351"/>
                    <a:pt x="91600" y="16351"/>
                  </a:cubicBezTo>
                  <a:cubicBezTo>
                    <a:pt x="91600" y="16351"/>
                    <a:pt x="92333" y="16351"/>
                    <a:pt x="92133" y="16551"/>
                  </a:cubicBezTo>
                  <a:cubicBezTo>
                    <a:pt x="92000" y="16751"/>
                    <a:pt x="92000" y="17486"/>
                    <a:pt x="92000" y="17486"/>
                  </a:cubicBezTo>
                  <a:cubicBezTo>
                    <a:pt x="92533" y="18086"/>
                    <a:pt x="92533" y="18086"/>
                    <a:pt x="92533" y="18086"/>
                  </a:cubicBezTo>
                  <a:cubicBezTo>
                    <a:pt x="92533" y="18086"/>
                    <a:pt x="93533" y="18286"/>
                    <a:pt x="93733" y="18286"/>
                  </a:cubicBezTo>
                  <a:cubicBezTo>
                    <a:pt x="93866" y="18286"/>
                    <a:pt x="94266" y="17886"/>
                    <a:pt x="94266" y="17886"/>
                  </a:cubicBezTo>
                  <a:cubicBezTo>
                    <a:pt x="94466" y="17886"/>
                    <a:pt x="94866" y="17285"/>
                    <a:pt x="95066" y="17285"/>
                  </a:cubicBezTo>
                  <a:cubicBezTo>
                    <a:pt x="95066" y="17285"/>
                    <a:pt x="95133" y="17285"/>
                    <a:pt x="95200" y="17285"/>
                  </a:cubicBezTo>
                  <a:cubicBezTo>
                    <a:pt x="95466" y="17486"/>
                    <a:pt x="95733" y="17753"/>
                    <a:pt x="96000" y="17953"/>
                  </a:cubicBezTo>
                  <a:cubicBezTo>
                    <a:pt x="96000" y="18020"/>
                    <a:pt x="96000" y="18020"/>
                    <a:pt x="96000" y="18086"/>
                  </a:cubicBezTo>
                  <a:cubicBezTo>
                    <a:pt x="96200" y="18086"/>
                    <a:pt x="96400" y="18487"/>
                    <a:pt x="96600" y="18820"/>
                  </a:cubicBezTo>
                  <a:cubicBezTo>
                    <a:pt x="96800" y="19021"/>
                    <a:pt x="97000" y="19421"/>
                    <a:pt x="97000" y="19621"/>
                  </a:cubicBezTo>
                  <a:cubicBezTo>
                    <a:pt x="96800" y="19621"/>
                    <a:pt x="96600" y="20022"/>
                    <a:pt x="96600" y="20022"/>
                  </a:cubicBezTo>
                  <a:cubicBezTo>
                    <a:pt x="96600" y="20022"/>
                    <a:pt x="95866" y="20022"/>
                    <a:pt x="95666" y="20222"/>
                  </a:cubicBezTo>
                  <a:cubicBezTo>
                    <a:pt x="95466" y="20222"/>
                    <a:pt x="95466" y="20222"/>
                    <a:pt x="95466" y="20222"/>
                  </a:cubicBezTo>
                  <a:cubicBezTo>
                    <a:pt x="95266" y="20222"/>
                    <a:pt x="95666" y="19822"/>
                    <a:pt x="95666" y="19822"/>
                  </a:cubicBezTo>
                  <a:cubicBezTo>
                    <a:pt x="95866" y="19621"/>
                    <a:pt x="95466" y="19221"/>
                    <a:pt x="95466" y="19221"/>
                  </a:cubicBezTo>
                  <a:cubicBezTo>
                    <a:pt x="95266" y="19221"/>
                    <a:pt x="95266" y="19021"/>
                    <a:pt x="95266" y="19021"/>
                  </a:cubicBezTo>
                  <a:cubicBezTo>
                    <a:pt x="95466" y="18820"/>
                    <a:pt x="95466" y="18487"/>
                    <a:pt x="95466" y="18487"/>
                  </a:cubicBezTo>
                  <a:cubicBezTo>
                    <a:pt x="95466" y="18487"/>
                    <a:pt x="95266" y="18286"/>
                    <a:pt x="95266" y="18487"/>
                  </a:cubicBezTo>
                  <a:cubicBezTo>
                    <a:pt x="95066" y="18487"/>
                    <a:pt x="94266" y="18820"/>
                    <a:pt x="94266" y="18820"/>
                  </a:cubicBezTo>
                  <a:cubicBezTo>
                    <a:pt x="94266" y="18820"/>
                    <a:pt x="93733" y="19221"/>
                    <a:pt x="93733" y="19421"/>
                  </a:cubicBezTo>
                  <a:cubicBezTo>
                    <a:pt x="93733" y="19421"/>
                    <a:pt x="93533" y="20022"/>
                    <a:pt x="93733" y="20422"/>
                  </a:cubicBezTo>
                  <a:cubicBezTo>
                    <a:pt x="93733" y="20756"/>
                    <a:pt x="94066" y="21357"/>
                    <a:pt x="94066" y="21357"/>
                  </a:cubicBezTo>
                  <a:cubicBezTo>
                    <a:pt x="94066" y="21357"/>
                    <a:pt x="94466" y="21557"/>
                    <a:pt x="94266" y="21557"/>
                  </a:cubicBezTo>
                  <a:cubicBezTo>
                    <a:pt x="94066" y="21757"/>
                    <a:pt x="93866" y="22157"/>
                    <a:pt x="93866" y="22157"/>
                  </a:cubicBezTo>
                  <a:cubicBezTo>
                    <a:pt x="93333" y="22157"/>
                    <a:pt x="93333" y="22157"/>
                    <a:pt x="93333" y="22157"/>
                  </a:cubicBezTo>
                  <a:cubicBezTo>
                    <a:pt x="92133" y="22358"/>
                    <a:pt x="92133" y="22358"/>
                    <a:pt x="92133" y="22358"/>
                  </a:cubicBezTo>
                  <a:cubicBezTo>
                    <a:pt x="92000" y="22358"/>
                    <a:pt x="91000" y="22691"/>
                    <a:pt x="91000" y="22691"/>
                  </a:cubicBezTo>
                  <a:cubicBezTo>
                    <a:pt x="91200" y="22892"/>
                    <a:pt x="90800" y="23893"/>
                    <a:pt x="90800" y="23893"/>
                  </a:cubicBezTo>
                  <a:cubicBezTo>
                    <a:pt x="89666" y="24627"/>
                    <a:pt x="89666" y="24627"/>
                    <a:pt x="89666" y="24627"/>
                  </a:cubicBezTo>
                  <a:cubicBezTo>
                    <a:pt x="89466" y="24627"/>
                    <a:pt x="88666" y="24827"/>
                    <a:pt x="88666" y="24827"/>
                  </a:cubicBezTo>
                  <a:cubicBezTo>
                    <a:pt x="88266" y="25828"/>
                    <a:pt x="88266" y="25828"/>
                    <a:pt x="88266" y="25828"/>
                  </a:cubicBezTo>
                  <a:cubicBezTo>
                    <a:pt x="87133" y="26429"/>
                    <a:pt x="87133" y="26429"/>
                    <a:pt x="87133" y="26429"/>
                  </a:cubicBezTo>
                  <a:cubicBezTo>
                    <a:pt x="86333" y="26028"/>
                    <a:pt x="86333" y="26028"/>
                    <a:pt x="86333" y="26028"/>
                  </a:cubicBezTo>
                  <a:cubicBezTo>
                    <a:pt x="86333" y="25828"/>
                    <a:pt x="86000" y="25628"/>
                    <a:pt x="86000" y="25828"/>
                  </a:cubicBezTo>
                  <a:cubicBezTo>
                    <a:pt x="86000" y="25828"/>
                    <a:pt x="86200" y="26562"/>
                    <a:pt x="86200" y="26763"/>
                  </a:cubicBezTo>
                  <a:cubicBezTo>
                    <a:pt x="86200" y="26763"/>
                    <a:pt x="86333" y="27163"/>
                    <a:pt x="86200" y="27163"/>
                  </a:cubicBezTo>
                  <a:cubicBezTo>
                    <a:pt x="86200" y="26963"/>
                    <a:pt x="85600" y="26763"/>
                    <a:pt x="85600" y="26763"/>
                  </a:cubicBezTo>
                  <a:cubicBezTo>
                    <a:pt x="85400" y="26763"/>
                    <a:pt x="84600" y="26763"/>
                    <a:pt x="84600" y="26763"/>
                  </a:cubicBezTo>
                  <a:cubicBezTo>
                    <a:pt x="84266" y="26763"/>
                    <a:pt x="84266" y="26763"/>
                    <a:pt x="84266" y="26763"/>
                  </a:cubicBezTo>
                  <a:cubicBezTo>
                    <a:pt x="84266" y="26763"/>
                    <a:pt x="83866" y="27163"/>
                    <a:pt x="83866" y="26963"/>
                  </a:cubicBezTo>
                  <a:cubicBezTo>
                    <a:pt x="83666" y="27163"/>
                    <a:pt x="83666" y="27363"/>
                    <a:pt x="83666" y="27363"/>
                  </a:cubicBezTo>
                  <a:cubicBezTo>
                    <a:pt x="84066" y="27563"/>
                    <a:pt x="84066" y="27563"/>
                    <a:pt x="84066" y="27563"/>
                  </a:cubicBezTo>
                  <a:cubicBezTo>
                    <a:pt x="84800" y="27964"/>
                    <a:pt x="84800" y="27964"/>
                    <a:pt x="84800" y="27964"/>
                  </a:cubicBezTo>
                  <a:cubicBezTo>
                    <a:pt x="85800" y="28498"/>
                    <a:pt x="85800" y="28498"/>
                    <a:pt x="85800" y="28498"/>
                  </a:cubicBezTo>
                  <a:cubicBezTo>
                    <a:pt x="86000" y="29299"/>
                    <a:pt x="86000" y="29299"/>
                    <a:pt x="86000" y="29299"/>
                  </a:cubicBezTo>
                  <a:cubicBezTo>
                    <a:pt x="86333" y="30100"/>
                    <a:pt x="86333" y="30100"/>
                    <a:pt x="86333" y="30100"/>
                  </a:cubicBezTo>
                  <a:cubicBezTo>
                    <a:pt x="86200" y="31635"/>
                    <a:pt x="86200" y="31635"/>
                    <a:pt x="86200" y="31635"/>
                  </a:cubicBezTo>
                  <a:cubicBezTo>
                    <a:pt x="86000" y="31835"/>
                    <a:pt x="85600" y="32035"/>
                    <a:pt x="85600" y="32035"/>
                  </a:cubicBezTo>
                  <a:cubicBezTo>
                    <a:pt x="83866" y="32035"/>
                    <a:pt x="83866" y="32035"/>
                    <a:pt x="83866" y="32035"/>
                  </a:cubicBezTo>
                  <a:cubicBezTo>
                    <a:pt x="83066" y="31835"/>
                    <a:pt x="83066" y="31835"/>
                    <a:pt x="83066" y="31835"/>
                  </a:cubicBezTo>
                  <a:cubicBezTo>
                    <a:pt x="82866" y="31835"/>
                    <a:pt x="81933" y="32035"/>
                    <a:pt x="81933" y="32035"/>
                  </a:cubicBezTo>
                  <a:cubicBezTo>
                    <a:pt x="81733" y="31835"/>
                    <a:pt x="81533" y="31835"/>
                    <a:pt x="81533" y="31835"/>
                  </a:cubicBezTo>
                  <a:cubicBezTo>
                    <a:pt x="81333" y="31635"/>
                    <a:pt x="81333" y="31635"/>
                    <a:pt x="81333" y="31635"/>
                  </a:cubicBezTo>
                  <a:cubicBezTo>
                    <a:pt x="80733" y="31635"/>
                    <a:pt x="80733" y="31635"/>
                    <a:pt x="80733" y="31635"/>
                  </a:cubicBezTo>
                  <a:cubicBezTo>
                    <a:pt x="80400" y="32035"/>
                    <a:pt x="80400" y="32035"/>
                    <a:pt x="80400" y="32035"/>
                  </a:cubicBezTo>
                  <a:cubicBezTo>
                    <a:pt x="80000" y="32035"/>
                    <a:pt x="80000" y="32035"/>
                    <a:pt x="80000" y="32035"/>
                  </a:cubicBezTo>
                  <a:cubicBezTo>
                    <a:pt x="80000" y="32569"/>
                    <a:pt x="80000" y="32569"/>
                    <a:pt x="80000" y="32569"/>
                  </a:cubicBezTo>
                  <a:cubicBezTo>
                    <a:pt x="80200" y="33570"/>
                    <a:pt x="80200" y="33570"/>
                    <a:pt x="80200" y="33570"/>
                  </a:cubicBezTo>
                  <a:cubicBezTo>
                    <a:pt x="80200" y="33570"/>
                    <a:pt x="80200" y="33570"/>
                    <a:pt x="80200" y="33570"/>
                  </a:cubicBezTo>
                  <a:cubicBezTo>
                    <a:pt x="80200" y="33570"/>
                    <a:pt x="80200" y="33570"/>
                    <a:pt x="80200" y="33570"/>
                  </a:cubicBezTo>
                  <a:cubicBezTo>
                    <a:pt x="80133" y="33570"/>
                    <a:pt x="80000" y="34705"/>
                    <a:pt x="80000" y="34705"/>
                  </a:cubicBezTo>
                  <a:cubicBezTo>
                    <a:pt x="80000" y="34705"/>
                    <a:pt x="79400" y="35706"/>
                    <a:pt x="79400" y="35906"/>
                  </a:cubicBezTo>
                  <a:cubicBezTo>
                    <a:pt x="79400" y="36640"/>
                    <a:pt x="79400" y="36640"/>
                    <a:pt x="79400" y="36640"/>
                  </a:cubicBezTo>
                  <a:cubicBezTo>
                    <a:pt x="79800" y="37041"/>
                    <a:pt x="79800" y="37041"/>
                    <a:pt x="79800" y="37041"/>
                  </a:cubicBezTo>
                  <a:cubicBezTo>
                    <a:pt x="79800" y="37641"/>
                    <a:pt x="79800" y="37641"/>
                    <a:pt x="79800" y="37641"/>
                  </a:cubicBezTo>
                  <a:cubicBezTo>
                    <a:pt x="79600" y="38175"/>
                    <a:pt x="79600" y="38175"/>
                    <a:pt x="79600" y="38175"/>
                  </a:cubicBezTo>
                  <a:cubicBezTo>
                    <a:pt x="79800" y="38175"/>
                    <a:pt x="80600" y="38175"/>
                    <a:pt x="80600" y="38175"/>
                  </a:cubicBezTo>
                  <a:cubicBezTo>
                    <a:pt x="80600" y="38042"/>
                    <a:pt x="80933" y="37842"/>
                    <a:pt x="81133" y="38042"/>
                  </a:cubicBezTo>
                  <a:cubicBezTo>
                    <a:pt x="81133" y="38175"/>
                    <a:pt x="81533" y="38042"/>
                    <a:pt x="81533" y="38175"/>
                  </a:cubicBezTo>
                  <a:cubicBezTo>
                    <a:pt x="81533" y="38576"/>
                    <a:pt x="81933" y="38976"/>
                    <a:pt x="81933" y="39176"/>
                  </a:cubicBezTo>
                  <a:cubicBezTo>
                    <a:pt x="82133" y="39176"/>
                    <a:pt x="82133" y="39176"/>
                    <a:pt x="82133" y="39176"/>
                  </a:cubicBezTo>
                  <a:cubicBezTo>
                    <a:pt x="82133" y="39377"/>
                    <a:pt x="82133" y="39377"/>
                    <a:pt x="82133" y="39377"/>
                  </a:cubicBezTo>
                  <a:cubicBezTo>
                    <a:pt x="82133" y="39577"/>
                    <a:pt x="82133" y="39577"/>
                    <a:pt x="82133" y="39577"/>
                  </a:cubicBezTo>
                  <a:cubicBezTo>
                    <a:pt x="81533" y="40912"/>
                    <a:pt x="81533" y="40912"/>
                    <a:pt x="81533" y="40912"/>
                  </a:cubicBezTo>
                  <a:cubicBezTo>
                    <a:pt x="80000" y="41913"/>
                    <a:pt x="80000" y="41913"/>
                    <a:pt x="80000" y="41913"/>
                  </a:cubicBezTo>
                  <a:cubicBezTo>
                    <a:pt x="79200" y="42447"/>
                    <a:pt x="79200" y="42447"/>
                    <a:pt x="79200" y="42447"/>
                  </a:cubicBezTo>
                  <a:cubicBezTo>
                    <a:pt x="79000" y="43047"/>
                    <a:pt x="79000" y="43047"/>
                    <a:pt x="79000" y="43047"/>
                  </a:cubicBezTo>
                  <a:cubicBezTo>
                    <a:pt x="78666" y="43448"/>
                    <a:pt x="78666" y="43448"/>
                    <a:pt x="78666" y="43448"/>
                  </a:cubicBezTo>
                  <a:cubicBezTo>
                    <a:pt x="78666" y="44182"/>
                    <a:pt x="78666" y="44182"/>
                    <a:pt x="78666" y="44182"/>
                  </a:cubicBezTo>
                  <a:cubicBezTo>
                    <a:pt x="78666" y="45183"/>
                    <a:pt x="78666" y="45183"/>
                    <a:pt x="78666" y="45183"/>
                  </a:cubicBezTo>
                  <a:cubicBezTo>
                    <a:pt x="78666" y="45383"/>
                    <a:pt x="76733" y="47119"/>
                    <a:pt x="76733" y="47119"/>
                  </a:cubicBezTo>
                  <a:cubicBezTo>
                    <a:pt x="75733" y="47319"/>
                    <a:pt x="75733" y="47319"/>
                    <a:pt x="75733" y="47319"/>
                  </a:cubicBezTo>
                  <a:cubicBezTo>
                    <a:pt x="75133" y="48253"/>
                    <a:pt x="75133" y="48253"/>
                    <a:pt x="75133" y="48253"/>
                  </a:cubicBezTo>
                  <a:cubicBezTo>
                    <a:pt x="75133" y="48253"/>
                    <a:pt x="74600" y="48854"/>
                    <a:pt x="74400" y="49054"/>
                  </a:cubicBezTo>
                  <a:cubicBezTo>
                    <a:pt x="74000" y="49655"/>
                    <a:pt x="74000" y="49655"/>
                    <a:pt x="74000" y="49655"/>
                  </a:cubicBezTo>
                  <a:cubicBezTo>
                    <a:pt x="74000" y="49655"/>
                    <a:pt x="74000" y="50255"/>
                    <a:pt x="74000" y="50389"/>
                  </a:cubicBezTo>
                  <a:cubicBezTo>
                    <a:pt x="74000" y="50189"/>
                    <a:pt x="73066" y="51190"/>
                    <a:pt x="73066" y="51190"/>
                  </a:cubicBezTo>
                  <a:cubicBezTo>
                    <a:pt x="73066" y="51190"/>
                    <a:pt x="72866" y="52324"/>
                    <a:pt x="72666" y="52525"/>
                  </a:cubicBezTo>
                  <a:cubicBezTo>
                    <a:pt x="72666" y="52525"/>
                    <a:pt x="72266" y="53325"/>
                    <a:pt x="72066" y="53325"/>
                  </a:cubicBezTo>
                  <a:cubicBezTo>
                    <a:pt x="72066" y="53325"/>
                    <a:pt x="71866" y="53859"/>
                    <a:pt x="71866" y="54060"/>
                  </a:cubicBezTo>
                  <a:cubicBezTo>
                    <a:pt x="72266" y="54460"/>
                    <a:pt x="72266" y="54460"/>
                    <a:pt x="72266" y="54460"/>
                  </a:cubicBezTo>
                  <a:cubicBezTo>
                    <a:pt x="72266" y="54460"/>
                    <a:pt x="72466" y="55061"/>
                    <a:pt x="72666" y="55061"/>
                  </a:cubicBezTo>
                  <a:cubicBezTo>
                    <a:pt x="72666" y="55261"/>
                    <a:pt x="72666" y="55261"/>
                    <a:pt x="72666" y="55261"/>
                  </a:cubicBezTo>
                  <a:cubicBezTo>
                    <a:pt x="72266" y="55595"/>
                    <a:pt x="72266" y="55595"/>
                    <a:pt x="72266" y="55595"/>
                  </a:cubicBezTo>
                  <a:cubicBezTo>
                    <a:pt x="72666" y="56195"/>
                    <a:pt x="72666" y="56195"/>
                    <a:pt x="72666" y="56195"/>
                  </a:cubicBezTo>
                  <a:cubicBezTo>
                    <a:pt x="72666" y="57730"/>
                    <a:pt x="72666" y="57730"/>
                    <a:pt x="72666" y="57730"/>
                  </a:cubicBezTo>
                  <a:cubicBezTo>
                    <a:pt x="72266" y="58731"/>
                    <a:pt x="72266" y="58731"/>
                    <a:pt x="72266" y="58731"/>
                  </a:cubicBezTo>
                  <a:cubicBezTo>
                    <a:pt x="72066" y="59666"/>
                    <a:pt x="72066" y="59666"/>
                    <a:pt x="72066" y="59666"/>
                  </a:cubicBezTo>
                  <a:cubicBezTo>
                    <a:pt x="71466" y="60266"/>
                    <a:pt x="71466" y="60266"/>
                    <a:pt x="71466" y="60266"/>
                  </a:cubicBezTo>
                  <a:cubicBezTo>
                    <a:pt x="71466" y="60467"/>
                    <a:pt x="71466" y="60467"/>
                    <a:pt x="71466" y="60467"/>
                  </a:cubicBezTo>
                  <a:cubicBezTo>
                    <a:pt x="71866" y="60867"/>
                    <a:pt x="71866" y="60867"/>
                    <a:pt x="71866" y="60867"/>
                  </a:cubicBezTo>
                  <a:cubicBezTo>
                    <a:pt x="72066" y="61401"/>
                    <a:pt x="72066" y="61401"/>
                    <a:pt x="72066" y="61401"/>
                  </a:cubicBezTo>
                  <a:cubicBezTo>
                    <a:pt x="71866" y="61802"/>
                    <a:pt x="71866" y="61802"/>
                    <a:pt x="71866" y="61802"/>
                  </a:cubicBezTo>
                  <a:cubicBezTo>
                    <a:pt x="71866" y="62402"/>
                    <a:pt x="71866" y="62402"/>
                    <a:pt x="71866" y="62402"/>
                  </a:cubicBezTo>
                  <a:cubicBezTo>
                    <a:pt x="72266" y="63337"/>
                    <a:pt x="72266" y="63337"/>
                    <a:pt x="72266" y="63337"/>
                  </a:cubicBezTo>
                  <a:cubicBezTo>
                    <a:pt x="72666" y="63537"/>
                    <a:pt x="72666" y="63537"/>
                    <a:pt x="72666" y="63537"/>
                  </a:cubicBezTo>
                  <a:cubicBezTo>
                    <a:pt x="72866" y="63337"/>
                    <a:pt x="73600" y="63937"/>
                    <a:pt x="73600" y="64137"/>
                  </a:cubicBezTo>
                  <a:cubicBezTo>
                    <a:pt x="73800" y="64338"/>
                    <a:pt x="74600" y="65472"/>
                    <a:pt x="74600" y="65472"/>
                  </a:cubicBezTo>
                  <a:cubicBezTo>
                    <a:pt x="74800" y="65672"/>
                    <a:pt x="74800" y="65672"/>
                    <a:pt x="74800" y="65672"/>
                  </a:cubicBezTo>
                  <a:cubicBezTo>
                    <a:pt x="75133" y="67208"/>
                    <a:pt x="75133" y="67208"/>
                    <a:pt x="75133" y="67208"/>
                  </a:cubicBezTo>
                  <a:cubicBezTo>
                    <a:pt x="75133" y="67208"/>
                    <a:pt x="77466" y="69143"/>
                    <a:pt x="77466" y="68943"/>
                  </a:cubicBezTo>
                  <a:cubicBezTo>
                    <a:pt x="79800" y="70745"/>
                    <a:pt x="79800" y="70745"/>
                    <a:pt x="79800" y="70745"/>
                  </a:cubicBezTo>
                  <a:cubicBezTo>
                    <a:pt x="81533" y="69744"/>
                    <a:pt x="81533" y="69744"/>
                    <a:pt x="81533" y="69744"/>
                  </a:cubicBezTo>
                  <a:cubicBezTo>
                    <a:pt x="81533" y="69944"/>
                    <a:pt x="83066" y="69744"/>
                    <a:pt x="83066" y="69744"/>
                  </a:cubicBezTo>
                  <a:cubicBezTo>
                    <a:pt x="84066" y="69944"/>
                    <a:pt x="84066" y="69944"/>
                    <a:pt x="84066" y="69944"/>
                  </a:cubicBezTo>
                  <a:cubicBezTo>
                    <a:pt x="84600" y="70144"/>
                    <a:pt x="84600" y="70144"/>
                    <a:pt x="84600" y="70144"/>
                  </a:cubicBezTo>
                  <a:cubicBezTo>
                    <a:pt x="87333" y="68943"/>
                    <a:pt x="87333" y="68943"/>
                    <a:pt x="87333" y="68943"/>
                  </a:cubicBezTo>
                  <a:cubicBezTo>
                    <a:pt x="87733" y="68609"/>
                    <a:pt x="87733" y="68609"/>
                    <a:pt x="87733" y="68609"/>
                  </a:cubicBezTo>
                  <a:cubicBezTo>
                    <a:pt x="89666" y="68609"/>
                    <a:pt x="89666" y="68609"/>
                    <a:pt x="89666" y="68609"/>
                  </a:cubicBezTo>
                  <a:cubicBezTo>
                    <a:pt x="90600" y="68943"/>
                    <a:pt x="90600" y="68943"/>
                    <a:pt x="90600" y="68943"/>
                  </a:cubicBezTo>
                  <a:cubicBezTo>
                    <a:pt x="91200" y="69944"/>
                    <a:pt x="91200" y="69944"/>
                    <a:pt x="91200" y="69944"/>
                  </a:cubicBezTo>
                  <a:cubicBezTo>
                    <a:pt x="91200" y="70144"/>
                    <a:pt x="91600" y="70945"/>
                    <a:pt x="91600" y="70745"/>
                  </a:cubicBezTo>
                  <a:cubicBezTo>
                    <a:pt x="91800" y="70745"/>
                    <a:pt x="93866" y="70545"/>
                    <a:pt x="93866" y="70545"/>
                  </a:cubicBezTo>
                  <a:cubicBezTo>
                    <a:pt x="94066" y="70545"/>
                    <a:pt x="95066" y="71479"/>
                    <a:pt x="95066" y="71479"/>
                  </a:cubicBezTo>
                  <a:cubicBezTo>
                    <a:pt x="94866" y="72480"/>
                    <a:pt x="94866" y="72480"/>
                    <a:pt x="94866" y="72480"/>
                  </a:cubicBezTo>
                  <a:cubicBezTo>
                    <a:pt x="94866" y="74015"/>
                    <a:pt x="94866" y="74015"/>
                    <a:pt x="94866" y="74015"/>
                  </a:cubicBezTo>
                  <a:cubicBezTo>
                    <a:pt x="94466" y="74616"/>
                    <a:pt x="94466" y="74616"/>
                    <a:pt x="94466" y="74616"/>
                  </a:cubicBezTo>
                  <a:cubicBezTo>
                    <a:pt x="94066" y="75350"/>
                    <a:pt x="94066" y="75350"/>
                    <a:pt x="94066" y="75350"/>
                  </a:cubicBezTo>
                  <a:cubicBezTo>
                    <a:pt x="94066" y="75750"/>
                    <a:pt x="94066" y="75750"/>
                    <a:pt x="94066" y="75750"/>
                  </a:cubicBezTo>
                  <a:cubicBezTo>
                    <a:pt x="96400" y="79021"/>
                    <a:pt x="96400" y="79021"/>
                    <a:pt x="96400" y="79021"/>
                  </a:cubicBezTo>
                  <a:cubicBezTo>
                    <a:pt x="96400" y="79221"/>
                    <a:pt x="97000" y="80422"/>
                    <a:pt x="97000" y="80422"/>
                  </a:cubicBezTo>
                  <a:cubicBezTo>
                    <a:pt x="97600" y="82157"/>
                    <a:pt x="97600" y="82157"/>
                    <a:pt x="97600" y="82157"/>
                  </a:cubicBezTo>
                  <a:cubicBezTo>
                    <a:pt x="97933" y="83092"/>
                    <a:pt x="97933" y="83092"/>
                    <a:pt x="97933" y="83092"/>
                  </a:cubicBezTo>
                  <a:cubicBezTo>
                    <a:pt x="97600" y="83692"/>
                    <a:pt x="97600" y="83692"/>
                    <a:pt x="97600" y="83692"/>
                  </a:cubicBezTo>
                  <a:cubicBezTo>
                    <a:pt x="98133" y="85428"/>
                    <a:pt x="98133" y="85428"/>
                    <a:pt x="98133" y="85428"/>
                  </a:cubicBezTo>
                  <a:cubicBezTo>
                    <a:pt x="97933" y="86963"/>
                    <a:pt x="97933" y="86963"/>
                    <a:pt x="97933" y="86963"/>
                  </a:cubicBezTo>
                  <a:cubicBezTo>
                    <a:pt x="97000" y="89098"/>
                    <a:pt x="97000" y="89098"/>
                    <a:pt x="97000" y="89098"/>
                  </a:cubicBezTo>
                  <a:cubicBezTo>
                    <a:pt x="96600" y="90634"/>
                    <a:pt x="96600" y="90634"/>
                    <a:pt x="96600" y="90634"/>
                  </a:cubicBezTo>
                  <a:cubicBezTo>
                    <a:pt x="96800" y="92769"/>
                    <a:pt x="96800" y="92769"/>
                    <a:pt x="96800" y="92769"/>
                  </a:cubicBezTo>
                  <a:cubicBezTo>
                    <a:pt x="97933" y="95105"/>
                    <a:pt x="97933" y="95105"/>
                    <a:pt x="97933" y="95105"/>
                  </a:cubicBezTo>
                  <a:cubicBezTo>
                    <a:pt x="99133" y="98042"/>
                    <a:pt x="99133" y="98042"/>
                    <a:pt x="99133" y="98042"/>
                  </a:cubicBezTo>
                  <a:cubicBezTo>
                    <a:pt x="99133" y="98442"/>
                    <a:pt x="99200" y="98776"/>
                    <a:pt x="99200" y="99043"/>
                  </a:cubicBezTo>
                  <a:cubicBezTo>
                    <a:pt x="89133" y="109121"/>
                    <a:pt x="75266" y="115328"/>
                    <a:pt x="60000" y="1153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is1ide-Freeform: Shape 5"/>
            <p:cNvSpPr/>
            <p:nvPr/>
          </p:nvSpPr>
          <p:spPr>
            <a:xfrm>
              <a:off x="5041919" y="1801286"/>
              <a:ext cx="87389" cy="851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965" y="120000"/>
                  </a:moveTo>
                  <a:cubicBezTo>
                    <a:pt x="47586" y="113454"/>
                    <a:pt x="47586" y="113454"/>
                    <a:pt x="47586" y="113454"/>
                  </a:cubicBezTo>
                  <a:cubicBezTo>
                    <a:pt x="66206" y="106909"/>
                    <a:pt x="66206" y="106909"/>
                    <a:pt x="66206" y="106909"/>
                  </a:cubicBezTo>
                  <a:cubicBezTo>
                    <a:pt x="72413" y="100363"/>
                    <a:pt x="72413" y="100363"/>
                    <a:pt x="72413" y="100363"/>
                  </a:cubicBezTo>
                  <a:cubicBezTo>
                    <a:pt x="95172" y="100363"/>
                    <a:pt x="95172" y="100363"/>
                    <a:pt x="95172" y="100363"/>
                  </a:cubicBezTo>
                  <a:cubicBezTo>
                    <a:pt x="101379" y="87272"/>
                    <a:pt x="101379" y="87272"/>
                    <a:pt x="101379" y="87272"/>
                  </a:cubicBezTo>
                  <a:cubicBezTo>
                    <a:pt x="107586" y="74181"/>
                    <a:pt x="107586" y="74181"/>
                    <a:pt x="107586" y="74181"/>
                  </a:cubicBezTo>
                  <a:cubicBezTo>
                    <a:pt x="107586" y="37090"/>
                    <a:pt x="107586" y="37090"/>
                    <a:pt x="107586" y="37090"/>
                  </a:cubicBezTo>
                  <a:cubicBezTo>
                    <a:pt x="120000" y="30545"/>
                    <a:pt x="120000" y="30545"/>
                    <a:pt x="120000" y="30545"/>
                  </a:cubicBezTo>
                  <a:cubicBezTo>
                    <a:pt x="120000" y="4363"/>
                    <a:pt x="120000" y="4363"/>
                    <a:pt x="120000" y="4363"/>
                  </a:cubicBezTo>
                  <a:cubicBezTo>
                    <a:pt x="95172" y="0"/>
                    <a:pt x="95172" y="0"/>
                    <a:pt x="95172" y="0"/>
                  </a:cubicBezTo>
                  <a:cubicBezTo>
                    <a:pt x="78620" y="0"/>
                    <a:pt x="78620" y="0"/>
                    <a:pt x="78620" y="0"/>
                  </a:cubicBezTo>
                  <a:cubicBezTo>
                    <a:pt x="66206" y="4363"/>
                    <a:pt x="66206" y="4363"/>
                    <a:pt x="66206" y="4363"/>
                  </a:cubicBezTo>
                  <a:cubicBezTo>
                    <a:pt x="53793" y="10909"/>
                    <a:pt x="53793" y="10909"/>
                    <a:pt x="53793" y="10909"/>
                  </a:cubicBezTo>
                  <a:cubicBezTo>
                    <a:pt x="53793" y="10909"/>
                    <a:pt x="41379" y="24000"/>
                    <a:pt x="47586" y="24000"/>
                  </a:cubicBezTo>
                  <a:cubicBezTo>
                    <a:pt x="47586" y="17454"/>
                    <a:pt x="53793" y="24000"/>
                    <a:pt x="53793" y="24000"/>
                  </a:cubicBezTo>
                  <a:cubicBezTo>
                    <a:pt x="53793" y="30545"/>
                    <a:pt x="47586" y="30545"/>
                    <a:pt x="47586" y="30545"/>
                  </a:cubicBezTo>
                  <a:cubicBezTo>
                    <a:pt x="35172" y="30545"/>
                    <a:pt x="35172" y="30545"/>
                    <a:pt x="35172" y="30545"/>
                  </a:cubicBezTo>
                  <a:cubicBezTo>
                    <a:pt x="28965" y="30545"/>
                    <a:pt x="28965" y="30545"/>
                    <a:pt x="28965" y="30545"/>
                  </a:cubicBezTo>
                  <a:cubicBezTo>
                    <a:pt x="18620" y="30545"/>
                    <a:pt x="18620" y="30545"/>
                    <a:pt x="18620" y="30545"/>
                  </a:cubicBezTo>
                  <a:cubicBezTo>
                    <a:pt x="12413" y="37090"/>
                    <a:pt x="12413" y="37090"/>
                    <a:pt x="12413" y="37090"/>
                  </a:cubicBezTo>
                  <a:cubicBezTo>
                    <a:pt x="18620" y="50181"/>
                    <a:pt x="18620" y="50181"/>
                    <a:pt x="18620" y="50181"/>
                  </a:cubicBezTo>
                  <a:cubicBezTo>
                    <a:pt x="12413" y="56727"/>
                    <a:pt x="12413" y="56727"/>
                    <a:pt x="12413" y="56727"/>
                  </a:cubicBezTo>
                  <a:cubicBezTo>
                    <a:pt x="18620" y="61090"/>
                    <a:pt x="18620" y="61090"/>
                    <a:pt x="18620" y="61090"/>
                  </a:cubicBezTo>
                  <a:cubicBezTo>
                    <a:pt x="28965" y="67636"/>
                    <a:pt x="28965" y="67636"/>
                    <a:pt x="28965" y="67636"/>
                  </a:cubicBezTo>
                  <a:cubicBezTo>
                    <a:pt x="28965" y="80727"/>
                    <a:pt x="28965" y="80727"/>
                    <a:pt x="28965" y="80727"/>
                  </a:cubicBezTo>
                  <a:cubicBezTo>
                    <a:pt x="18620" y="80727"/>
                    <a:pt x="18620" y="80727"/>
                    <a:pt x="18620" y="80727"/>
                  </a:cubicBezTo>
                  <a:cubicBezTo>
                    <a:pt x="6206" y="93818"/>
                    <a:pt x="6206" y="93818"/>
                    <a:pt x="6206" y="93818"/>
                  </a:cubicBezTo>
                  <a:cubicBezTo>
                    <a:pt x="0" y="106909"/>
                    <a:pt x="0" y="106909"/>
                    <a:pt x="0" y="106909"/>
                  </a:cubicBezTo>
                  <a:cubicBezTo>
                    <a:pt x="12413" y="113454"/>
                    <a:pt x="12413" y="113454"/>
                    <a:pt x="12413" y="113454"/>
                  </a:cubicBezTo>
                  <a:cubicBezTo>
                    <a:pt x="28965" y="120000"/>
                    <a:pt x="28965" y="120000"/>
                    <a:pt x="28965" y="120000"/>
                  </a:cubicBezTo>
                  <a:close/>
                </a:path>
              </a:pathLst>
            </a:custGeom>
            <a:solidFill>
              <a:schemeClr val="bg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is1ide-Freeform: Shape 6"/>
            <p:cNvSpPr/>
            <p:nvPr/>
          </p:nvSpPr>
          <p:spPr>
            <a:xfrm>
              <a:off x="5115862" y="1718378"/>
              <a:ext cx="136685" cy="1971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" y="45801"/>
                  </a:moveTo>
                  <a:cubicBezTo>
                    <a:pt x="8000" y="48549"/>
                    <a:pt x="12000" y="48549"/>
                    <a:pt x="8000" y="51297"/>
                  </a:cubicBezTo>
                  <a:cubicBezTo>
                    <a:pt x="16000" y="51297"/>
                    <a:pt x="16000" y="51297"/>
                    <a:pt x="16000" y="51297"/>
                  </a:cubicBezTo>
                  <a:cubicBezTo>
                    <a:pt x="24000" y="51297"/>
                    <a:pt x="24000" y="51297"/>
                    <a:pt x="24000" y="51297"/>
                  </a:cubicBezTo>
                  <a:cubicBezTo>
                    <a:pt x="20000" y="55877"/>
                    <a:pt x="20000" y="55877"/>
                    <a:pt x="20000" y="55877"/>
                  </a:cubicBezTo>
                  <a:cubicBezTo>
                    <a:pt x="20000" y="58625"/>
                    <a:pt x="20000" y="58625"/>
                    <a:pt x="20000" y="58625"/>
                  </a:cubicBezTo>
                  <a:cubicBezTo>
                    <a:pt x="24000" y="61374"/>
                    <a:pt x="28000" y="58625"/>
                    <a:pt x="28000" y="58625"/>
                  </a:cubicBezTo>
                  <a:cubicBezTo>
                    <a:pt x="28000" y="58625"/>
                    <a:pt x="38666" y="58625"/>
                    <a:pt x="42666" y="58625"/>
                  </a:cubicBezTo>
                  <a:cubicBezTo>
                    <a:pt x="38666" y="61374"/>
                    <a:pt x="38666" y="61374"/>
                    <a:pt x="38666" y="61374"/>
                  </a:cubicBezTo>
                  <a:cubicBezTo>
                    <a:pt x="46666" y="66870"/>
                    <a:pt x="46666" y="66870"/>
                    <a:pt x="46666" y="66870"/>
                  </a:cubicBezTo>
                  <a:cubicBezTo>
                    <a:pt x="46666" y="75114"/>
                    <a:pt x="46666" y="75114"/>
                    <a:pt x="46666" y="75114"/>
                  </a:cubicBezTo>
                  <a:cubicBezTo>
                    <a:pt x="50666" y="76946"/>
                    <a:pt x="42666" y="76946"/>
                    <a:pt x="42666" y="76946"/>
                  </a:cubicBezTo>
                  <a:cubicBezTo>
                    <a:pt x="42666" y="76946"/>
                    <a:pt x="34666" y="76946"/>
                    <a:pt x="30666" y="76946"/>
                  </a:cubicBezTo>
                  <a:cubicBezTo>
                    <a:pt x="30666" y="76946"/>
                    <a:pt x="28000" y="79694"/>
                    <a:pt x="24000" y="82442"/>
                  </a:cubicBezTo>
                  <a:cubicBezTo>
                    <a:pt x="20000" y="85190"/>
                    <a:pt x="24000" y="85190"/>
                    <a:pt x="24000" y="85190"/>
                  </a:cubicBezTo>
                  <a:cubicBezTo>
                    <a:pt x="30666" y="85190"/>
                    <a:pt x="30666" y="85190"/>
                    <a:pt x="30666" y="85190"/>
                  </a:cubicBezTo>
                  <a:cubicBezTo>
                    <a:pt x="30666" y="87938"/>
                    <a:pt x="30666" y="87938"/>
                    <a:pt x="30666" y="87938"/>
                  </a:cubicBezTo>
                  <a:cubicBezTo>
                    <a:pt x="30666" y="90687"/>
                    <a:pt x="28000" y="90687"/>
                    <a:pt x="24000" y="90687"/>
                  </a:cubicBezTo>
                  <a:cubicBezTo>
                    <a:pt x="12000" y="93435"/>
                    <a:pt x="12000" y="93435"/>
                    <a:pt x="12000" y="93435"/>
                  </a:cubicBezTo>
                  <a:cubicBezTo>
                    <a:pt x="16000" y="98931"/>
                    <a:pt x="16000" y="98931"/>
                    <a:pt x="16000" y="98931"/>
                  </a:cubicBezTo>
                  <a:cubicBezTo>
                    <a:pt x="24000" y="101679"/>
                    <a:pt x="24000" y="101679"/>
                    <a:pt x="24000" y="101679"/>
                  </a:cubicBezTo>
                  <a:cubicBezTo>
                    <a:pt x="34666" y="101679"/>
                    <a:pt x="34666" y="101679"/>
                    <a:pt x="34666" y="101679"/>
                  </a:cubicBezTo>
                  <a:cubicBezTo>
                    <a:pt x="38666" y="103511"/>
                    <a:pt x="38666" y="103511"/>
                    <a:pt x="38666" y="103511"/>
                  </a:cubicBezTo>
                  <a:cubicBezTo>
                    <a:pt x="38666" y="103511"/>
                    <a:pt x="30666" y="103511"/>
                    <a:pt x="28000" y="103511"/>
                  </a:cubicBezTo>
                  <a:cubicBezTo>
                    <a:pt x="28000" y="101679"/>
                    <a:pt x="20000" y="109007"/>
                    <a:pt x="20000" y="109007"/>
                  </a:cubicBezTo>
                  <a:cubicBezTo>
                    <a:pt x="16000" y="111755"/>
                    <a:pt x="16000" y="111755"/>
                    <a:pt x="16000" y="111755"/>
                  </a:cubicBezTo>
                  <a:cubicBezTo>
                    <a:pt x="4000" y="120000"/>
                    <a:pt x="4000" y="120000"/>
                    <a:pt x="4000" y="120000"/>
                  </a:cubicBezTo>
                  <a:cubicBezTo>
                    <a:pt x="12000" y="120000"/>
                    <a:pt x="12000" y="120000"/>
                    <a:pt x="12000" y="120000"/>
                  </a:cubicBezTo>
                  <a:cubicBezTo>
                    <a:pt x="16000" y="117251"/>
                    <a:pt x="16000" y="117251"/>
                    <a:pt x="16000" y="117251"/>
                  </a:cubicBezTo>
                  <a:cubicBezTo>
                    <a:pt x="24000" y="117251"/>
                    <a:pt x="24000" y="117251"/>
                    <a:pt x="24000" y="117251"/>
                  </a:cubicBezTo>
                  <a:cubicBezTo>
                    <a:pt x="34666" y="117251"/>
                    <a:pt x="34666" y="117251"/>
                    <a:pt x="34666" y="117251"/>
                  </a:cubicBezTo>
                  <a:cubicBezTo>
                    <a:pt x="42666" y="111755"/>
                    <a:pt x="42666" y="111755"/>
                    <a:pt x="42666" y="111755"/>
                  </a:cubicBezTo>
                  <a:cubicBezTo>
                    <a:pt x="46666" y="111755"/>
                    <a:pt x="58666" y="111755"/>
                    <a:pt x="58666" y="111755"/>
                  </a:cubicBezTo>
                  <a:cubicBezTo>
                    <a:pt x="73333" y="109007"/>
                    <a:pt x="73333" y="109007"/>
                    <a:pt x="73333" y="109007"/>
                  </a:cubicBezTo>
                  <a:cubicBezTo>
                    <a:pt x="73333" y="111755"/>
                    <a:pt x="85333" y="111755"/>
                    <a:pt x="85333" y="111755"/>
                  </a:cubicBezTo>
                  <a:cubicBezTo>
                    <a:pt x="89333" y="111755"/>
                    <a:pt x="108000" y="109007"/>
                    <a:pt x="108000" y="109007"/>
                  </a:cubicBezTo>
                  <a:cubicBezTo>
                    <a:pt x="112000" y="103511"/>
                    <a:pt x="112000" y="103511"/>
                    <a:pt x="112000" y="103511"/>
                  </a:cubicBezTo>
                  <a:cubicBezTo>
                    <a:pt x="112000" y="101679"/>
                    <a:pt x="108000" y="101679"/>
                    <a:pt x="104000" y="98931"/>
                  </a:cubicBezTo>
                  <a:cubicBezTo>
                    <a:pt x="112000" y="96183"/>
                    <a:pt x="112000" y="96183"/>
                    <a:pt x="112000" y="96183"/>
                  </a:cubicBezTo>
                  <a:cubicBezTo>
                    <a:pt x="116000" y="96183"/>
                    <a:pt x="116000" y="90687"/>
                    <a:pt x="120000" y="90687"/>
                  </a:cubicBezTo>
                  <a:cubicBezTo>
                    <a:pt x="120000" y="87938"/>
                    <a:pt x="116000" y="85190"/>
                    <a:pt x="116000" y="82442"/>
                  </a:cubicBezTo>
                  <a:cubicBezTo>
                    <a:pt x="108000" y="82442"/>
                    <a:pt x="108000" y="82442"/>
                    <a:pt x="108000" y="82442"/>
                  </a:cubicBezTo>
                  <a:cubicBezTo>
                    <a:pt x="104000" y="82442"/>
                    <a:pt x="97333" y="82442"/>
                    <a:pt x="97333" y="82442"/>
                  </a:cubicBezTo>
                  <a:cubicBezTo>
                    <a:pt x="97333" y="75114"/>
                    <a:pt x="97333" y="75114"/>
                    <a:pt x="97333" y="75114"/>
                  </a:cubicBezTo>
                  <a:cubicBezTo>
                    <a:pt x="73333" y="53129"/>
                    <a:pt x="73333" y="53129"/>
                    <a:pt x="73333" y="53129"/>
                  </a:cubicBezTo>
                  <a:cubicBezTo>
                    <a:pt x="73333" y="51297"/>
                    <a:pt x="69333" y="45801"/>
                    <a:pt x="65333" y="45801"/>
                  </a:cubicBezTo>
                  <a:cubicBezTo>
                    <a:pt x="62666" y="45801"/>
                    <a:pt x="62666" y="43053"/>
                    <a:pt x="58666" y="40305"/>
                  </a:cubicBezTo>
                  <a:cubicBezTo>
                    <a:pt x="54666" y="37557"/>
                    <a:pt x="62666" y="34809"/>
                    <a:pt x="62666" y="34809"/>
                  </a:cubicBezTo>
                  <a:cubicBezTo>
                    <a:pt x="62666" y="34809"/>
                    <a:pt x="69333" y="29312"/>
                    <a:pt x="69333" y="26564"/>
                  </a:cubicBezTo>
                  <a:cubicBezTo>
                    <a:pt x="73333" y="26564"/>
                    <a:pt x="69333" y="21984"/>
                    <a:pt x="69333" y="21984"/>
                  </a:cubicBezTo>
                  <a:cubicBezTo>
                    <a:pt x="65333" y="21984"/>
                    <a:pt x="50666" y="21984"/>
                    <a:pt x="50666" y="21984"/>
                  </a:cubicBezTo>
                  <a:cubicBezTo>
                    <a:pt x="46666" y="19236"/>
                    <a:pt x="46666" y="19236"/>
                    <a:pt x="46666" y="19236"/>
                  </a:cubicBezTo>
                  <a:cubicBezTo>
                    <a:pt x="46666" y="16488"/>
                    <a:pt x="50666" y="16488"/>
                    <a:pt x="54666" y="16488"/>
                  </a:cubicBezTo>
                  <a:cubicBezTo>
                    <a:pt x="54666" y="16488"/>
                    <a:pt x="62666" y="5496"/>
                    <a:pt x="65333" y="2748"/>
                  </a:cubicBezTo>
                  <a:cubicBezTo>
                    <a:pt x="62666" y="0"/>
                    <a:pt x="62666" y="0"/>
                    <a:pt x="62666" y="0"/>
                  </a:cubicBezTo>
                  <a:cubicBezTo>
                    <a:pt x="58666" y="2748"/>
                    <a:pt x="58666" y="2748"/>
                    <a:pt x="58666" y="2748"/>
                  </a:cubicBezTo>
                  <a:cubicBezTo>
                    <a:pt x="50666" y="8244"/>
                    <a:pt x="50666" y="8244"/>
                    <a:pt x="50666" y="8244"/>
                  </a:cubicBezTo>
                  <a:cubicBezTo>
                    <a:pt x="50666" y="8244"/>
                    <a:pt x="42666" y="10992"/>
                    <a:pt x="42666" y="8244"/>
                  </a:cubicBezTo>
                  <a:cubicBezTo>
                    <a:pt x="38666" y="8244"/>
                    <a:pt x="34666" y="8244"/>
                    <a:pt x="30666" y="8244"/>
                  </a:cubicBezTo>
                  <a:cubicBezTo>
                    <a:pt x="28000" y="13740"/>
                    <a:pt x="28000" y="13740"/>
                    <a:pt x="28000" y="13740"/>
                  </a:cubicBezTo>
                  <a:cubicBezTo>
                    <a:pt x="28000" y="13740"/>
                    <a:pt x="20000" y="19236"/>
                    <a:pt x="16000" y="19236"/>
                  </a:cubicBezTo>
                  <a:cubicBezTo>
                    <a:pt x="8000" y="24732"/>
                    <a:pt x="8000" y="24732"/>
                    <a:pt x="8000" y="24732"/>
                  </a:cubicBezTo>
                  <a:cubicBezTo>
                    <a:pt x="8000" y="29312"/>
                    <a:pt x="8000" y="29312"/>
                    <a:pt x="8000" y="29312"/>
                  </a:cubicBezTo>
                  <a:cubicBezTo>
                    <a:pt x="8000" y="29312"/>
                    <a:pt x="8000" y="32061"/>
                    <a:pt x="4000" y="32061"/>
                  </a:cubicBezTo>
                  <a:cubicBezTo>
                    <a:pt x="8000" y="37557"/>
                    <a:pt x="8000" y="37557"/>
                    <a:pt x="8000" y="37557"/>
                  </a:cubicBezTo>
                  <a:cubicBezTo>
                    <a:pt x="12000" y="40305"/>
                    <a:pt x="12000" y="40305"/>
                    <a:pt x="12000" y="40305"/>
                  </a:cubicBezTo>
                  <a:cubicBezTo>
                    <a:pt x="12000" y="40305"/>
                    <a:pt x="12000" y="43053"/>
                    <a:pt x="8000" y="43053"/>
                  </a:cubicBezTo>
                  <a:cubicBezTo>
                    <a:pt x="4000" y="40305"/>
                    <a:pt x="0" y="45801"/>
                    <a:pt x="4000" y="45801"/>
                  </a:cubicBezTo>
                  <a:close/>
                </a:path>
              </a:pathLst>
            </a:custGeom>
            <a:solidFill>
              <a:schemeClr val="bg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is1ide-Freeform: Shape 7"/>
            <p:cNvSpPr/>
            <p:nvPr/>
          </p:nvSpPr>
          <p:spPr>
            <a:xfrm>
              <a:off x="3973094" y="2789441"/>
              <a:ext cx="6723" cy="224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60000" y="120000"/>
                    <a:pt x="90000" y="120000"/>
                    <a:pt x="120000" y="120000"/>
                  </a:cubicBezTo>
                  <a:cubicBezTo>
                    <a:pt x="120000" y="0"/>
                    <a:pt x="60000" y="0"/>
                    <a:pt x="0" y="120000"/>
                  </a:cubicBezTo>
                  <a:close/>
                </a:path>
              </a:pathLst>
            </a:custGeom>
            <a:solidFill>
              <a:schemeClr val="bg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is1ide-Freeform: Shape 8"/>
            <p:cNvSpPr/>
            <p:nvPr/>
          </p:nvSpPr>
          <p:spPr>
            <a:xfrm>
              <a:off x="4869382" y="1577215"/>
              <a:ext cx="159091" cy="60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6538" y="42000"/>
                  </a:moveTo>
                  <a:cubicBezTo>
                    <a:pt x="26538" y="69000"/>
                    <a:pt x="26538" y="69000"/>
                    <a:pt x="26538" y="69000"/>
                  </a:cubicBezTo>
                  <a:cubicBezTo>
                    <a:pt x="26538" y="69000"/>
                    <a:pt x="47307" y="102000"/>
                    <a:pt x="43846" y="111000"/>
                  </a:cubicBezTo>
                  <a:cubicBezTo>
                    <a:pt x="40384" y="120000"/>
                    <a:pt x="77307" y="102000"/>
                    <a:pt x="77307" y="102000"/>
                  </a:cubicBezTo>
                  <a:cubicBezTo>
                    <a:pt x="113076" y="69000"/>
                    <a:pt x="113076" y="69000"/>
                    <a:pt x="113076" y="69000"/>
                  </a:cubicBezTo>
                  <a:cubicBezTo>
                    <a:pt x="120000" y="33000"/>
                    <a:pt x="120000" y="33000"/>
                    <a:pt x="120000" y="33000"/>
                  </a:cubicBezTo>
                  <a:cubicBezTo>
                    <a:pt x="107307" y="6000"/>
                    <a:pt x="107307" y="6000"/>
                    <a:pt x="107307" y="6000"/>
                  </a:cubicBezTo>
                  <a:cubicBezTo>
                    <a:pt x="40384" y="24000"/>
                    <a:pt x="40384" y="24000"/>
                    <a:pt x="40384" y="24000"/>
                  </a:cubicBezTo>
                  <a:cubicBezTo>
                    <a:pt x="19615" y="0"/>
                    <a:pt x="19615" y="0"/>
                    <a:pt x="19615" y="0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24000"/>
                    <a:pt x="10384" y="42000"/>
                    <a:pt x="13846" y="51000"/>
                  </a:cubicBezTo>
                  <a:cubicBezTo>
                    <a:pt x="16153" y="51000"/>
                    <a:pt x="26538" y="42000"/>
                    <a:pt x="26538" y="42000"/>
                  </a:cubicBezTo>
                  <a:close/>
                </a:path>
              </a:pathLst>
            </a:custGeom>
            <a:solidFill>
              <a:schemeClr val="bg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is1ide-Freeform: Shape 9"/>
            <p:cNvSpPr/>
            <p:nvPr/>
          </p:nvSpPr>
          <p:spPr>
            <a:xfrm>
              <a:off x="3735578" y="2585536"/>
              <a:ext cx="127721" cy="560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1428" y="19459"/>
                  </a:moveTo>
                  <a:cubicBezTo>
                    <a:pt x="91428" y="0"/>
                    <a:pt x="74285" y="9729"/>
                    <a:pt x="71428" y="19459"/>
                  </a:cubicBezTo>
                  <a:cubicBezTo>
                    <a:pt x="67142" y="19459"/>
                    <a:pt x="45714" y="0"/>
                    <a:pt x="37142" y="0"/>
                  </a:cubicBezTo>
                  <a:cubicBezTo>
                    <a:pt x="32857" y="0"/>
                    <a:pt x="37142" y="19459"/>
                    <a:pt x="37142" y="19459"/>
                  </a:cubicBezTo>
                  <a:cubicBezTo>
                    <a:pt x="37142" y="74594"/>
                    <a:pt x="37142" y="74594"/>
                    <a:pt x="37142" y="74594"/>
                  </a:cubicBezTo>
                  <a:cubicBezTo>
                    <a:pt x="8571" y="74594"/>
                    <a:pt x="8571" y="74594"/>
                    <a:pt x="8571" y="74594"/>
                  </a:cubicBezTo>
                  <a:cubicBezTo>
                    <a:pt x="8571" y="74594"/>
                    <a:pt x="0" y="84324"/>
                    <a:pt x="0" y="94054"/>
                  </a:cubicBezTo>
                  <a:cubicBezTo>
                    <a:pt x="0" y="103783"/>
                    <a:pt x="12857" y="103783"/>
                    <a:pt x="17142" y="103783"/>
                  </a:cubicBezTo>
                  <a:cubicBezTo>
                    <a:pt x="17142" y="103783"/>
                    <a:pt x="25714" y="103783"/>
                    <a:pt x="30000" y="103783"/>
                  </a:cubicBezTo>
                  <a:cubicBezTo>
                    <a:pt x="32857" y="103783"/>
                    <a:pt x="41428" y="94054"/>
                    <a:pt x="41428" y="94054"/>
                  </a:cubicBezTo>
                  <a:cubicBezTo>
                    <a:pt x="41428" y="94054"/>
                    <a:pt x="45714" y="110270"/>
                    <a:pt x="45714" y="120000"/>
                  </a:cubicBezTo>
                  <a:cubicBezTo>
                    <a:pt x="62857" y="110270"/>
                    <a:pt x="62857" y="110270"/>
                    <a:pt x="62857" y="110270"/>
                  </a:cubicBezTo>
                  <a:cubicBezTo>
                    <a:pt x="62857" y="103783"/>
                    <a:pt x="67142" y="94054"/>
                    <a:pt x="67142" y="94054"/>
                  </a:cubicBezTo>
                  <a:cubicBezTo>
                    <a:pt x="87142" y="84324"/>
                    <a:pt x="87142" y="84324"/>
                    <a:pt x="87142" y="84324"/>
                  </a:cubicBezTo>
                  <a:cubicBezTo>
                    <a:pt x="87142" y="84324"/>
                    <a:pt x="112857" y="84324"/>
                    <a:pt x="115714" y="84324"/>
                  </a:cubicBezTo>
                  <a:cubicBezTo>
                    <a:pt x="115714" y="84324"/>
                    <a:pt x="120000" y="74594"/>
                    <a:pt x="115714" y="55135"/>
                  </a:cubicBezTo>
                  <a:cubicBezTo>
                    <a:pt x="108571" y="35675"/>
                    <a:pt x="95714" y="25945"/>
                    <a:pt x="91428" y="19459"/>
                  </a:cubicBezTo>
                  <a:close/>
                </a:path>
              </a:pathLst>
            </a:custGeom>
            <a:solidFill>
              <a:schemeClr val="bg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is1ide-Freeform: Shape 10"/>
            <p:cNvSpPr/>
            <p:nvPr/>
          </p:nvSpPr>
          <p:spPr>
            <a:xfrm>
              <a:off x="3556321" y="2513833"/>
              <a:ext cx="197182" cy="806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92830"/>
                  </a:moveTo>
                  <a:cubicBezTo>
                    <a:pt x="120000" y="92830"/>
                    <a:pt x="111755" y="86037"/>
                    <a:pt x="106259" y="86037"/>
                  </a:cubicBezTo>
                  <a:cubicBezTo>
                    <a:pt x="104427" y="86037"/>
                    <a:pt x="87938" y="47547"/>
                    <a:pt x="87938" y="40754"/>
                  </a:cubicBezTo>
                  <a:cubicBezTo>
                    <a:pt x="85190" y="33962"/>
                    <a:pt x="53129" y="13584"/>
                    <a:pt x="53129" y="13584"/>
                  </a:cubicBezTo>
                  <a:cubicBezTo>
                    <a:pt x="16488" y="6792"/>
                    <a:pt x="16488" y="6792"/>
                    <a:pt x="16488" y="6792"/>
                  </a:cubicBezTo>
                  <a:cubicBezTo>
                    <a:pt x="16488" y="0"/>
                    <a:pt x="0" y="40754"/>
                    <a:pt x="0" y="40754"/>
                  </a:cubicBezTo>
                  <a:cubicBezTo>
                    <a:pt x="0" y="47547"/>
                    <a:pt x="0" y="47547"/>
                    <a:pt x="0" y="47547"/>
                  </a:cubicBezTo>
                  <a:cubicBezTo>
                    <a:pt x="0" y="47547"/>
                    <a:pt x="0" y="58867"/>
                    <a:pt x="0" y="65660"/>
                  </a:cubicBezTo>
                  <a:cubicBezTo>
                    <a:pt x="2748" y="65660"/>
                    <a:pt x="13740" y="47547"/>
                    <a:pt x="13740" y="33962"/>
                  </a:cubicBezTo>
                  <a:cubicBezTo>
                    <a:pt x="16488" y="27169"/>
                    <a:pt x="24732" y="20377"/>
                    <a:pt x="24732" y="20377"/>
                  </a:cubicBezTo>
                  <a:cubicBezTo>
                    <a:pt x="26564" y="13584"/>
                    <a:pt x="29312" y="27169"/>
                    <a:pt x="29312" y="27169"/>
                  </a:cubicBezTo>
                  <a:cubicBezTo>
                    <a:pt x="32061" y="27169"/>
                    <a:pt x="43053" y="40754"/>
                    <a:pt x="43053" y="40754"/>
                  </a:cubicBezTo>
                  <a:cubicBezTo>
                    <a:pt x="61374" y="52075"/>
                    <a:pt x="61374" y="52075"/>
                    <a:pt x="61374" y="52075"/>
                  </a:cubicBezTo>
                  <a:cubicBezTo>
                    <a:pt x="66870" y="65660"/>
                    <a:pt x="66870" y="65660"/>
                    <a:pt x="66870" y="65660"/>
                  </a:cubicBezTo>
                  <a:cubicBezTo>
                    <a:pt x="66870" y="65660"/>
                    <a:pt x="69618" y="106415"/>
                    <a:pt x="69618" y="113207"/>
                  </a:cubicBezTo>
                  <a:cubicBezTo>
                    <a:pt x="69618" y="120000"/>
                    <a:pt x="85190" y="120000"/>
                    <a:pt x="85190" y="120000"/>
                  </a:cubicBezTo>
                  <a:cubicBezTo>
                    <a:pt x="111755" y="113207"/>
                    <a:pt x="111755" y="113207"/>
                    <a:pt x="111755" y="113207"/>
                  </a:cubicBezTo>
                  <a:cubicBezTo>
                    <a:pt x="111755" y="113207"/>
                    <a:pt x="120000" y="99622"/>
                    <a:pt x="120000" y="92830"/>
                  </a:cubicBezTo>
                  <a:close/>
                </a:path>
              </a:pathLst>
            </a:custGeom>
            <a:solidFill>
              <a:schemeClr val="bg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cxnSp>
        <p:nvCxnSpPr>
          <p:cNvPr id="41" name="直接连接符 40"/>
          <p:cNvCxnSpPr/>
          <p:nvPr/>
        </p:nvCxnSpPr>
        <p:spPr>
          <a:xfrm>
            <a:off x="0" y="635000"/>
            <a:ext cx="42291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7962900" y="635000"/>
            <a:ext cx="42291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4638427" y="345292"/>
            <a:ext cx="291515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dirty="0">
                <a:latin typeface="Agency FB" panose="020B0503020202020204" pitchFamily="34" charset="0"/>
              </a:rPr>
              <a:t>R</a:t>
            </a:r>
            <a:r>
              <a:rPr lang="en-US" altLang="zh-Hans" sz="3200" dirty="0">
                <a:latin typeface="Agency FB" panose="020B0503020202020204" pitchFamily="34" charset="0"/>
              </a:rPr>
              <a:t>elevant</a:t>
            </a:r>
            <a:r>
              <a:rPr lang="zh-Hans" altLang="en-US" sz="3200" dirty="0">
                <a:latin typeface="Agency FB" panose="020B0503020202020204" pitchFamily="34" charset="0"/>
              </a:rPr>
              <a:t> </a:t>
            </a:r>
            <a:r>
              <a:rPr lang="en-US" altLang="zh-Hans" sz="3200" dirty="0">
                <a:latin typeface="Agency FB" panose="020B0503020202020204" pitchFamily="34" charset="0"/>
              </a:rPr>
              <a:t>Factors</a:t>
            </a:r>
            <a:endParaRPr lang="zh-CN" altLang="en-US" sz="3200" dirty="0">
              <a:latin typeface="Agency FB" panose="020B050302020202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8175888" y="2757082"/>
            <a:ext cx="2952750" cy="1433397"/>
            <a:chOff x="2677265" y="1984485"/>
            <a:chExt cx="2952750" cy="1433397"/>
          </a:xfrm>
        </p:grpSpPr>
        <p:sp>
          <p:nvSpPr>
            <p:cNvPr id="46" name="矩形 45"/>
            <p:cNvSpPr/>
            <p:nvPr/>
          </p:nvSpPr>
          <p:spPr>
            <a:xfrm>
              <a:off x="2677265" y="2346820"/>
              <a:ext cx="2952750" cy="107106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 algn="just">
                <a:lnSpc>
                  <a:spcPct val="120000"/>
                </a:lnSpc>
                <a:buFont typeface="Wingdings" pitchFamily="2" charset="2"/>
                <a:buChar char="Ø"/>
              </a:pPr>
              <a:r>
                <a:rPr lang="en-US" altLang="zh-Hans" sz="1400" b="1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Ethnic</a:t>
              </a:r>
              <a:r>
                <a:rPr lang="zh-Hans" altLang="en-US" sz="1400" b="1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400" b="1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Diversity</a:t>
              </a:r>
              <a:r>
                <a:rPr lang="zh-Hans" altLang="en-US" sz="1400" b="1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4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as</a:t>
              </a:r>
              <a:r>
                <a:rPr lang="zh-Hans" altLang="en-US" sz="14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4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variable</a:t>
              </a:r>
              <a:endPara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171450" indent="-171450" algn="just">
                <a:lnSpc>
                  <a:spcPct val="120000"/>
                </a:lnSpc>
                <a:buFont typeface="Wingdings" pitchFamily="2" charset="2"/>
                <a:buChar char="Ø"/>
              </a:pPr>
              <a:r>
                <a:rPr lang="en-US" altLang="zh-Hans" sz="1300" b="1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Priori</a:t>
              </a:r>
              <a:r>
                <a:rPr lang="zh-Hans" altLang="en-US" sz="1300" b="1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300" b="1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expectation:</a:t>
              </a:r>
              <a:r>
                <a:rPr lang="zh-Hans" altLang="en-US" sz="1300" b="1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sz="1300" b="1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Positive</a:t>
              </a:r>
              <a:r>
                <a:rPr lang="en-US" sz="13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relationship between corruption and ethnic diversity </a:t>
              </a:r>
              <a:endParaRPr lang="zh-CN" altLang="en-US" sz="13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3545628" y="1984485"/>
              <a:ext cx="2084387" cy="42774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000" b="1" dirty="0"/>
                <a:t>D</a:t>
              </a:r>
              <a:r>
                <a:rPr lang="en-US" altLang="zh-Hans" sz="2000" b="1" dirty="0"/>
                <a:t>iversity</a:t>
              </a:r>
              <a:endParaRPr lang="zh-CN" altLang="en-US" sz="2000" b="1" dirty="0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108868" y="1520735"/>
            <a:ext cx="2952750" cy="2122231"/>
            <a:chOff x="2677265" y="1996356"/>
            <a:chExt cx="2952750" cy="2122231"/>
          </a:xfrm>
        </p:grpSpPr>
        <p:sp>
          <p:nvSpPr>
            <p:cNvPr id="52" name="矩形 51"/>
            <p:cNvSpPr/>
            <p:nvPr/>
          </p:nvSpPr>
          <p:spPr>
            <a:xfrm>
              <a:off x="2677265" y="2346820"/>
              <a:ext cx="2952750" cy="177176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>
                <a:spcBef>
                  <a:spcPts val="1000"/>
                </a:spcBef>
                <a:buFont typeface="Wingdings" pitchFamily="2" charset="2"/>
                <a:buChar char="Ø"/>
              </a:pPr>
              <a:r>
                <a:rPr lang="en-US" sz="14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Proxy of level of </a:t>
              </a:r>
              <a:r>
                <a:rPr lang="en-US" sz="1400" b="1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economic development</a:t>
              </a:r>
              <a:endParaRPr 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171450" indent="-171450">
                <a:spcBef>
                  <a:spcPts val="1000"/>
                </a:spcBef>
                <a:buFont typeface="Wingdings" pitchFamily="2" charset="2"/>
                <a:buChar char="Ø"/>
              </a:pPr>
              <a:r>
                <a:rPr lang="en-US" sz="1400" b="1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Priori expectation</a:t>
              </a:r>
              <a:r>
                <a:rPr lang="en-US" sz="14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: </a:t>
              </a:r>
              <a:r>
                <a:rPr lang="en-US" altLang="zh-Hans" sz="1400" b="1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N</a:t>
              </a:r>
              <a:r>
                <a:rPr lang="en-US" sz="1400" b="1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egative</a:t>
              </a:r>
              <a:r>
                <a:rPr lang="en-US" sz="14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relationship between corruption and economic development </a:t>
              </a:r>
              <a:endParaRPr 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2677265" y="1996356"/>
              <a:ext cx="2952750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/>
                <a:t>P</a:t>
              </a:r>
              <a:r>
                <a:rPr lang="en-US" altLang="zh-Hans" sz="2000" b="1" dirty="0"/>
                <a:t>er</a:t>
              </a:r>
              <a:r>
                <a:rPr lang="zh-Hans" altLang="en-US" sz="2000" b="1" dirty="0"/>
                <a:t> </a:t>
              </a:r>
              <a:r>
                <a:rPr lang="en-US" altLang="zh-Hans" sz="2000" b="1" dirty="0"/>
                <a:t>Capita</a:t>
              </a:r>
              <a:r>
                <a:rPr lang="zh-Hans" altLang="en-US" sz="2000" b="1" dirty="0"/>
                <a:t> </a:t>
              </a:r>
              <a:r>
                <a:rPr lang="en-US" altLang="zh-Hans" sz="2000" b="1" dirty="0"/>
                <a:t>Income</a:t>
              </a:r>
              <a:endParaRPr lang="zh-CN" altLang="en-US" sz="2000" b="1" dirty="0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108868" y="4357414"/>
            <a:ext cx="2952750" cy="1469624"/>
            <a:chOff x="2677265" y="2003658"/>
            <a:chExt cx="2952750" cy="1469624"/>
          </a:xfrm>
        </p:grpSpPr>
        <p:sp>
          <p:nvSpPr>
            <p:cNvPr id="55" name="矩形 54"/>
            <p:cNvSpPr/>
            <p:nvPr/>
          </p:nvSpPr>
          <p:spPr>
            <a:xfrm>
              <a:off x="2677265" y="2346820"/>
              <a:ext cx="2952750" cy="112646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 algn="just">
                <a:lnSpc>
                  <a:spcPct val="120000"/>
                </a:lnSpc>
                <a:buFont typeface="Wingdings" pitchFamily="2" charset="2"/>
                <a:buChar char="Ø"/>
              </a:pPr>
              <a:r>
                <a:rPr lang="en-US" altLang="zh-Hans" sz="1400" b="1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Democracy</a:t>
              </a:r>
              <a:r>
                <a:rPr lang="zh-Hans" altLang="en-US" sz="1400" b="1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400" b="1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Accountability</a:t>
              </a:r>
              <a:r>
                <a:rPr lang="zh-Hans" altLang="en-US" sz="1400" b="1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4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as</a:t>
              </a:r>
              <a:r>
                <a:rPr lang="zh-Hans" altLang="en-US" sz="14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4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variable</a:t>
              </a:r>
              <a:endPara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171450" indent="-171450" algn="just">
                <a:lnSpc>
                  <a:spcPct val="120000"/>
                </a:lnSpc>
                <a:buFont typeface="Wingdings" pitchFamily="2" charset="2"/>
                <a:buChar char="Ø"/>
              </a:pPr>
              <a:r>
                <a:rPr lang="en-US" sz="14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Democratic</a:t>
              </a:r>
              <a:r>
                <a:rPr lang="zh-Hans" altLang="en-US" sz="14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sz="14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country </a:t>
              </a:r>
              <a:r>
                <a:rPr lang="en-US" altLang="zh-Hans" sz="14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requires</a:t>
              </a:r>
              <a:r>
                <a:rPr lang="zh-Hans" altLang="en-US" sz="14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Hans" sz="1400" b="1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smaller</a:t>
              </a:r>
              <a:r>
                <a:rPr lang="zh-Hans" altLang="en-US" sz="1400" b="1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sz="14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public sector rents</a:t>
              </a:r>
              <a:endParaRPr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2768211" y="2003658"/>
              <a:ext cx="2429885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Hans" altLang="en-US" sz="2000" b="1" dirty="0"/>
                <a:t> </a:t>
              </a:r>
              <a:r>
                <a:rPr lang="en-US" altLang="zh-CN" sz="2000" b="1" dirty="0"/>
                <a:t>D</a:t>
              </a:r>
              <a:r>
                <a:rPr lang="en-US" altLang="zh-Hans" sz="2000" b="1" dirty="0"/>
                <a:t>emocracy</a:t>
              </a:r>
              <a:r>
                <a:rPr lang="zh-Hans" altLang="en-US" sz="2000" b="1" dirty="0"/>
                <a:t> </a:t>
              </a:r>
              <a:r>
                <a:rPr lang="en-US" altLang="zh-Hans" sz="2000" b="1" dirty="0"/>
                <a:t>Score</a:t>
              </a:r>
              <a:endParaRPr lang="zh-CN" altLang="en-US" sz="2000" b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1301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427bb3c-c702-4556-83c9-7375f321675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d8c429c-ec29-489a-b156-ab7057ef6c8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d16b59c-c7c1-4f8a-adca-69ff34436f2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435b417-8b94-4a97-8da3-9e667023870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435b417-8b94-4a97-8da3-9e66702387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ce02f6d-e5cd-4546-9067-9c516b8d309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c2a00a56-1909-4be2-9496-2cab7d0080d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c2a00a56-1909-4be2-9496-2cab7d0080d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c62864e6-5dfd-4234-a041-6d21e65d296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389ca0e-54a0-423b-be57-9cfe4a4acd7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d40523a-94c9-48a3-b0b5-21058e31718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b9d39d7-4fa5-49af-b730-e344a79007b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ed1754b-4077-4e8e-adb3-51bd0c33cd63"/>
</p:tagLst>
</file>

<file path=ppt/theme/theme1.xml><?xml version="1.0" encoding="utf-8"?>
<a:theme xmlns:a="http://schemas.openxmlformats.org/drawingml/2006/main" name="包图主题2">
  <a:themeElements>
    <a:clrScheme name="自定义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8CC5"/>
      </a:accent1>
      <a:accent2>
        <a:srgbClr val="4C4676"/>
      </a:accent2>
      <a:accent3>
        <a:srgbClr val="298CC5"/>
      </a:accent3>
      <a:accent4>
        <a:srgbClr val="4C4676"/>
      </a:accent4>
      <a:accent5>
        <a:srgbClr val="298CC5"/>
      </a:accent5>
      <a:accent6>
        <a:srgbClr val="4C4676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6161</TotalTime>
  <Words>1078</Words>
  <Application>Microsoft Macintosh PowerPoint</Application>
  <PresentationFormat>宽屏</PresentationFormat>
  <Paragraphs>200</Paragraphs>
  <Slides>20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等线</vt:lpstr>
      <vt:lpstr>仿宋</vt:lpstr>
      <vt:lpstr>微软雅黑</vt:lpstr>
      <vt:lpstr>微软雅黑</vt:lpstr>
      <vt:lpstr>Agency FB</vt:lpstr>
      <vt:lpstr>Arial</vt:lpstr>
      <vt:lpstr>Cambria Math</vt:lpstr>
      <vt:lpstr>Wingdings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Microsoft Office 用户</cp:lastModifiedBy>
  <cp:revision>72</cp:revision>
  <dcterms:created xsi:type="dcterms:W3CDTF">2017-08-08T02:58:07Z</dcterms:created>
  <dcterms:modified xsi:type="dcterms:W3CDTF">2018-09-20T16:11:48Z</dcterms:modified>
</cp:coreProperties>
</file>