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9" r:id="rId2"/>
    <p:sldId id="363" r:id="rId3"/>
    <p:sldId id="430" r:id="rId4"/>
    <p:sldId id="431" r:id="rId5"/>
    <p:sldId id="425" r:id="rId6"/>
    <p:sldId id="432" r:id="rId7"/>
    <p:sldId id="426" r:id="rId8"/>
    <p:sldId id="434" r:id="rId9"/>
    <p:sldId id="433" r:id="rId10"/>
    <p:sldId id="436" r:id="rId11"/>
    <p:sldId id="437" r:id="rId12"/>
    <p:sldId id="439" r:id="rId13"/>
    <p:sldId id="438" r:id="rId14"/>
    <p:sldId id="440" r:id="rId15"/>
    <p:sldId id="446" r:id="rId16"/>
    <p:sldId id="441" r:id="rId17"/>
    <p:sldId id="442" r:id="rId18"/>
    <p:sldId id="449" r:id="rId19"/>
    <p:sldId id="450" r:id="rId20"/>
    <p:sldId id="451" r:id="rId21"/>
    <p:sldId id="452" r:id="rId22"/>
    <p:sldId id="464" r:id="rId23"/>
    <p:sldId id="459" r:id="rId24"/>
    <p:sldId id="443" r:id="rId25"/>
    <p:sldId id="453" r:id="rId26"/>
    <p:sldId id="454" r:id="rId27"/>
    <p:sldId id="455" r:id="rId28"/>
    <p:sldId id="465" r:id="rId29"/>
    <p:sldId id="456" r:id="rId30"/>
    <p:sldId id="466" r:id="rId31"/>
    <p:sldId id="457" r:id="rId32"/>
    <p:sldId id="444" r:id="rId33"/>
    <p:sldId id="463" r:id="rId34"/>
    <p:sldId id="462" r:id="rId35"/>
    <p:sldId id="460" r:id="rId36"/>
    <p:sldId id="445" r:id="rId37"/>
    <p:sldId id="427" r:id="rId38"/>
    <p:sldId id="428" r:id="rId39"/>
    <p:sldId id="447" r:id="rId40"/>
    <p:sldId id="448"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2DB3B3-ED9D-4BC2-A8C5-A191F8F53332}">
          <p14:sldIdLst>
            <p14:sldId id="259"/>
            <p14:sldId id="363"/>
            <p14:sldId id="430"/>
            <p14:sldId id="431"/>
            <p14:sldId id="425"/>
            <p14:sldId id="432"/>
            <p14:sldId id="426"/>
            <p14:sldId id="434"/>
            <p14:sldId id="433"/>
            <p14:sldId id="436"/>
            <p14:sldId id="437"/>
            <p14:sldId id="439"/>
            <p14:sldId id="438"/>
            <p14:sldId id="440"/>
            <p14:sldId id="446"/>
            <p14:sldId id="441"/>
            <p14:sldId id="442"/>
            <p14:sldId id="449"/>
            <p14:sldId id="450"/>
            <p14:sldId id="451"/>
            <p14:sldId id="452"/>
            <p14:sldId id="464"/>
            <p14:sldId id="459"/>
            <p14:sldId id="443"/>
            <p14:sldId id="453"/>
            <p14:sldId id="454"/>
            <p14:sldId id="455"/>
            <p14:sldId id="465"/>
            <p14:sldId id="456"/>
            <p14:sldId id="466"/>
            <p14:sldId id="457"/>
            <p14:sldId id="444"/>
            <p14:sldId id="463"/>
            <p14:sldId id="462"/>
            <p14:sldId id="460"/>
            <p14:sldId id="445"/>
            <p14:sldId id="427"/>
            <p14:sldId id="428"/>
            <p14:sldId id="447"/>
            <p14:sldId id="4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027" autoAdjust="0"/>
  </p:normalViewPr>
  <p:slideViewPr>
    <p:cSldViewPr snapToGrid="0">
      <p:cViewPr varScale="1">
        <p:scale>
          <a:sx n="68" d="100"/>
          <a:sy n="68" d="100"/>
        </p:scale>
        <p:origin x="1470" y="60"/>
      </p:cViewPr>
      <p:guideLst>
        <p:guide orient="horz" pos="2160"/>
        <p:guide pos="2880"/>
      </p:guideLst>
    </p:cSldViewPr>
  </p:slideViewPr>
  <p:notesTextViewPr>
    <p:cViewPr>
      <p:scale>
        <a:sx n="1" d="1"/>
        <a:sy n="1" d="1"/>
      </p:scale>
      <p:origin x="0" y="0"/>
    </p:cViewPr>
  </p:notesTextViewPr>
  <p:sorterViewPr>
    <p:cViewPr>
      <p:scale>
        <a:sx n="66" d="100"/>
        <a:sy n="66" d="100"/>
      </p:scale>
      <p:origin x="0" y="-6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5CE23-72D5-4241-8B18-FFA7E0BB6D1A}" type="datetimeFigureOut">
              <a:rPr lang="en-US" smtClean="0"/>
              <a:t>9/24/2018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8BE35-30A3-410A-ACB7-F541B8DAB6F4}" type="slidenum">
              <a:rPr lang="en-US" smtClean="0"/>
              <a:t>‹#›</a:t>
            </a:fld>
            <a:endParaRPr lang="en-US"/>
          </a:p>
        </p:txBody>
      </p:sp>
    </p:spTree>
    <p:extLst>
      <p:ext uri="{BB962C8B-B14F-4D97-AF65-F5344CB8AC3E}">
        <p14:creationId xmlns:p14="http://schemas.microsoft.com/office/powerpoint/2010/main" val="70449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53A58D5A-DF0B-4ACE-B207-4D43E71F9BDC}" type="slidenum">
              <a:rPr lang="en-US" smtClean="0">
                <a:solidFill>
                  <a:prstClr val="black"/>
                </a:solidFill>
              </a:rPr>
              <a:pPr/>
              <a:t>1</a:t>
            </a:fld>
            <a:endParaRPr lang="en-US" dirty="0">
              <a:solidFill>
                <a:prstClr val="black"/>
              </a:solidFill>
            </a:endParaRPr>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28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17CE2A8-B844-422F-A83F-FC747E6DA47E}" type="datetime1">
              <a:rPr lang="en-US" smtClean="0">
                <a:solidFill>
                  <a:prstClr val="black"/>
                </a:solidFill>
              </a:rPr>
              <a:pPr>
                <a:defRPr/>
              </a:pPr>
              <a:t>9/24/2018</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70378076-156A-496C-9A8C-2E8C01FDD73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787474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F8EE367-03DD-410C-98B6-E001D77C8EC2}" type="datetime1">
              <a:rPr lang="en-US" smtClean="0">
                <a:solidFill>
                  <a:prstClr val="black"/>
                </a:solidFill>
              </a:rPr>
              <a:pPr>
                <a:defRPr/>
              </a:pPr>
              <a:t>9/24/2018</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625153BE-A873-478F-8C2C-4A0D9A4A15E7}"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846766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C24C4D1-2F39-4411-9B11-4E3AD1078507}" type="datetime1">
              <a:rPr lang="en-US" smtClean="0">
                <a:solidFill>
                  <a:prstClr val="black"/>
                </a:solidFill>
              </a:rPr>
              <a:pPr>
                <a:defRPr/>
              </a:pPr>
              <a:t>9/24/2018</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7094BD8E-CAE9-4652-9C34-3A8722703078}"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412743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058526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5"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2400">
                <a:solidFill>
                  <a:schemeClr val="tx1"/>
                </a:solidFill>
                <a:latin typeface="Baskerville Old Face" panose="02020602080505020303" pitchFamily="18" charset="0"/>
              </a:defRPr>
            </a:lvl1pPr>
          </a:lstStyle>
          <a:p>
            <a:r>
              <a:rPr lang="en-US"/>
              <a:t>Click to edit Master title style</a:t>
            </a:r>
          </a:p>
        </p:txBody>
      </p:sp>
      <p:sp>
        <p:nvSpPr>
          <p:cNvPr id="3" name="Content Placeholder 2"/>
          <p:cNvSpPr>
            <a:spLocks noGrp="1"/>
          </p:cNvSpPr>
          <p:nvPr>
            <p:ph idx="1"/>
          </p:nvPr>
        </p:nvSpPr>
        <p:spPr>
          <a:xfrm>
            <a:off x="457200" y="1752599"/>
            <a:ext cx="8229600" cy="4511675"/>
          </a:xfrm>
        </p:spPr>
        <p:txBody>
          <a:bodyPr/>
          <a:lstStyle>
            <a:lvl1pPr>
              <a:defRPr sz="1800">
                <a:latin typeface="Baskerville Old Face" panose="02020602080505020303" pitchFamily="18" charset="0"/>
              </a:defRPr>
            </a:lvl1pPr>
            <a:lvl2pPr>
              <a:defRPr sz="1600">
                <a:latin typeface="Baskerville Old Face" panose="02020602080505020303" pitchFamily="18" charset="0"/>
              </a:defRPr>
            </a:lvl2pPr>
            <a:lvl3pPr>
              <a:defRPr sz="1400">
                <a:latin typeface="Baskerville Old Face" panose="02020602080505020303" pitchFamily="18" charset="0"/>
              </a:defRPr>
            </a:lvl3pPr>
            <a:lvl4pPr>
              <a:defRPr sz="1200">
                <a:latin typeface="Baskerville Old Face" panose="02020602080505020303" pitchFamily="18" charset="0"/>
              </a:defRPr>
            </a:lvl4pPr>
            <a:lvl5pPr>
              <a:defRPr sz="1200">
                <a:latin typeface="Baskerville Old Face" panose="020206020805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0" y="6400800"/>
            <a:ext cx="2133600" cy="457200"/>
          </a:xfrm>
        </p:spPr>
        <p:txBody>
          <a:bodyPr/>
          <a:lstStyle>
            <a:lvl1pPr>
              <a:defRPr sz="1200">
                <a:latin typeface="Baskerville Old Face" panose="02020602080505020303" pitchFamily="18" charset="0"/>
              </a:defRPr>
            </a:lvl1pPr>
          </a:lstStyle>
          <a:p>
            <a:pPr>
              <a:defRPr/>
            </a:pPr>
            <a:fld id="{4C16F86F-6CB3-4FAF-8A6C-F4FC05FC9944}" type="datetime1">
              <a:rPr lang="en-US" smtClean="0">
                <a:solidFill>
                  <a:prstClr val="black"/>
                </a:solidFill>
              </a:rPr>
              <a:pPr>
                <a:defRPr/>
              </a:pPr>
              <a:t>9/24/2018</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i="1">
                <a:solidFill>
                  <a:schemeClr val="tx1"/>
                </a:solidFill>
                <a:latin typeface="Baskerville Old Face" panose="02020602080505020303" pitchFamily="18" charset="0"/>
              </a:defRPr>
            </a:lvl1pPr>
          </a:lstStyle>
          <a:p>
            <a:pPr>
              <a:defRPr/>
            </a:pPr>
            <a:endParaRPr lang="en-US">
              <a:solidFill>
                <a:prstClr val="black"/>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6" name="Rectangle 6"/>
          <p:cNvSpPr>
            <a:spLocks noGrp="1" noChangeArrowheads="1"/>
          </p:cNvSpPr>
          <p:nvPr>
            <p:ph type="sldNum" sz="quarter" idx="12"/>
          </p:nvPr>
        </p:nvSpPr>
        <p:spPr/>
        <p:txBody>
          <a:bodyPr/>
          <a:lstStyle>
            <a:lvl1pPr>
              <a:defRPr>
                <a:latin typeface="Baskerville Old Face" panose="02020602080505020303" pitchFamily="18" charset="0"/>
              </a:defRPr>
            </a:lvl1pPr>
          </a:lstStyle>
          <a:p>
            <a:pPr>
              <a:defRPr/>
            </a:pPr>
            <a:fld id="{35F45EAB-2F84-46AE-8B83-FE8A85F4CDDE}" type="slidenum">
              <a:rPr lang="en-US" smtClean="0">
                <a:solidFill>
                  <a:prstClr val="black"/>
                </a:solidFill>
              </a:rPr>
              <a:pPr>
                <a:defRPr/>
              </a:pPr>
              <a:t>‹#›</a:t>
            </a:fld>
            <a:endParaRPr lang="en-US" dirty="0">
              <a:solidFill>
                <a:prstClr val="black"/>
              </a:solidFill>
            </a:endParaRPr>
          </a:p>
        </p:txBody>
      </p:sp>
      <p:sp>
        <p:nvSpPr>
          <p:cNvPr id="7" name="Line 16"/>
          <p:cNvSpPr>
            <a:spLocks noChangeShapeType="1"/>
          </p:cNvSpPr>
          <p:nvPr userDrawn="1"/>
        </p:nvSpPr>
        <p:spPr bwMode="auto">
          <a:xfrm>
            <a:off x="0" y="1371600"/>
            <a:ext cx="8686800" cy="0"/>
          </a:xfrm>
          <a:prstGeom prst="line">
            <a:avLst/>
          </a:prstGeom>
          <a:ln>
            <a:headEnd/>
            <a:tailEnd/>
          </a:ln>
        </p:spPr>
        <p:style>
          <a:lnRef idx="2">
            <a:schemeClr val="accent5"/>
          </a:lnRef>
          <a:fillRef idx="0">
            <a:schemeClr val="accent5"/>
          </a:fillRef>
          <a:effectRef idx="1">
            <a:schemeClr val="accent5"/>
          </a:effectRef>
          <a:fontRef idx="minor">
            <a:schemeClr val="tx1"/>
          </a:fontRef>
        </p:style>
        <p:txBody>
          <a:bodyPr/>
          <a:lstStyle/>
          <a:p>
            <a:pPr fontAlgn="base">
              <a:spcBef>
                <a:spcPct val="0"/>
              </a:spcBef>
              <a:spcAft>
                <a:spcPct val="0"/>
              </a:spcAft>
              <a:defRPr/>
            </a:pPr>
            <a:endParaRPr lang="en-US" sz="1400" dirty="0">
              <a:solidFill>
                <a:prstClr val="black"/>
              </a:solidFill>
              <a:latin typeface="Baskerville Old Face" panose="02020602080505020303" pitchFamily="18" charset="0"/>
            </a:endParaRPr>
          </a:p>
        </p:txBody>
      </p:sp>
    </p:spTree>
    <p:extLst>
      <p:ext uri="{BB962C8B-B14F-4D97-AF65-F5344CB8AC3E}">
        <p14:creationId xmlns:p14="http://schemas.microsoft.com/office/powerpoint/2010/main" val="21393027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36099"/>
            <a:ext cx="7886700" cy="1006474"/>
          </a:xfrm>
        </p:spPr>
        <p:txBody>
          <a:bodyPr anchor="b">
            <a:normAutofit/>
          </a:bodyPr>
          <a:lstStyle>
            <a:lvl1pPr>
              <a:defRPr sz="2400">
                <a:latin typeface="Baskerville Old Face" panose="02020602080505020303" pitchFamily="18"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1400">
                <a:latin typeface="Baskerville Old Face" panose="02020602080505020303" pitchFamily="18" charset="0"/>
              </a:defRPr>
            </a:lvl1pPr>
            <a:lvl2pPr>
              <a:defRPr sz="1400">
                <a:latin typeface="Baskerville Old Face" panose="02020602080505020303" pitchFamily="18" charset="0"/>
              </a:defRPr>
            </a:lvl2pPr>
            <a:lvl3pPr>
              <a:defRPr sz="1400">
                <a:latin typeface="Baskerville Old Face" panose="02020602080505020303" pitchFamily="18" charset="0"/>
              </a:defRPr>
            </a:lvl3pPr>
            <a:lvl4pPr>
              <a:defRPr sz="1400">
                <a:latin typeface="Baskerville Old Face" panose="02020602080505020303" pitchFamily="18" charset="0"/>
              </a:defRPr>
            </a:lvl4pPr>
            <a:lvl5pPr>
              <a:defRPr sz="1400">
                <a:latin typeface="Baskerville Old Face" panose="020206020805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74"/>
            <a:ext cx="2057400" cy="365125"/>
          </a:xfrm>
        </p:spPr>
        <p:txBody>
          <a:bodyPr/>
          <a:lstStyle>
            <a:lvl1pPr>
              <a:defRPr>
                <a:latin typeface="Baskerville Old Face" panose="02020602080505020303" pitchFamily="18" charset="0"/>
              </a:defRPr>
            </a:lvl1pPr>
          </a:lstStyle>
          <a:p>
            <a:pPr>
              <a:defRPr/>
            </a:pPr>
            <a:fld id="{4C16F86F-6CB3-4FAF-8A6C-F4FC05FC9944}" type="datetime1">
              <a:rPr lang="en-US" smtClean="0">
                <a:solidFill>
                  <a:prstClr val="black"/>
                </a:solidFill>
              </a:rPr>
              <a:pPr>
                <a:defRPr/>
              </a:pPr>
              <a:t>9/24/2018</a:t>
            </a:fld>
            <a:endParaRPr lang="en-US" dirty="0">
              <a:solidFill>
                <a:prstClr val="black"/>
              </a:solidFill>
            </a:endParaRPr>
          </a:p>
        </p:txBody>
      </p:sp>
      <p:sp>
        <p:nvSpPr>
          <p:cNvPr id="5" name="Footer Placeholder 4"/>
          <p:cNvSpPr>
            <a:spLocks noGrp="1"/>
          </p:cNvSpPr>
          <p:nvPr>
            <p:ph type="ftr" sz="quarter" idx="11"/>
          </p:nvPr>
        </p:nvSpPr>
        <p:spPr>
          <a:xfrm>
            <a:off x="3028950" y="6492875"/>
            <a:ext cx="3086100" cy="365125"/>
          </a:xfrm>
        </p:spPr>
        <p:txBody>
          <a:bodyPr/>
          <a:lstStyle>
            <a:lvl1pPr>
              <a:defRPr>
                <a:latin typeface="Baskerville Old Face" panose="02020602080505020303" pitchFamily="18" charset="0"/>
              </a:defRPr>
            </a:lvl1pPr>
          </a:lstStyle>
          <a:p>
            <a:pPr>
              <a:defRPr/>
            </a:pPr>
            <a:endParaRPr lang="en-US">
              <a:solidFill>
                <a:prstClr val="black"/>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6" name="Slide Number Placeholder 5"/>
          <p:cNvSpPr>
            <a:spLocks noGrp="1"/>
          </p:cNvSpPr>
          <p:nvPr>
            <p:ph type="sldNum" sz="quarter" idx="12"/>
          </p:nvPr>
        </p:nvSpPr>
        <p:spPr>
          <a:xfrm>
            <a:off x="7086600" y="6492875"/>
            <a:ext cx="2057400" cy="365125"/>
          </a:xfrm>
        </p:spPr>
        <p:txBody>
          <a:bodyPr/>
          <a:lstStyle>
            <a:lvl1pPr>
              <a:defRPr>
                <a:latin typeface="Baskerville Old Face" panose="02020602080505020303" pitchFamily="18" charset="0"/>
              </a:defRPr>
            </a:lvl1pPr>
          </a:lstStyle>
          <a:p>
            <a:pPr>
              <a:defRPr/>
            </a:pPr>
            <a:fld id="{35F45EAB-2F84-46AE-8B83-FE8A85F4CDDE}" type="slidenum">
              <a:rPr lang="en-US" smtClean="0">
                <a:solidFill>
                  <a:prstClr val="black"/>
                </a:solidFill>
              </a:rPr>
              <a:pPr>
                <a:defRPr/>
              </a:pPr>
              <a:t>‹#›</a:t>
            </a:fld>
            <a:endParaRPr lang="en-US" dirty="0">
              <a:solidFill>
                <a:prstClr val="black"/>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1764157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1"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Line 16"/>
          <p:cNvSpPr>
            <a:spLocks noChangeShapeType="1"/>
          </p:cNvSpPr>
          <p:nvPr userDrawn="1"/>
        </p:nvSpPr>
        <p:spPr bwMode="auto">
          <a:xfrm>
            <a:off x="0" y="1371600"/>
            <a:ext cx="8686800" cy="0"/>
          </a:xfrm>
          <a:prstGeom prst="line">
            <a:avLst/>
          </a:prstGeom>
          <a:ln>
            <a:solidFill>
              <a:schemeClr val="tx1">
                <a:lumMod val="50000"/>
                <a:lumOff val="50000"/>
              </a:schemeClr>
            </a:solidFill>
            <a:headEnd/>
            <a:tailEnd/>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txBody>
          <a:bodyPr/>
          <a:lstStyle/>
          <a:p>
            <a:pPr fontAlgn="base">
              <a:spcBef>
                <a:spcPct val="0"/>
              </a:spcBef>
              <a:spcAft>
                <a:spcPct val="0"/>
              </a:spcAft>
              <a:defRPr/>
            </a:pPr>
            <a:endParaRPr lang="en-US" sz="1400" dirty="0">
              <a:solidFill>
                <a:prstClr val="black"/>
              </a:solidFill>
              <a:latin typeface="Baskerville Old Face" panose="02020602080505020303" pitchFamily="18" charset="0"/>
            </a:endParaRPr>
          </a:p>
        </p:txBody>
      </p:sp>
    </p:spTree>
    <p:extLst>
      <p:ext uri="{BB962C8B-B14F-4D97-AF65-F5344CB8AC3E}">
        <p14:creationId xmlns:p14="http://schemas.microsoft.com/office/powerpoint/2010/main" val="8086148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2DC3BA3-74E4-49C9-9FD7-BB8709F0ADFE}" type="datetime1">
              <a:rPr lang="en-US" smtClean="0">
                <a:solidFill>
                  <a:prstClr val="black"/>
                </a:solidFill>
              </a:rPr>
              <a:pPr>
                <a:defRPr/>
              </a:pPr>
              <a:t>9/24/2018</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DDEF13F5-FEC3-43FE-A14F-AF31F38B293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26115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32B4C874-1E6A-43CA-A5D2-C16A4F08979B}" type="datetime1">
              <a:rPr lang="en-US" smtClean="0">
                <a:solidFill>
                  <a:prstClr val="black"/>
                </a:solidFill>
              </a:rPr>
              <a:pPr>
                <a:defRPr/>
              </a:pPr>
              <a:t>9/24/2018</a:t>
            </a:fld>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518F461B-7881-4435-8667-91668B0C6E2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86604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E694E688-F50F-4FE1-AEB3-42AE1025AF2E}" type="datetime1">
              <a:rPr lang="en-US" smtClean="0">
                <a:solidFill>
                  <a:prstClr val="black"/>
                </a:solidFill>
              </a:rPr>
              <a:pPr>
                <a:defRPr/>
              </a:pPr>
              <a:t>9/24/2018</a:t>
            </a:fld>
            <a:endParaRPr lang="en-US" dirty="0">
              <a:solidFill>
                <a:prstClr val="black"/>
              </a:solidFill>
            </a:endParaRPr>
          </a:p>
        </p:txBody>
      </p:sp>
      <p:sp>
        <p:nvSpPr>
          <p:cNvPr id="8" name="Footer Placeholder 7"/>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9" name="Slide Number Placeholder 8"/>
          <p:cNvSpPr>
            <a:spLocks noGrp="1"/>
          </p:cNvSpPr>
          <p:nvPr>
            <p:ph type="sldNum" sz="quarter" idx="12"/>
          </p:nvPr>
        </p:nvSpPr>
        <p:spPr/>
        <p:txBody>
          <a:bodyPr/>
          <a:lstStyle/>
          <a:p>
            <a:pPr>
              <a:defRPr/>
            </a:pPr>
            <a:fld id="{24042951-9C29-48D1-85DC-00321DD2B773}"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735707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B1F8578-9287-49A2-9ACD-D6EC8AD29DF0}" type="datetime1">
              <a:rPr lang="en-US" smtClean="0">
                <a:solidFill>
                  <a:prstClr val="black"/>
                </a:solidFill>
              </a:rPr>
              <a:pPr>
                <a:defRPr/>
              </a:pPr>
              <a:t>9/24/2018</a:t>
            </a:fld>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5" name="Slide Number Placeholder 4"/>
          <p:cNvSpPr>
            <a:spLocks noGrp="1"/>
          </p:cNvSpPr>
          <p:nvPr>
            <p:ph type="sldNum" sz="quarter" idx="12"/>
          </p:nvPr>
        </p:nvSpPr>
        <p:spPr/>
        <p:txBody>
          <a:bodyPr/>
          <a:lstStyle/>
          <a:p>
            <a:pPr>
              <a:defRPr/>
            </a:pPr>
            <a:fld id="{409AF642-1CD2-45DD-90E4-62D8E8DA61A3}"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563022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B52F15-4465-4E9C-9C49-44B614860DF5}" type="datetime1">
              <a:rPr lang="en-US" smtClean="0">
                <a:solidFill>
                  <a:prstClr val="black"/>
                </a:solidFill>
              </a:rPr>
              <a:pPr>
                <a:defRPr/>
              </a:pPr>
              <a:t>9/24/2018</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4" name="Slide Number Placeholder 3"/>
          <p:cNvSpPr>
            <a:spLocks noGrp="1"/>
          </p:cNvSpPr>
          <p:nvPr>
            <p:ph type="sldNum" sz="quarter" idx="12"/>
          </p:nvPr>
        </p:nvSpPr>
        <p:spPr/>
        <p:txBody>
          <a:bodyPr/>
          <a:lstStyle/>
          <a:p>
            <a:pPr>
              <a:defRPr/>
            </a:pPr>
            <a:fld id="{2F4AD23B-9A77-492E-9222-7EA5C81BF1A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931459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B818A92-234B-4374-A99D-8636924698DF}" type="datetime1">
              <a:rPr lang="en-US" smtClean="0">
                <a:solidFill>
                  <a:prstClr val="black"/>
                </a:solidFill>
              </a:rPr>
              <a:pPr>
                <a:defRPr/>
              </a:pPr>
              <a:t>9/24/2018</a:t>
            </a:fld>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9AE1E0EA-2201-4C0D-BB31-8B7F630A9625}"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439257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BF61EF6-6332-4234-9DB0-DD99EA2CD0C4}" type="datetime1">
              <a:rPr lang="en-US" smtClean="0">
                <a:solidFill>
                  <a:prstClr val="black"/>
                </a:solidFill>
              </a:rPr>
              <a:pPr>
                <a:defRPr/>
              </a:pPr>
              <a:t>9/24/2018</a:t>
            </a:fld>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srgbClr val="3B3B3B">
                  <a:lumMod val="60000"/>
                  <a:lumOff val="40000"/>
                </a:srgbClr>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95E975EF-DB0C-42DA-B352-1C31FE2BB9A2}"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950450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838306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7" name="think-cell Slide" r:id="rId16" imgW="270" imgH="270" progId="TCLayout.ActiveDocument.1">
                  <p:embed/>
                </p:oleObj>
              </mc:Choice>
              <mc:Fallback>
                <p:oleObj name="think-cell Slide" r:id="rId16" imgW="270" imgH="270" progId="TCLayout.ActiveDocument.1">
                  <p:embed/>
                  <p:pic>
                    <p:nvPicPr>
                      <p:cNvPr id="7" name="Object 6"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76CB13D9-743B-4917-9DB6-B1B2199E3A2F}" type="datetime1">
              <a:rPr lang="en-US" smtClean="0">
                <a:solidFill>
                  <a:prstClr val="black"/>
                </a:solidFill>
              </a:rPr>
              <a:pPr fontAlgn="base">
                <a:spcBef>
                  <a:spcPct val="0"/>
                </a:spcBef>
                <a:spcAft>
                  <a:spcPct val="0"/>
                </a:spcAft>
                <a:defRPr/>
              </a:pPr>
              <a:t>9/24/2018</a:t>
            </a:fld>
            <a:endParaRPr lang="en-US" dirty="0">
              <a:solidFill>
                <a:prstClr val="black"/>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srgbClr val="3B3B3B">
                  <a:lumMod val="60000"/>
                  <a:lumOff val="40000"/>
                </a:srgbClr>
              </a:solidFill>
            </a:endParaRPr>
          </a:p>
          <a:p>
            <a:pPr fontAlgn="base">
              <a:spcBef>
                <a:spcPct val="0"/>
              </a:spcBef>
              <a:spcAft>
                <a:spcPct val="0"/>
              </a:spcAft>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E648290D-A3C6-4AE0-BBB4-698BEDA523F5}"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868270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2" r:id="rId12"/>
  </p:sldLayoutIdLst>
  <p:transition>
    <p:fade/>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0.gsb.columbia.edu/faculty/ptetlock/research.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p:cNvSpPr>
            <a:spLocks noGrp="1" noChangeArrowheads="1"/>
          </p:cNvSpPr>
          <p:nvPr>
            <p:ph type="ctrTitle"/>
          </p:nvPr>
        </p:nvSpPr>
        <p:spPr>
          <a:xfrm>
            <a:off x="304812" y="1905084"/>
            <a:ext cx="8694057" cy="1470025"/>
          </a:xfrm>
        </p:spPr>
        <p:txBody>
          <a:bodyPr>
            <a:normAutofit fontScale="90000"/>
          </a:bodyPr>
          <a:lstStyle/>
          <a:p>
            <a:pPr algn="l"/>
            <a:r>
              <a:rPr lang="en-US" altLang="zh-CN" sz="3600" b="1" dirty="0">
                <a:latin typeface="Baskerville Old Face" panose="02020602080505020303" pitchFamily="18" charset="0"/>
                <a:cs typeface="Times New Roman" panose="02020603050405020304" pitchFamily="18" charset="0"/>
              </a:rPr>
              <a:t>Review </a:t>
            </a:r>
            <a:r>
              <a:rPr lang="zh-CN" altLang="en-US" sz="3600" b="1" dirty="0">
                <a:latin typeface="Baskerville Old Face" panose="02020602080505020303" pitchFamily="18" charset="0"/>
                <a:cs typeface="Times New Roman" panose="02020603050405020304" pitchFamily="18" charset="0"/>
              </a:rPr>
              <a:t>“</a:t>
            </a:r>
            <a:r>
              <a:rPr lang="it-IT" sz="3600" b="1" dirty="0">
                <a:latin typeface="Baskerville Old Face" panose="02020602080505020303" pitchFamily="18" charset="0"/>
                <a:cs typeface="Times New Roman" panose="02020603050405020304" pitchFamily="18" charset="0"/>
              </a:rPr>
              <a:t>Giving Content to Investor Sentiment: The Role of Media in the Stock Market</a:t>
            </a:r>
            <a:r>
              <a:rPr lang="zh-CN" altLang="en-US" sz="3600" b="1" dirty="0">
                <a:latin typeface="Baskerville Old Face" panose="02020602080505020303" pitchFamily="18" charset="0"/>
                <a:cs typeface="Times New Roman" panose="02020603050405020304" pitchFamily="18" charset="0"/>
              </a:rPr>
              <a:t>”</a:t>
            </a:r>
            <a:br>
              <a:rPr lang="en-US" altLang="zh-CN" sz="3600" b="1" dirty="0">
                <a:latin typeface="Baskerville Old Face" panose="02020602080505020303" pitchFamily="18" charset="0"/>
                <a:cs typeface="Times New Roman" panose="02020603050405020304" pitchFamily="18" charset="0"/>
              </a:rPr>
            </a:br>
            <a:br>
              <a:rPr lang="en-US" altLang="zh-CN" sz="3600" b="1" dirty="0">
                <a:latin typeface="Baskerville Old Face" panose="02020602080505020303" pitchFamily="18" charset="0"/>
                <a:cs typeface="Times New Roman" panose="02020603050405020304" pitchFamily="18" charset="0"/>
              </a:rPr>
            </a:br>
            <a:r>
              <a:rPr lang="en-US" altLang="zh-CN" sz="3600" b="1" dirty="0">
                <a:latin typeface="Baskerville Old Face" panose="02020602080505020303" pitchFamily="18" charset="0"/>
                <a:cs typeface="Times New Roman" panose="02020603050405020304" pitchFamily="18" charset="0"/>
              </a:rPr>
              <a:t>---</a:t>
            </a:r>
            <a:r>
              <a:rPr lang="en-US" sz="2800" b="1" dirty="0">
                <a:cs typeface="Times New Roman" panose="02020603050405020304" pitchFamily="18" charset="0"/>
              </a:rPr>
              <a:t>Paul C. Tetlock </a:t>
            </a:r>
            <a:br>
              <a:rPr lang="en-US" sz="2800" dirty="0">
                <a:cs typeface="Times New Roman" panose="02020603050405020304" pitchFamily="18" charset="0"/>
              </a:rPr>
            </a:br>
            <a:endParaRPr lang="en-US" sz="2800" b="1" dirty="0">
              <a:latin typeface="Baskerville Old Face" panose="02020602080505020303" pitchFamily="18" charset="0"/>
              <a:cs typeface="Times New Roman" panose="02020603050405020304" pitchFamily="18" charset="0"/>
            </a:endParaRPr>
          </a:p>
        </p:txBody>
      </p:sp>
      <p:sp>
        <p:nvSpPr>
          <p:cNvPr id="2051" name="Rectangle 8"/>
          <p:cNvSpPr>
            <a:spLocks noGrp="1" noChangeArrowheads="1"/>
          </p:cNvSpPr>
          <p:nvPr>
            <p:ph type="subTitle" idx="1"/>
          </p:nvPr>
        </p:nvSpPr>
        <p:spPr>
          <a:xfrm>
            <a:off x="304800" y="4186928"/>
            <a:ext cx="7010400" cy="393700"/>
          </a:xfrm>
        </p:spPr>
        <p:txBody>
          <a:bodyPr/>
          <a:lstStyle/>
          <a:p>
            <a:pPr algn="l">
              <a:lnSpc>
                <a:spcPct val="80000"/>
              </a:lnSpc>
              <a:defRPr/>
            </a:pPr>
            <a:r>
              <a:rPr lang="en-US" sz="2000" dirty="0">
                <a:solidFill>
                  <a:schemeClr val="bg2">
                    <a:lumMod val="50000"/>
                  </a:schemeClr>
                </a:solidFill>
                <a:latin typeface="Baskerville Old Face" panose="02020602080505020303" pitchFamily="18" charset="0"/>
                <a:cs typeface="Times New Roman" panose="02020603050405020304" pitchFamily="18" charset="0"/>
              </a:rPr>
              <a:t>Literature Review and Critical Reasoning</a:t>
            </a:r>
          </a:p>
        </p:txBody>
      </p:sp>
      <p:sp>
        <p:nvSpPr>
          <p:cNvPr id="12" name="Rectangle 8"/>
          <p:cNvSpPr txBox="1">
            <a:spLocks noChangeArrowheads="1"/>
          </p:cNvSpPr>
          <p:nvPr/>
        </p:nvSpPr>
        <p:spPr bwMode="auto">
          <a:xfrm>
            <a:off x="304800" y="4648200"/>
            <a:ext cx="4572000" cy="393700"/>
          </a:xfrm>
          <a:prstGeom prst="rect">
            <a:avLst/>
          </a:prstGeom>
          <a:noFill/>
          <a:ln w="9525">
            <a:noFill/>
            <a:miter lim="800000"/>
            <a:headEnd/>
            <a:tailEnd/>
          </a:ln>
        </p:spPr>
        <p:txBody>
          <a:bodyPr/>
          <a:lstStyle/>
          <a:p>
            <a:pPr fontAlgn="base">
              <a:lnSpc>
                <a:spcPct val="80000"/>
              </a:lnSpc>
              <a:spcBef>
                <a:spcPct val="20000"/>
              </a:spcBef>
              <a:spcAft>
                <a:spcPct val="0"/>
              </a:spcAft>
              <a:defRPr/>
            </a:pPr>
            <a:r>
              <a:rPr lang="en-US" sz="1600" kern="0" dirty="0" err="1">
                <a:solidFill>
                  <a:srgbClr val="D4D2D0">
                    <a:lumMod val="50000"/>
                  </a:srgbClr>
                </a:solidFill>
                <a:latin typeface="Baskerville Old Face" panose="02020602080505020303" pitchFamily="18" charset="0"/>
                <a:cs typeface="Times New Roman" panose="02020603050405020304" pitchFamily="18" charset="0"/>
              </a:rPr>
              <a:t>Yichuan</a:t>
            </a:r>
            <a:r>
              <a:rPr lang="en-US" sz="1600" kern="0" dirty="0">
                <a:solidFill>
                  <a:srgbClr val="D4D2D0">
                    <a:lumMod val="50000"/>
                  </a:srgbClr>
                </a:solidFill>
                <a:latin typeface="Baskerville Old Face" panose="02020602080505020303" pitchFamily="18" charset="0"/>
                <a:cs typeface="Times New Roman" panose="02020603050405020304" pitchFamily="18" charset="0"/>
              </a:rPr>
              <a:t> (Jackie) Yan - MSFQ 2018</a:t>
            </a:r>
          </a:p>
          <a:p>
            <a:pPr fontAlgn="base">
              <a:lnSpc>
                <a:spcPct val="80000"/>
              </a:lnSpc>
              <a:spcBef>
                <a:spcPct val="20000"/>
              </a:spcBef>
              <a:spcAft>
                <a:spcPct val="0"/>
              </a:spcAft>
              <a:defRPr/>
            </a:pPr>
            <a:r>
              <a:rPr lang="en-US" sz="1600" kern="0" dirty="0">
                <a:solidFill>
                  <a:srgbClr val="D4D2D0">
                    <a:lumMod val="50000"/>
                  </a:srgbClr>
                </a:solidFill>
                <a:latin typeface="Baskerville Old Face" panose="02020602080505020303" pitchFamily="18" charset="0"/>
                <a:cs typeface="Times New Roman" panose="02020603050405020304" pitchFamily="18" charset="0"/>
              </a:rPr>
              <a:t>September 2018</a:t>
            </a:r>
          </a:p>
          <a:p>
            <a:pPr fontAlgn="base">
              <a:lnSpc>
                <a:spcPct val="80000"/>
              </a:lnSpc>
              <a:spcBef>
                <a:spcPct val="20000"/>
              </a:spcBef>
              <a:spcAft>
                <a:spcPct val="0"/>
              </a:spcAft>
              <a:defRPr/>
            </a:pPr>
            <a:endParaRPr lang="en-US" sz="1600" kern="0" dirty="0">
              <a:solidFill>
                <a:srgbClr val="D4D2D0">
                  <a:lumMod val="50000"/>
                </a:srgbClr>
              </a:solidFill>
              <a:latin typeface="Baskerville Old Face" panose="02020602080505020303" pitchFamily="18" charset="0"/>
            </a:endParaRPr>
          </a:p>
        </p:txBody>
      </p:sp>
      <p:sp>
        <p:nvSpPr>
          <p:cNvPr id="9" name="Line 13"/>
          <p:cNvSpPr>
            <a:spLocks noChangeShapeType="1"/>
          </p:cNvSpPr>
          <p:nvPr/>
        </p:nvSpPr>
        <p:spPr bwMode="auto">
          <a:xfrm flipV="1">
            <a:off x="390536" y="4549784"/>
            <a:ext cx="7635868" cy="0"/>
          </a:xfrm>
          <a:prstGeom prst="line">
            <a:avLst/>
          </a:prstGeom>
          <a:ln>
            <a:solidFill>
              <a:schemeClr val="tx1">
                <a:lumMod val="50000"/>
                <a:lumOff val="50000"/>
              </a:schemeClr>
            </a:solidFill>
            <a:headEnd/>
            <a:tailEnd/>
          </a:ln>
        </p:spPr>
        <p:style>
          <a:lnRef idx="3">
            <a:schemeClr val="accent5"/>
          </a:lnRef>
          <a:fillRef idx="0">
            <a:schemeClr val="accent5"/>
          </a:fillRef>
          <a:effectRef idx="2">
            <a:schemeClr val="accent5"/>
          </a:effectRef>
          <a:fontRef idx="minor">
            <a:schemeClr val="tx1"/>
          </a:fontRef>
        </p:style>
        <p:txBody>
          <a:bodyPr/>
          <a:lstStyle/>
          <a:p>
            <a:pPr fontAlgn="base">
              <a:spcBef>
                <a:spcPct val="0"/>
              </a:spcBef>
              <a:spcAft>
                <a:spcPct val="0"/>
              </a:spcAft>
              <a:defRPr/>
            </a:pPr>
            <a:endParaRPr lang="en-US" sz="1000" dirty="0">
              <a:solidFill>
                <a:prstClr val="black"/>
              </a:solidFill>
            </a:endParaRPr>
          </a:p>
        </p:txBody>
      </p:sp>
    </p:spTree>
    <p:extLst>
      <p:ext uri="{BB962C8B-B14F-4D97-AF65-F5344CB8AC3E}">
        <p14:creationId xmlns:p14="http://schemas.microsoft.com/office/powerpoint/2010/main" val="54575773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p:txBody>
          <a:bodyPr/>
          <a:lstStyle/>
          <a:p>
            <a:r>
              <a:rPr lang="en-US" dirty="0">
                <a:cs typeface="Times New Roman" panose="02020603050405020304" pitchFamily="18" charset="0"/>
              </a:rPr>
              <a:t>Previous Theories (cont.): w</a:t>
            </a:r>
            <a:r>
              <a:rPr lang="en-US" dirty="0"/>
              <a:t>hat this paper is about</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10</a:t>
            </a:fld>
            <a:endParaRPr lang="en-US" dirty="0">
              <a:solidFill>
                <a:prstClr val="black"/>
              </a:solidFill>
            </a:endParaRPr>
          </a:p>
        </p:txBody>
      </p:sp>
      <p:sp>
        <p:nvSpPr>
          <p:cNvPr id="6" name="Content Placeholder 2">
            <a:extLst>
              <a:ext uri="{FF2B5EF4-FFF2-40B4-BE49-F238E27FC236}">
                <a16:creationId xmlns:a16="http://schemas.microsoft.com/office/drawing/2014/main" id="{C0DB91D1-E081-4721-8895-36F982F245C9}"/>
              </a:ext>
            </a:extLst>
          </p:cNvPr>
          <p:cNvSpPr>
            <a:spLocks noGrp="1"/>
          </p:cNvSpPr>
          <p:nvPr>
            <p:ph idx="1"/>
          </p:nvPr>
        </p:nvSpPr>
        <p:spPr>
          <a:xfrm>
            <a:off x="628650" y="1825625"/>
            <a:ext cx="7886700" cy="2432866"/>
          </a:xfrm>
        </p:spPr>
        <p:txBody>
          <a:bodyPr>
            <a:normAutofit/>
          </a:bodyPr>
          <a:lstStyle/>
          <a:p>
            <a:pPr>
              <a:buFont typeface="Wingdings" panose="05000000000000000000" pitchFamily="2" charset="2"/>
              <a:buChar char="§"/>
            </a:pPr>
            <a:r>
              <a:rPr lang="en-US" sz="2000" dirty="0">
                <a:cs typeface="Times New Roman" panose="02020603050405020304" pitchFamily="18" charset="0"/>
              </a:rPr>
              <a:t>This paper tests the specific hypothesis that high media pessimism is associated with low investor sentiment, resulting in downward pressure on prices. </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It is unclear whether media pessimism forecasts investor sentiment or reflects past investor sentiment. </a:t>
            </a:r>
          </a:p>
          <a:p>
            <a:pPr marL="0" indent="0">
              <a:buNone/>
            </a:pPr>
            <a:endParaRPr lang="en-US" dirty="0"/>
          </a:p>
          <a:p>
            <a:endParaRPr lang="fr-FR" dirty="0"/>
          </a:p>
        </p:txBody>
      </p:sp>
    </p:spTree>
    <p:extLst>
      <p:ext uri="{BB962C8B-B14F-4D97-AF65-F5344CB8AC3E}">
        <p14:creationId xmlns:p14="http://schemas.microsoft.com/office/powerpoint/2010/main" val="6595017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545F-3FDB-4B6C-837D-CB46FC06F8CE}"/>
              </a:ext>
            </a:extLst>
          </p:cNvPr>
          <p:cNvSpPr>
            <a:spLocks noGrp="1"/>
          </p:cNvSpPr>
          <p:nvPr>
            <p:ph type="title"/>
          </p:nvPr>
        </p:nvSpPr>
        <p:spPr/>
        <p:txBody>
          <a:bodyPr/>
          <a:lstStyle/>
          <a:p>
            <a:r>
              <a:rPr lang="en-US" dirty="0">
                <a:cs typeface="Times New Roman" panose="02020603050405020304" pitchFamily="18" charset="0"/>
              </a:rPr>
              <a:t>Previous Theories (cont.): t</a:t>
            </a:r>
            <a:r>
              <a:rPr lang="en-US" dirty="0"/>
              <a:t>he most likely scenario</a:t>
            </a:r>
          </a:p>
        </p:txBody>
      </p:sp>
      <p:sp>
        <p:nvSpPr>
          <p:cNvPr id="4" name="Footer Placeholder 3">
            <a:extLst>
              <a:ext uri="{FF2B5EF4-FFF2-40B4-BE49-F238E27FC236}">
                <a16:creationId xmlns:a16="http://schemas.microsoft.com/office/drawing/2014/main" id="{FF7B2255-DBDC-41C1-9703-8EA4036E5D83}"/>
              </a:ext>
            </a:extLst>
          </p:cNvPr>
          <p:cNvSpPr>
            <a:spLocks noGrp="1"/>
          </p:cNvSpPr>
          <p:nvPr>
            <p:ph type="ftr" sz="quarter" idx="11"/>
          </p:nvPr>
        </p:nvSpPr>
        <p:spPr/>
        <p:txBody>
          <a:bodyPr/>
          <a:lstStyle/>
          <a:p>
            <a:pPr>
              <a:defRPr/>
            </a:pPr>
            <a:endParaRPr lang="en-US">
              <a:solidFill>
                <a:prstClr val="black"/>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5" name="Slide Number Placeholder 4">
            <a:extLst>
              <a:ext uri="{FF2B5EF4-FFF2-40B4-BE49-F238E27FC236}">
                <a16:creationId xmlns:a16="http://schemas.microsoft.com/office/drawing/2014/main" id="{88599B35-0664-456F-B324-500278AFF85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11</a:t>
            </a:fld>
            <a:endParaRPr lang="en-US" dirty="0">
              <a:solidFill>
                <a:prstClr val="black"/>
              </a:solidFill>
            </a:endParaRPr>
          </a:p>
        </p:txBody>
      </p:sp>
      <p:pic>
        <p:nvPicPr>
          <p:cNvPr id="6" name="Picture 5">
            <a:extLst>
              <a:ext uri="{FF2B5EF4-FFF2-40B4-BE49-F238E27FC236}">
                <a16:creationId xmlns:a16="http://schemas.microsoft.com/office/drawing/2014/main" id="{877EEBA2-04B7-4683-8216-A31AEF77D6B5}"/>
              </a:ext>
            </a:extLst>
          </p:cNvPr>
          <p:cNvPicPr>
            <a:picLocks noChangeAspect="1"/>
          </p:cNvPicPr>
          <p:nvPr/>
        </p:nvPicPr>
        <p:blipFill>
          <a:blip r:embed="rId2"/>
          <a:stretch>
            <a:fillRect/>
          </a:stretch>
        </p:blipFill>
        <p:spPr>
          <a:xfrm>
            <a:off x="1371192" y="1531994"/>
            <a:ext cx="6401616" cy="5326006"/>
          </a:xfrm>
          <a:prstGeom prst="rect">
            <a:avLst/>
          </a:prstGeom>
        </p:spPr>
      </p:pic>
    </p:spTree>
    <p:extLst>
      <p:ext uri="{BB962C8B-B14F-4D97-AF65-F5344CB8AC3E}">
        <p14:creationId xmlns:p14="http://schemas.microsoft.com/office/powerpoint/2010/main" val="386060394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p:txBody>
          <a:bodyPr/>
          <a:lstStyle/>
          <a:p>
            <a:r>
              <a:rPr lang="en-US" dirty="0">
                <a:cs typeface="Times New Roman" panose="02020603050405020304" pitchFamily="18" charset="0"/>
              </a:rPr>
              <a:t>Comments</a:t>
            </a:r>
            <a:endParaRPr lang="en-US" dirty="0"/>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12</a:t>
            </a:fld>
            <a:endParaRPr lang="en-US" dirty="0">
              <a:solidFill>
                <a:prstClr val="black"/>
              </a:solidFill>
            </a:endParaRPr>
          </a:p>
        </p:txBody>
      </p:sp>
      <p:sp>
        <p:nvSpPr>
          <p:cNvPr id="6" name="Content Placeholder 2">
            <a:extLst>
              <a:ext uri="{FF2B5EF4-FFF2-40B4-BE49-F238E27FC236}">
                <a16:creationId xmlns:a16="http://schemas.microsoft.com/office/drawing/2014/main" id="{C0DB91D1-E081-4721-8895-36F982F245C9}"/>
              </a:ext>
            </a:extLst>
          </p:cNvPr>
          <p:cNvSpPr>
            <a:spLocks noGrp="1"/>
          </p:cNvSpPr>
          <p:nvPr>
            <p:ph idx="1"/>
          </p:nvPr>
        </p:nvSpPr>
        <p:spPr>
          <a:xfrm>
            <a:off x="628650" y="1825625"/>
            <a:ext cx="7886700" cy="2432866"/>
          </a:xfrm>
        </p:spPr>
        <p:txBody>
          <a:bodyPr>
            <a:normAutofit/>
          </a:bodyPr>
          <a:lstStyle/>
          <a:p>
            <a:pPr>
              <a:buFont typeface="Wingdings" panose="05000000000000000000" pitchFamily="2" charset="2"/>
              <a:buChar char="§"/>
            </a:pPr>
            <a:r>
              <a:rPr lang="en-US" sz="2000" dirty="0">
                <a:cs typeface="Times New Roman" panose="02020603050405020304" pitchFamily="18" charset="0"/>
              </a:rPr>
              <a:t>Information theory and sentiment theory? </a:t>
            </a:r>
          </a:p>
          <a:p>
            <a:pPr marL="0" indent="0">
              <a:buNone/>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Why (only) choose WSJ? 325,000 professionals; accessible electronic version.</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dirty="0"/>
          </a:p>
          <a:p>
            <a:endParaRPr lang="fr-FR" dirty="0"/>
          </a:p>
        </p:txBody>
      </p:sp>
    </p:spTree>
    <p:extLst>
      <p:ext uri="{BB962C8B-B14F-4D97-AF65-F5344CB8AC3E}">
        <p14:creationId xmlns:p14="http://schemas.microsoft.com/office/powerpoint/2010/main" val="26568720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generating the pessimism media factor</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13</a:t>
            </a:fld>
            <a:endParaRPr lang="en-US" dirty="0">
              <a:solidFill>
                <a:prstClr val="black"/>
              </a:solidFill>
            </a:endParaRPr>
          </a:p>
        </p:txBody>
      </p:sp>
      <p:sp>
        <p:nvSpPr>
          <p:cNvPr id="9" name="Content Placeholder 2">
            <a:extLst>
              <a:ext uri="{FF2B5EF4-FFF2-40B4-BE49-F238E27FC236}">
                <a16:creationId xmlns:a16="http://schemas.microsoft.com/office/drawing/2014/main" id="{6674B61C-4060-4924-9329-7AD4252EC3E3}"/>
              </a:ext>
            </a:extLst>
          </p:cNvPr>
          <p:cNvSpPr>
            <a:spLocks noGrp="1"/>
          </p:cNvSpPr>
          <p:nvPr>
            <p:ph idx="1"/>
          </p:nvPr>
        </p:nvSpPr>
        <p:spPr>
          <a:xfrm>
            <a:off x="628650" y="1825625"/>
            <a:ext cx="7886700" cy="4696276"/>
          </a:xfrm>
        </p:spPr>
        <p:txBody>
          <a:bodyPr>
            <a:normAutofit lnSpcReduction="10000"/>
          </a:bodyPr>
          <a:lstStyle/>
          <a:p>
            <a:pPr>
              <a:buFont typeface="Wingdings" panose="05000000000000000000" pitchFamily="2" charset="2"/>
              <a:buChar char="§"/>
            </a:pPr>
            <a:r>
              <a:rPr lang="en-US" sz="2000" dirty="0">
                <a:cs typeface="Times New Roman" panose="02020603050405020304" pitchFamily="18" charset="0"/>
              </a:rPr>
              <a:t>General Inquirer (GI) counts the number of words in each day’s column that fall within various word categories, defined by Harvard IV-4 psychosocial dictionary.</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To minimize semantic and stylistic noise in the column, all GI categories is re-centered so that their conditional means are equal across different days of the week. Day-of-the-week dummy variables are used.</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PCA is used to extract the most important semantic component from the (77 x 77) variance-covariance matrix of the categories in the Harvard dictionary and makes the component a “pessimistic factor.” </a:t>
            </a:r>
            <a:r>
              <a:rPr lang="en-US" sz="2000" b="1" dirty="0">
                <a:cs typeface="Times New Roman" panose="02020603050405020304" pitchFamily="18" charset="0"/>
              </a:rPr>
              <a:t>Negative, Weak, </a:t>
            </a:r>
            <a:r>
              <a:rPr lang="en-US" sz="2000" dirty="0">
                <a:cs typeface="Times New Roman" panose="02020603050405020304" pitchFamily="18" charset="0"/>
              </a:rPr>
              <a:t>Fail, Fall.</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PCA: https://stats.stackexchange.com/questions/2691/making-sense-of-principal-component-analysis-eigenvectors-eigenvalues</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spTree>
    <p:extLst>
      <p:ext uri="{BB962C8B-B14F-4D97-AF65-F5344CB8AC3E}">
        <p14:creationId xmlns:p14="http://schemas.microsoft.com/office/powerpoint/2010/main" val="30655421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generating the pessimism media factor</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14</a:t>
            </a:fld>
            <a:endParaRPr lang="en-US" dirty="0">
              <a:solidFill>
                <a:prstClr val="black"/>
              </a:solidFill>
            </a:endParaRPr>
          </a:p>
        </p:txBody>
      </p:sp>
      <p:sp>
        <p:nvSpPr>
          <p:cNvPr id="8" name="Freeform 10">
            <a:extLst>
              <a:ext uri="{FF2B5EF4-FFF2-40B4-BE49-F238E27FC236}">
                <a16:creationId xmlns:a16="http://schemas.microsoft.com/office/drawing/2014/main" id="{C7371D08-80DD-439A-842C-8AF5C8323474}"/>
              </a:ext>
            </a:extLst>
          </p:cNvPr>
          <p:cNvSpPr>
            <a:spLocks/>
          </p:cNvSpPr>
          <p:nvPr/>
        </p:nvSpPr>
        <p:spPr bwMode="auto">
          <a:xfrm>
            <a:off x="1332411" y="1454310"/>
            <a:ext cx="401954" cy="377522"/>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a:effectLst/>
        </p:spPr>
        <p:txBody>
          <a:bodyPr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askerville Old Face" panose="02020602080505020303" pitchFamily="18" charset="0"/>
            </a:endParaRPr>
          </a:p>
        </p:txBody>
      </p:sp>
      <p:sp>
        <p:nvSpPr>
          <p:cNvPr id="9" name="TextBox 8">
            <a:extLst>
              <a:ext uri="{FF2B5EF4-FFF2-40B4-BE49-F238E27FC236}">
                <a16:creationId xmlns:a16="http://schemas.microsoft.com/office/drawing/2014/main" id="{1B7368E1-0783-46F2-9DB4-E3199B84DDCE}"/>
              </a:ext>
            </a:extLst>
          </p:cNvPr>
          <p:cNvSpPr txBox="1"/>
          <p:nvPr/>
        </p:nvSpPr>
        <p:spPr>
          <a:xfrm>
            <a:off x="2214155" y="1431722"/>
            <a:ext cx="6204857" cy="400110"/>
          </a:xfrm>
          <a:prstGeom prst="rect">
            <a:avLst/>
          </a:prstGeom>
          <a:noFill/>
        </p:spPr>
        <p:txBody>
          <a:bodyPr wrap="square" rtlCol="0">
            <a:spAutoFit/>
          </a:bodyPr>
          <a:lstStyle/>
          <a:p>
            <a:r>
              <a:rPr lang="en-US" sz="2000" dirty="0">
                <a:latin typeface="Baskerville Old Face" panose="02020602080505020303" pitchFamily="18" charset="0"/>
              </a:rPr>
              <a:t>Is time variation in the GI categories stable?</a:t>
            </a:r>
          </a:p>
        </p:txBody>
      </p:sp>
      <p:pic>
        <p:nvPicPr>
          <p:cNvPr id="10" name="Picture 9">
            <a:extLst>
              <a:ext uri="{FF2B5EF4-FFF2-40B4-BE49-F238E27FC236}">
                <a16:creationId xmlns:a16="http://schemas.microsoft.com/office/drawing/2014/main" id="{3880BE63-9695-4D2E-BFE2-7A4C88F1DD19}"/>
              </a:ext>
            </a:extLst>
          </p:cNvPr>
          <p:cNvPicPr>
            <a:picLocks noChangeAspect="1"/>
          </p:cNvPicPr>
          <p:nvPr/>
        </p:nvPicPr>
        <p:blipFill>
          <a:blip r:embed="rId2"/>
          <a:stretch>
            <a:fillRect/>
          </a:stretch>
        </p:blipFill>
        <p:spPr>
          <a:xfrm>
            <a:off x="1535746" y="1831832"/>
            <a:ext cx="6275843" cy="5026168"/>
          </a:xfrm>
          <a:prstGeom prst="rect">
            <a:avLst/>
          </a:prstGeom>
        </p:spPr>
      </p:pic>
    </p:spTree>
    <p:extLst>
      <p:ext uri="{BB962C8B-B14F-4D97-AF65-F5344CB8AC3E}">
        <p14:creationId xmlns:p14="http://schemas.microsoft.com/office/powerpoint/2010/main" val="37550334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F0AF-FB97-47B4-9593-766AD956911B}"/>
              </a:ext>
            </a:extLst>
          </p:cNvPr>
          <p:cNvSpPr>
            <a:spLocks noGrp="1"/>
          </p:cNvSpPr>
          <p:nvPr>
            <p:ph type="title"/>
          </p:nvPr>
        </p:nvSpPr>
        <p:spPr/>
        <p:txBody>
          <a:bodyPr/>
          <a:lstStyle/>
          <a:p>
            <a:r>
              <a:rPr lang="en-US" dirty="0"/>
              <a:t>Comments?</a:t>
            </a:r>
          </a:p>
        </p:txBody>
      </p:sp>
      <p:sp>
        <p:nvSpPr>
          <p:cNvPr id="4" name="Footer Placeholder 3">
            <a:extLst>
              <a:ext uri="{FF2B5EF4-FFF2-40B4-BE49-F238E27FC236}">
                <a16:creationId xmlns:a16="http://schemas.microsoft.com/office/drawing/2014/main" id="{29BEAF36-6FD0-433B-B248-EC77EF481950}"/>
              </a:ext>
            </a:extLst>
          </p:cNvPr>
          <p:cNvSpPr>
            <a:spLocks noGrp="1"/>
          </p:cNvSpPr>
          <p:nvPr>
            <p:ph type="ftr" sz="quarter" idx="11"/>
          </p:nvPr>
        </p:nvSpPr>
        <p:spPr/>
        <p:txBody>
          <a:bodyPr/>
          <a:lstStyle/>
          <a:p>
            <a:pPr>
              <a:defRPr/>
            </a:pPr>
            <a:endParaRPr lang="en-US">
              <a:solidFill>
                <a:prstClr val="black"/>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5" name="Slide Number Placeholder 4">
            <a:extLst>
              <a:ext uri="{FF2B5EF4-FFF2-40B4-BE49-F238E27FC236}">
                <a16:creationId xmlns:a16="http://schemas.microsoft.com/office/drawing/2014/main" id="{A1F12EBC-9950-44D1-80A0-BE7966FA4695}"/>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15</a:t>
            </a:fld>
            <a:endParaRPr lang="en-US" dirty="0">
              <a:solidFill>
                <a:prstClr val="black"/>
              </a:solidFill>
            </a:endParaRPr>
          </a:p>
        </p:txBody>
      </p:sp>
      <p:pic>
        <p:nvPicPr>
          <p:cNvPr id="6" name="Picture 5">
            <a:extLst>
              <a:ext uri="{FF2B5EF4-FFF2-40B4-BE49-F238E27FC236}">
                <a16:creationId xmlns:a16="http://schemas.microsoft.com/office/drawing/2014/main" id="{F55F6A1B-19FB-4844-B3B1-A8D4B0BE1E20}"/>
              </a:ext>
            </a:extLst>
          </p:cNvPr>
          <p:cNvPicPr>
            <a:picLocks noChangeAspect="1"/>
          </p:cNvPicPr>
          <p:nvPr/>
        </p:nvPicPr>
        <p:blipFill>
          <a:blip r:embed="rId2"/>
          <a:stretch>
            <a:fillRect/>
          </a:stretch>
        </p:blipFill>
        <p:spPr>
          <a:xfrm>
            <a:off x="280987" y="1724298"/>
            <a:ext cx="8582025" cy="2508068"/>
          </a:xfrm>
          <a:prstGeom prst="rect">
            <a:avLst/>
          </a:prstGeom>
        </p:spPr>
      </p:pic>
      <p:sp>
        <p:nvSpPr>
          <p:cNvPr id="7" name="Content Placeholder 2">
            <a:extLst>
              <a:ext uri="{FF2B5EF4-FFF2-40B4-BE49-F238E27FC236}">
                <a16:creationId xmlns:a16="http://schemas.microsoft.com/office/drawing/2014/main" id="{DE27DEE9-C30D-459A-A2DC-4F90ABAB4CBB}"/>
              </a:ext>
            </a:extLst>
          </p:cNvPr>
          <p:cNvSpPr>
            <a:spLocks noGrp="1"/>
          </p:cNvSpPr>
          <p:nvPr>
            <p:ph idx="1"/>
          </p:nvPr>
        </p:nvSpPr>
        <p:spPr>
          <a:xfrm>
            <a:off x="628650" y="4731657"/>
            <a:ext cx="7886700" cy="1790243"/>
          </a:xfrm>
        </p:spPr>
        <p:txBody>
          <a:bodyPr>
            <a:normAutofit/>
          </a:bodyPr>
          <a:lstStyle/>
          <a:p>
            <a:pPr>
              <a:buFont typeface="Wingdings" panose="05000000000000000000" pitchFamily="2" charset="2"/>
              <a:buChar char="§"/>
            </a:pPr>
            <a:r>
              <a:rPr lang="en-US" sz="2000" dirty="0">
                <a:cs typeface="Times New Roman" panose="02020603050405020304" pitchFamily="18" charset="0"/>
              </a:rPr>
              <a:t>Alternative approaches to select the categories? Tree-based methods? Lasso/Ridge?</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Could such strong correlation continue or subject to a regime shift?</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spTree>
    <p:extLst>
      <p:ext uri="{BB962C8B-B14F-4D97-AF65-F5344CB8AC3E}">
        <p14:creationId xmlns:p14="http://schemas.microsoft.com/office/powerpoint/2010/main" val="40345097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market activity and pessimism</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16</a:t>
            </a:fld>
            <a:endParaRPr lang="en-US" dirty="0">
              <a:solidFill>
                <a:prstClr val="black"/>
              </a:solidFill>
            </a:endParaRPr>
          </a:p>
        </p:txBody>
      </p:sp>
      <p:sp>
        <p:nvSpPr>
          <p:cNvPr id="7" name="Isosceles Triangle 6">
            <a:extLst>
              <a:ext uri="{FF2B5EF4-FFF2-40B4-BE49-F238E27FC236}">
                <a16:creationId xmlns:a16="http://schemas.microsoft.com/office/drawing/2014/main" id="{D93746B9-80A8-40BD-943E-EE2A644FCC75}"/>
              </a:ext>
            </a:extLst>
          </p:cNvPr>
          <p:cNvSpPr/>
          <p:nvPr/>
        </p:nvSpPr>
        <p:spPr>
          <a:xfrm rot="10800000">
            <a:off x="891540" y="2199532"/>
            <a:ext cx="2141492" cy="407324"/>
          </a:xfrm>
          <a:prstGeom prst="triangl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836CD8-1DAD-4185-8231-ADEEE8C908D5}"/>
              </a:ext>
            </a:extLst>
          </p:cNvPr>
          <p:cNvSpPr txBox="1"/>
          <p:nvPr/>
        </p:nvSpPr>
        <p:spPr>
          <a:xfrm>
            <a:off x="628650" y="1444919"/>
            <a:ext cx="3399707" cy="400110"/>
          </a:xfrm>
          <a:prstGeom prst="rect">
            <a:avLst/>
          </a:prstGeom>
          <a:noFill/>
        </p:spPr>
        <p:txBody>
          <a:bodyPr wrap="square" rtlCol="0">
            <a:spAutoFit/>
          </a:bodyPr>
          <a:lstStyle/>
          <a:p>
            <a:r>
              <a:rPr lang="en-US" sz="2000" dirty="0">
                <a:latin typeface="Baskerville Old Face" panose="02020602080505020303" pitchFamily="18" charset="0"/>
              </a:rPr>
              <a:t>Vector autoregressive (VAR) </a:t>
            </a:r>
          </a:p>
        </p:txBody>
      </p:sp>
      <p:sp>
        <p:nvSpPr>
          <p:cNvPr id="10" name="TextBox 9">
            <a:extLst>
              <a:ext uri="{FF2B5EF4-FFF2-40B4-BE49-F238E27FC236}">
                <a16:creationId xmlns:a16="http://schemas.microsoft.com/office/drawing/2014/main" id="{7C7FBAD8-378F-42A4-AB03-6800CA9EBE29}"/>
              </a:ext>
            </a:extLst>
          </p:cNvPr>
          <p:cNvSpPr txBox="1"/>
          <p:nvPr/>
        </p:nvSpPr>
        <p:spPr>
          <a:xfrm>
            <a:off x="628650" y="2989996"/>
            <a:ext cx="3399707" cy="400110"/>
          </a:xfrm>
          <a:prstGeom prst="rect">
            <a:avLst/>
          </a:prstGeom>
          <a:noFill/>
        </p:spPr>
        <p:txBody>
          <a:bodyPr wrap="square" rtlCol="0">
            <a:spAutoFit/>
          </a:bodyPr>
          <a:lstStyle/>
          <a:p>
            <a:r>
              <a:rPr lang="en-US" sz="2000" dirty="0">
                <a:latin typeface="Baskerville Old Face" panose="02020602080505020303" pitchFamily="18" charset="0"/>
              </a:rPr>
              <a:t>Robustness and sensitivity</a:t>
            </a:r>
          </a:p>
        </p:txBody>
      </p:sp>
      <p:sp>
        <p:nvSpPr>
          <p:cNvPr id="11" name="TextBox 10">
            <a:extLst>
              <a:ext uri="{FF2B5EF4-FFF2-40B4-BE49-F238E27FC236}">
                <a16:creationId xmlns:a16="http://schemas.microsoft.com/office/drawing/2014/main" id="{82156540-9E89-4128-8D0C-F635585C4238}"/>
              </a:ext>
            </a:extLst>
          </p:cNvPr>
          <p:cNvSpPr txBox="1"/>
          <p:nvPr/>
        </p:nvSpPr>
        <p:spPr>
          <a:xfrm>
            <a:off x="628650" y="4650887"/>
            <a:ext cx="3399707" cy="400110"/>
          </a:xfrm>
          <a:prstGeom prst="rect">
            <a:avLst/>
          </a:prstGeom>
          <a:noFill/>
        </p:spPr>
        <p:txBody>
          <a:bodyPr wrap="square" rtlCol="0">
            <a:spAutoFit/>
          </a:bodyPr>
          <a:lstStyle/>
          <a:p>
            <a:r>
              <a:rPr lang="en-US" sz="2000" dirty="0">
                <a:latin typeface="Baskerville Old Face" panose="02020602080505020303" pitchFamily="18" charset="0"/>
              </a:rPr>
              <a:t>Economic importance </a:t>
            </a:r>
          </a:p>
        </p:txBody>
      </p:sp>
      <p:sp>
        <p:nvSpPr>
          <p:cNvPr id="13" name="Isosceles Triangle 12">
            <a:extLst>
              <a:ext uri="{FF2B5EF4-FFF2-40B4-BE49-F238E27FC236}">
                <a16:creationId xmlns:a16="http://schemas.microsoft.com/office/drawing/2014/main" id="{FE33C9D9-D51F-45B8-B548-3AF7FD1DEB79}"/>
              </a:ext>
            </a:extLst>
          </p:cNvPr>
          <p:cNvSpPr/>
          <p:nvPr/>
        </p:nvSpPr>
        <p:spPr>
          <a:xfrm rot="5400000">
            <a:off x="3933696" y="1487478"/>
            <a:ext cx="307779" cy="407324"/>
          </a:xfrm>
          <a:prstGeom prst="triangl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9EBB3E1F-D486-4391-AF73-E7231BC6F5C5}"/>
              </a:ext>
            </a:extLst>
          </p:cNvPr>
          <p:cNvSpPr/>
          <p:nvPr/>
        </p:nvSpPr>
        <p:spPr>
          <a:xfrm rot="5400000">
            <a:off x="3933696" y="3032555"/>
            <a:ext cx="307779" cy="407324"/>
          </a:xfrm>
          <a:prstGeom prst="triangl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47448E19-53C6-4272-B77D-1B998C8FA696}"/>
              </a:ext>
            </a:extLst>
          </p:cNvPr>
          <p:cNvSpPr/>
          <p:nvPr/>
        </p:nvSpPr>
        <p:spPr>
          <a:xfrm rot="5400000">
            <a:off x="3933696" y="4693446"/>
            <a:ext cx="307779" cy="407324"/>
          </a:xfrm>
          <a:prstGeom prst="triangl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0BA4AD2-D078-4854-A02B-E7E7CF7A4A85}"/>
              </a:ext>
            </a:extLst>
          </p:cNvPr>
          <p:cNvSpPr/>
          <p:nvPr/>
        </p:nvSpPr>
        <p:spPr>
          <a:xfrm rot="10800000">
            <a:off x="891540" y="3864566"/>
            <a:ext cx="2141492" cy="407324"/>
          </a:xfrm>
          <a:prstGeom prst="triangl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60655CF-6F76-4A5B-9A70-13328FEAD6D0}"/>
              </a:ext>
            </a:extLst>
          </p:cNvPr>
          <p:cNvSpPr txBox="1"/>
          <p:nvPr/>
        </p:nvSpPr>
        <p:spPr>
          <a:xfrm>
            <a:off x="4572990" y="1491646"/>
            <a:ext cx="3399707" cy="707886"/>
          </a:xfrm>
          <a:prstGeom prst="rect">
            <a:avLst/>
          </a:prstGeom>
          <a:noFill/>
        </p:spPr>
        <p:txBody>
          <a:bodyPr wrap="square" rtlCol="0">
            <a:spAutoFit/>
          </a:bodyPr>
          <a:lstStyle/>
          <a:p>
            <a:r>
              <a:rPr lang="en-US" sz="2000" dirty="0">
                <a:latin typeface="Baskerville Old Face" panose="02020602080505020303" pitchFamily="18" charset="0"/>
              </a:rPr>
              <a:t>Returns, volume, pessimism factor</a:t>
            </a:r>
          </a:p>
        </p:txBody>
      </p:sp>
      <p:sp>
        <p:nvSpPr>
          <p:cNvPr id="19" name="TextBox 18">
            <a:extLst>
              <a:ext uri="{FF2B5EF4-FFF2-40B4-BE49-F238E27FC236}">
                <a16:creationId xmlns:a16="http://schemas.microsoft.com/office/drawing/2014/main" id="{E52A4FD4-61A0-4109-80E8-204A99ACA9A2}"/>
              </a:ext>
            </a:extLst>
          </p:cNvPr>
          <p:cNvSpPr txBox="1"/>
          <p:nvPr/>
        </p:nvSpPr>
        <p:spPr>
          <a:xfrm>
            <a:off x="4572990" y="3036723"/>
            <a:ext cx="3399707" cy="400110"/>
          </a:xfrm>
          <a:prstGeom prst="rect">
            <a:avLst/>
          </a:prstGeom>
          <a:noFill/>
        </p:spPr>
        <p:txBody>
          <a:bodyPr wrap="square" rtlCol="0">
            <a:spAutoFit/>
          </a:bodyPr>
          <a:lstStyle/>
          <a:p>
            <a:r>
              <a:rPr lang="en-US" sz="2000" dirty="0">
                <a:latin typeface="Baskerville Old Face" panose="02020602080505020303" pitchFamily="18" charset="0"/>
              </a:rPr>
              <a:t>Still valid given a change?</a:t>
            </a:r>
          </a:p>
        </p:txBody>
      </p:sp>
      <p:sp>
        <p:nvSpPr>
          <p:cNvPr id="20" name="TextBox 19">
            <a:extLst>
              <a:ext uri="{FF2B5EF4-FFF2-40B4-BE49-F238E27FC236}">
                <a16:creationId xmlns:a16="http://schemas.microsoft.com/office/drawing/2014/main" id="{E3EE66BF-3914-4F2F-8562-A32E88B4D66E}"/>
              </a:ext>
            </a:extLst>
          </p:cNvPr>
          <p:cNvSpPr txBox="1"/>
          <p:nvPr/>
        </p:nvSpPr>
        <p:spPr>
          <a:xfrm>
            <a:off x="4572990" y="4653585"/>
            <a:ext cx="3399707" cy="400110"/>
          </a:xfrm>
          <a:prstGeom prst="rect">
            <a:avLst/>
          </a:prstGeom>
          <a:noFill/>
        </p:spPr>
        <p:txBody>
          <a:bodyPr wrap="square" rtlCol="0">
            <a:spAutoFit/>
          </a:bodyPr>
          <a:lstStyle/>
          <a:p>
            <a:r>
              <a:rPr lang="en-US" sz="2000" dirty="0">
                <a:latin typeface="Baskerville Old Face" panose="02020602080505020303" pitchFamily="18" charset="0"/>
              </a:rPr>
              <a:t>Any profitable trading strategy?</a:t>
            </a:r>
          </a:p>
        </p:txBody>
      </p:sp>
      <p:sp>
        <p:nvSpPr>
          <p:cNvPr id="21" name="Content Placeholder 2">
            <a:extLst>
              <a:ext uri="{FF2B5EF4-FFF2-40B4-BE49-F238E27FC236}">
                <a16:creationId xmlns:a16="http://schemas.microsoft.com/office/drawing/2014/main" id="{59C53DBF-1440-4994-987D-3987C59ED968}"/>
              </a:ext>
            </a:extLst>
          </p:cNvPr>
          <p:cNvSpPr>
            <a:spLocks noGrp="1"/>
          </p:cNvSpPr>
          <p:nvPr>
            <p:ph idx="1"/>
          </p:nvPr>
        </p:nvSpPr>
        <p:spPr>
          <a:xfrm>
            <a:off x="628650" y="5488642"/>
            <a:ext cx="7886700" cy="1266327"/>
          </a:xfrm>
        </p:spPr>
        <p:txBody>
          <a:bodyPr>
            <a:normAutofit/>
          </a:bodyPr>
          <a:lstStyle/>
          <a:p>
            <a:pPr>
              <a:buFont typeface="Wingdings" panose="05000000000000000000" pitchFamily="2" charset="2"/>
              <a:buChar char="§"/>
            </a:pPr>
            <a:r>
              <a:rPr lang="en-US" sz="2000" dirty="0">
                <a:cs typeface="Times New Roman" panose="02020603050405020304" pitchFamily="18" charset="0"/>
              </a:rPr>
              <a:t>This study controls for the influence of the lagged returns of indices and lagged returns of any larger indices. Regressions also include lagged volume to try to capture liquidity effects. </a:t>
            </a:r>
          </a:p>
          <a:p>
            <a:pPr marL="0" indent="0">
              <a:buNone/>
            </a:pPr>
            <a:endParaRPr lang="en-US" dirty="0"/>
          </a:p>
          <a:p>
            <a:pPr marL="0" indent="0">
              <a:buNone/>
            </a:pPr>
            <a:endParaRPr lang="en-US" dirty="0"/>
          </a:p>
          <a:p>
            <a:endParaRPr lang="fr-FR" dirty="0"/>
          </a:p>
        </p:txBody>
      </p:sp>
    </p:spTree>
    <p:extLst>
      <p:ext uri="{BB962C8B-B14F-4D97-AF65-F5344CB8AC3E}">
        <p14:creationId xmlns:p14="http://schemas.microsoft.com/office/powerpoint/2010/main" val="23321047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VAR estimates</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17</a:t>
            </a:fld>
            <a:endParaRPr lang="en-US" dirty="0">
              <a:solidFill>
                <a:prstClr val="black"/>
              </a:solidFill>
            </a:endParaRPr>
          </a:p>
        </p:txBody>
      </p:sp>
      <p:pic>
        <p:nvPicPr>
          <p:cNvPr id="6" name="Picture 5">
            <a:extLst>
              <a:ext uri="{FF2B5EF4-FFF2-40B4-BE49-F238E27FC236}">
                <a16:creationId xmlns:a16="http://schemas.microsoft.com/office/drawing/2014/main" id="{7AE38324-7DF6-4A80-883B-8090015FD783}"/>
              </a:ext>
            </a:extLst>
          </p:cNvPr>
          <p:cNvPicPr>
            <a:picLocks noChangeAspect="1"/>
          </p:cNvPicPr>
          <p:nvPr/>
        </p:nvPicPr>
        <p:blipFill>
          <a:blip r:embed="rId2"/>
          <a:stretch>
            <a:fillRect/>
          </a:stretch>
        </p:blipFill>
        <p:spPr>
          <a:xfrm>
            <a:off x="342900" y="1784681"/>
            <a:ext cx="4445555" cy="687862"/>
          </a:xfrm>
          <a:prstGeom prst="rect">
            <a:avLst/>
          </a:prstGeom>
        </p:spPr>
      </p:pic>
      <p:sp>
        <p:nvSpPr>
          <p:cNvPr id="10" name="Content Placeholder 2">
            <a:extLst>
              <a:ext uri="{FF2B5EF4-FFF2-40B4-BE49-F238E27FC236}">
                <a16:creationId xmlns:a16="http://schemas.microsoft.com/office/drawing/2014/main" id="{C02A345C-D35C-4CB7-AFA3-D0A598261457}"/>
              </a:ext>
            </a:extLst>
          </p:cNvPr>
          <p:cNvSpPr>
            <a:spLocks noGrp="1"/>
          </p:cNvSpPr>
          <p:nvPr>
            <p:ph idx="1"/>
          </p:nvPr>
        </p:nvSpPr>
        <p:spPr>
          <a:xfrm>
            <a:off x="628650" y="3575263"/>
            <a:ext cx="7886700" cy="3282737"/>
          </a:xfrm>
        </p:spPr>
        <p:txBody>
          <a:bodyPr>
            <a:normAutofit/>
          </a:bodyPr>
          <a:lstStyle/>
          <a:p>
            <a:pPr>
              <a:buFont typeface="Wingdings" panose="05000000000000000000" pitchFamily="2" charset="2"/>
              <a:buChar char="§"/>
            </a:pPr>
            <a:r>
              <a:rPr lang="en-US" sz="2000" dirty="0" err="1">
                <a:cs typeface="Times New Roman" panose="02020603050405020304" pitchFamily="18" charset="0"/>
              </a:rPr>
              <a:t>Vlm</a:t>
            </a:r>
            <a:r>
              <a:rPr lang="en-US" sz="2000" dirty="0">
                <a:cs typeface="Times New Roman" panose="02020603050405020304" pitchFamily="18" charset="0"/>
              </a:rPr>
              <a:t>: detrended daily volume on the NYSE</a:t>
            </a:r>
          </a:p>
          <a:p>
            <a:pPr>
              <a:buFont typeface="Wingdings" panose="05000000000000000000" pitchFamily="2" charset="2"/>
              <a:buChar char="§"/>
            </a:pPr>
            <a:r>
              <a:rPr lang="en-US" sz="2000" dirty="0">
                <a:cs typeface="Times New Roman" panose="02020603050405020304" pitchFamily="18" charset="0"/>
              </a:rPr>
              <a:t>SMB: </a:t>
            </a:r>
            <a:r>
              <a:rPr lang="en-US" sz="2000" dirty="0" err="1">
                <a:cs typeface="Times New Roman" panose="02020603050405020304" pitchFamily="18" charset="0"/>
              </a:rPr>
              <a:t>Fama</a:t>
            </a:r>
            <a:r>
              <a:rPr lang="en-US" sz="2000" dirty="0">
                <a:cs typeface="Times New Roman" panose="02020603050405020304" pitchFamily="18" charset="0"/>
              </a:rPr>
              <a:t> and French daily small-minus-big factor</a:t>
            </a:r>
          </a:p>
          <a:p>
            <a:pPr>
              <a:buFont typeface="Wingdings" panose="05000000000000000000" pitchFamily="2" charset="2"/>
              <a:buChar char="§"/>
            </a:pPr>
            <a:r>
              <a:rPr lang="en-US" sz="2000" dirty="0">
                <a:cs typeface="Times New Roman" panose="02020603050405020304" pitchFamily="18" charset="0"/>
              </a:rPr>
              <a:t>Dow: daily returns on the Dow Jones Industrial Average</a:t>
            </a:r>
          </a:p>
          <a:p>
            <a:pPr>
              <a:buFont typeface="Wingdings" panose="05000000000000000000" pitchFamily="2" charset="2"/>
              <a:buChar char="§"/>
            </a:pPr>
            <a:r>
              <a:rPr lang="en-US" sz="2000" dirty="0" err="1">
                <a:cs typeface="Times New Roman" panose="02020603050405020304" pitchFamily="18" charset="0"/>
              </a:rPr>
              <a:t>BdNws</a:t>
            </a:r>
            <a:r>
              <a:rPr lang="en-US" sz="2000" dirty="0">
                <a:cs typeface="Times New Roman" panose="02020603050405020304" pitchFamily="18" charset="0"/>
              </a:rPr>
              <a:t>: the pessimistic media factor</a:t>
            </a:r>
          </a:p>
          <a:p>
            <a:pPr>
              <a:lnSpc>
                <a:spcPct val="100000"/>
              </a:lnSpc>
              <a:buFont typeface="Wingdings" panose="05000000000000000000" pitchFamily="2" charset="2"/>
              <a:buChar char="§"/>
            </a:pPr>
            <a:r>
              <a:rPr lang="en-US" sz="2000" dirty="0">
                <a:cs typeface="Times New Roman" panose="02020603050405020304" pitchFamily="18" charset="0"/>
              </a:rPr>
              <a:t>L5: [Xt-1 Xt-2 Xt-3 Xt-4] five lags</a:t>
            </a:r>
          </a:p>
          <a:p>
            <a:pPr>
              <a:lnSpc>
                <a:spcPct val="100000"/>
              </a:lnSpc>
              <a:buFont typeface="Wingdings" panose="05000000000000000000" pitchFamily="2" charset="2"/>
              <a:buChar char="§"/>
            </a:pPr>
            <a:r>
              <a:rPr lang="en-US" sz="2000" dirty="0" err="1">
                <a:cs typeface="Times New Roman" panose="02020603050405020304" pitchFamily="18" charset="0"/>
              </a:rPr>
              <a:t>Exog</a:t>
            </a:r>
            <a:r>
              <a:rPr lang="en-US" sz="2000" dirty="0">
                <a:cs typeface="Times New Roman" panose="02020603050405020304" pitchFamily="18" charset="0"/>
              </a:rPr>
              <a:t>: the exogenous variables include five lags of the detrended squared Dow residuals that proxy for past volatility, dummy variables for day-of-the-week and January that control return anomalies, and a dummy variable for Oct. 19</a:t>
            </a:r>
            <a:r>
              <a:rPr lang="en-US" sz="2000" baseline="30000" dirty="0">
                <a:cs typeface="Times New Roman" panose="02020603050405020304" pitchFamily="18" charset="0"/>
              </a:rPr>
              <a:t>th</a:t>
            </a:r>
            <a:r>
              <a:rPr lang="en-US" sz="2000" dirty="0">
                <a:cs typeface="Times New Roman" panose="02020603050405020304" pitchFamily="18" charset="0"/>
              </a:rPr>
              <a:t> stock market crash</a:t>
            </a:r>
          </a:p>
          <a:p>
            <a:pPr marL="0" indent="0">
              <a:buNone/>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pic>
        <p:nvPicPr>
          <p:cNvPr id="7" name="Picture 6">
            <a:extLst>
              <a:ext uri="{FF2B5EF4-FFF2-40B4-BE49-F238E27FC236}">
                <a16:creationId xmlns:a16="http://schemas.microsoft.com/office/drawing/2014/main" id="{43994018-6783-43D0-988E-D2D6BDC03602}"/>
              </a:ext>
            </a:extLst>
          </p:cNvPr>
          <p:cNvPicPr>
            <a:picLocks noChangeAspect="1"/>
          </p:cNvPicPr>
          <p:nvPr/>
        </p:nvPicPr>
        <p:blipFill>
          <a:blip r:embed="rId3"/>
          <a:stretch>
            <a:fillRect/>
          </a:stretch>
        </p:blipFill>
        <p:spPr>
          <a:xfrm>
            <a:off x="342900" y="2603758"/>
            <a:ext cx="4445555" cy="687862"/>
          </a:xfrm>
          <a:prstGeom prst="rect">
            <a:avLst/>
          </a:prstGeom>
        </p:spPr>
      </p:pic>
      <p:pic>
        <p:nvPicPr>
          <p:cNvPr id="11" name="Picture 10">
            <a:extLst>
              <a:ext uri="{FF2B5EF4-FFF2-40B4-BE49-F238E27FC236}">
                <a16:creationId xmlns:a16="http://schemas.microsoft.com/office/drawing/2014/main" id="{D28D4102-4F90-4FB0-B2AE-1C46A7233E37}"/>
              </a:ext>
            </a:extLst>
          </p:cNvPr>
          <p:cNvPicPr>
            <a:picLocks noChangeAspect="1"/>
          </p:cNvPicPr>
          <p:nvPr/>
        </p:nvPicPr>
        <p:blipFill>
          <a:blip r:embed="rId4"/>
          <a:stretch>
            <a:fillRect/>
          </a:stretch>
        </p:blipFill>
        <p:spPr>
          <a:xfrm>
            <a:off x="4572000" y="1784681"/>
            <a:ext cx="4445555" cy="687862"/>
          </a:xfrm>
          <a:prstGeom prst="rect">
            <a:avLst/>
          </a:prstGeom>
        </p:spPr>
      </p:pic>
      <p:pic>
        <p:nvPicPr>
          <p:cNvPr id="12" name="Picture 11">
            <a:extLst>
              <a:ext uri="{FF2B5EF4-FFF2-40B4-BE49-F238E27FC236}">
                <a16:creationId xmlns:a16="http://schemas.microsoft.com/office/drawing/2014/main" id="{B63A54C1-4672-478A-B22F-9801412EBB64}"/>
              </a:ext>
            </a:extLst>
          </p:cNvPr>
          <p:cNvPicPr>
            <a:picLocks noChangeAspect="1"/>
          </p:cNvPicPr>
          <p:nvPr/>
        </p:nvPicPr>
        <p:blipFill>
          <a:blip r:embed="rId5"/>
          <a:stretch>
            <a:fillRect/>
          </a:stretch>
        </p:blipFill>
        <p:spPr>
          <a:xfrm>
            <a:off x="4572000" y="2603758"/>
            <a:ext cx="4446302" cy="687862"/>
          </a:xfrm>
          <a:prstGeom prst="rect">
            <a:avLst/>
          </a:prstGeom>
        </p:spPr>
      </p:pic>
    </p:spTree>
    <p:extLst>
      <p:ext uri="{BB962C8B-B14F-4D97-AF65-F5344CB8AC3E}">
        <p14:creationId xmlns:p14="http://schemas.microsoft.com/office/powerpoint/2010/main" val="3042350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256B-64D1-4F66-9D6C-642351F04450}"/>
              </a:ext>
            </a:extLst>
          </p:cNvPr>
          <p:cNvSpPr>
            <a:spLocks noGrp="1"/>
          </p:cNvSpPr>
          <p:nvPr>
            <p:ph type="title"/>
          </p:nvPr>
        </p:nvSpPr>
        <p:spPr/>
        <p:txBody>
          <a:bodyPr/>
          <a:lstStyle/>
          <a:p>
            <a:r>
              <a:rPr lang="en-US" dirty="0"/>
              <a:t>Methods and Reasonings: VAR estimates - returns</a:t>
            </a:r>
          </a:p>
        </p:txBody>
      </p:sp>
      <p:sp>
        <p:nvSpPr>
          <p:cNvPr id="4" name="Footer Placeholder 3">
            <a:extLst>
              <a:ext uri="{FF2B5EF4-FFF2-40B4-BE49-F238E27FC236}">
                <a16:creationId xmlns:a16="http://schemas.microsoft.com/office/drawing/2014/main" id="{E17E753E-06C0-4DB5-A108-C455359CEDB8}"/>
              </a:ext>
            </a:extLst>
          </p:cNvPr>
          <p:cNvSpPr>
            <a:spLocks noGrp="1"/>
          </p:cNvSpPr>
          <p:nvPr>
            <p:ph type="ftr" sz="quarter" idx="11"/>
          </p:nvPr>
        </p:nvSpPr>
        <p:spPr/>
        <p:txBody>
          <a:bodyPr/>
          <a:lstStyle/>
          <a:p>
            <a:pPr>
              <a:defRPr/>
            </a:pPr>
            <a:endParaRPr lang="en-US">
              <a:solidFill>
                <a:prstClr val="black"/>
              </a:solidFill>
            </a:endParaRPr>
          </a:p>
          <a:p>
            <a:pPr>
              <a:defRPr/>
            </a:pPr>
            <a:r>
              <a:rPr lang="en-US">
                <a:solidFill>
                  <a:srgbClr val="3B3B3B">
                    <a:lumMod val="60000"/>
                    <a:lumOff val="40000"/>
                  </a:srgbClr>
                </a:solidFill>
              </a:rPr>
              <a:t>Highly Confidential</a:t>
            </a:r>
            <a:endParaRPr lang="en-US" dirty="0">
              <a:solidFill>
                <a:srgbClr val="3B3B3B">
                  <a:lumMod val="60000"/>
                  <a:lumOff val="40000"/>
                </a:srgbClr>
              </a:solidFill>
            </a:endParaRPr>
          </a:p>
        </p:txBody>
      </p:sp>
      <p:sp>
        <p:nvSpPr>
          <p:cNvPr id="5" name="Slide Number Placeholder 4">
            <a:extLst>
              <a:ext uri="{FF2B5EF4-FFF2-40B4-BE49-F238E27FC236}">
                <a16:creationId xmlns:a16="http://schemas.microsoft.com/office/drawing/2014/main" id="{EEB26ADD-D694-49D9-B2F9-385946F00902}"/>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18</a:t>
            </a:fld>
            <a:endParaRPr lang="en-US" dirty="0">
              <a:solidFill>
                <a:prstClr val="black"/>
              </a:solidFill>
            </a:endParaRPr>
          </a:p>
        </p:txBody>
      </p:sp>
      <p:pic>
        <p:nvPicPr>
          <p:cNvPr id="6" name="Picture 5">
            <a:extLst>
              <a:ext uri="{FF2B5EF4-FFF2-40B4-BE49-F238E27FC236}">
                <a16:creationId xmlns:a16="http://schemas.microsoft.com/office/drawing/2014/main" id="{8DEDBB68-762F-48D2-81FC-438E85303B42}"/>
              </a:ext>
            </a:extLst>
          </p:cNvPr>
          <p:cNvPicPr>
            <a:picLocks noChangeAspect="1"/>
          </p:cNvPicPr>
          <p:nvPr/>
        </p:nvPicPr>
        <p:blipFill rotWithShape="1">
          <a:blip r:embed="rId2"/>
          <a:srcRect t="1425" r="1801"/>
          <a:stretch/>
        </p:blipFill>
        <p:spPr>
          <a:xfrm>
            <a:off x="699680" y="1567543"/>
            <a:ext cx="7744641" cy="5290457"/>
          </a:xfrm>
          <a:prstGeom prst="rect">
            <a:avLst/>
          </a:prstGeom>
        </p:spPr>
      </p:pic>
      <p:sp>
        <p:nvSpPr>
          <p:cNvPr id="16" name="Oval 15">
            <a:extLst>
              <a:ext uri="{FF2B5EF4-FFF2-40B4-BE49-F238E27FC236}">
                <a16:creationId xmlns:a16="http://schemas.microsoft.com/office/drawing/2014/main" id="{528B8AAA-DF17-4B08-B310-F8D997842985}"/>
              </a:ext>
            </a:extLst>
          </p:cNvPr>
          <p:cNvSpPr/>
          <p:nvPr/>
        </p:nvSpPr>
        <p:spPr>
          <a:xfrm>
            <a:off x="3265714" y="4049486"/>
            <a:ext cx="5178605"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6612C958-3092-4DF5-B034-8568DF43D94C}"/>
              </a:ext>
            </a:extLst>
          </p:cNvPr>
          <p:cNvSpPr/>
          <p:nvPr/>
        </p:nvSpPr>
        <p:spPr>
          <a:xfrm>
            <a:off x="3566160" y="5818687"/>
            <a:ext cx="5178605"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7861FACF-F50B-41ED-AD49-2CC9DF17DCEE}"/>
              </a:ext>
            </a:extLst>
          </p:cNvPr>
          <p:cNvSpPr/>
          <p:nvPr/>
        </p:nvSpPr>
        <p:spPr>
          <a:xfrm>
            <a:off x="3435531" y="4797699"/>
            <a:ext cx="5309233"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394491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256B-64D1-4F66-9D6C-642351F04450}"/>
              </a:ext>
            </a:extLst>
          </p:cNvPr>
          <p:cNvSpPr>
            <a:spLocks noGrp="1"/>
          </p:cNvSpPr>
          <p:nvPr>
            <p:ph type="title"/>
          </p:nvPr>
        </p:nvSpPr>
        <p:spPr/>
        <p:txBody>
          <a:bodyPr/>
          <a:lstStyle/>
          <a:p>
            <a:r>
              <a:rPr lang="en-US" dirty="0"/>
              <a:t>Methods and Reasonings: VAR estimates - sentiment</a:t>
            </a:r>
          </a:p>
        </p:txBody>
      </p:sp>
      <p:sp>
        <p:nvSpPr>
          <p:cNvPr id="5" name="Slide Number Placeholder 4">
            <a:extLst>
              <a:ext uri="{FF2B5EF4-FFF2-40B4-BE49-F238E27FC236}">
                <a16:creationId xmlns:a16="http://schemas.microsoft.com/office/drawing/2014/main" id="{EEB26ADD-D694-49D9-B2F9-385946F00902}"/>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19</a:t>
            </a:fld>
            <a:endParaRPr lang="en-US" dirty="0">
              <a:solidFill>
                <a:prstClr val="black"/>
              </a:solidFill>
            </a:endParaRPr>
          </a:p>
        </p:txBody>
      </p:sp>
      <p:pic>
        <p:nvPicPr>
          <p:cNvPr id="3" name="Picture 2">
            <a:extLst>
              <a:ext uri="{FF2B5EF4-FFF2-40B4-BE49-F238E27FC236}">
                <a16:creationId xmlns:a16="http://schemas.microsoft.com/office/drawing/2014/main" id="{A2FB5BE9-D8CC-4A9E-90C1-76C9E7E27C7B}"/>
              </a:ext>
            </a:extLst>
          </p:cNvPr>
          <p:cNvPicPr>
            <a:picLocks noChangeAspect="1"/>
          </p:cNvPicPr>
          <p:nvPr/>
        </p:nvPicPr>
        <p:blipFill>
          <a:blip r:embed="rId2"/>
          <a:stretch>
            <a:fillRect/>
          </a:stretch>
        </p:blipFill>
        <p:spPr>
          <a:xfrm>
            <a:off x="280988" y="1572756"/>
            <a:ext cx="8582025" cy="4949145"/>
          </a:xfrm>
          <a:prstGeom prst="rect">
            <a:avLst/>
          </a:prstGeom>
        </p:spPr>
      </p:pic>
      <p:sp>
        <p:nvSpPr>
          <p:cNvPr id="7" name="Oval 6">
            <a:extLst>
              <a:ext uri="{FF2B5EF4-FFF2-40B4-BE49-F238E27FC236}">
                <a16:creationId xmlns:a16="http://schemas.microsoft.com/office/drawing/2014/main" id="{8D03F38C-F7F6-4D64-918A-8EA8CE659594}"/>
              </a:ext>
            </a:extLst>
          </p:cNvPr>
          <p:cNvSpPr/>
          <p:nvPr/>
        </p:nvSpPr>
        <p:spPr>
          <a:xfrm>
            <a:off x="2704012" y="4153990"/>
            <a:ext cx="6283234"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056227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44C-E3BB-4D4A-997C-C1334D715B50}"/>
              </a:ext>
            </a:extLst>
          </p:cNvPr>
          <p:cNvSpPr>
            <a:spLocks noGrp="1"/>
          </p:cNvSpPr>
          <p:nvPr>
            <p:ph type="title"/>
          </p:nvPr>
        </p:nvSpPr>
        <p:spPr/>
        <p:txBody>
          <a:bodyPr/>
          <a:lstStyle/>
          <a:p>
            <a:r>
              <a:rPr lang="en-US" dirty="0">
                <a:cs typeface="Times New Roman" panose="02020603050405020304" pitchFamily="18" charset="0"/>
              </a:rPr>
              <a:t>Executive Summary</a:t>
            </a:r>
            <a:endParaRPr lang="fr-FR"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C2B045AC-7C12-40F2-A5FB-2F372D98F88A}"/>
              </a:ext>
            </a:extLst>
          </p:cNvPr>
          <p:cNvSpPr>
            <a:spLocks noGrp="1"/>
          </p:cNvSpPr>
          <p:nvPr>
            <p:ph idx="1"/>
          </p:nvPr>
        </p:nvSpPr>
        <p:spPr>
          <a:xfrm>
            <a:off x="628650" y="1554480"/>
            <a:ext cx="7886700" cy="4622483"/>
          </a:xfrm>
        </p:spPr>
        <p:txBody>
          <a:bodyPr>
            <a:normAutofit/>
          </a:bodyPr>
          <a:lstStyle/>
          <a:p>
            <a:pPr marL="0" indent="0">
              <a:buNone/>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Background</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Paper:</a:t>
            </a:r>
          </a:p>
          <a:p>
            <a:pPr marL="0" indent="0">
              <a:buNone/>
            </a:pPr>
            <a:r>
              <a:rPr lang="en-US" sz="2000" dirty="0">
                <a:cs typeface="Times New Roman" panose="02020603050405020304" pitchFamily="18" charset="0"/>
              </a:rPr>
              <a:t> Introduction &amp; summary (w comments)</a:t>
            </a:r>
          </a:p>
          <a:p>
            <a:pPr marL="0" indent="0">
              <a:buNone/>
            </a:pPr>
            <a:r>
              <a:rPr lang="en-US" sz="2000" dirty="0">
                <a:cs typeface="Times New Roman" panose="02020603050405020304" pitchFamily="18" charset="0"/>
              </a:rPr>
              <a:t> Previous theories (w comments)</a:t>
            </a:r>
            <a:endParaRPr lang="en-US" sz="2000" dirty="0"/>
          </a:p>
          <a:p>
            <a:pPr marL="0" indent="0">
              <a:buNone/>
            </a:pPr>
            <a:r>
              <a:rPr lang="en-US" sz="2000" dirty="0">
                <a:cs typeface="Times New Roman" panose="02020603050405020304" pitchFamily="18" charset="0"/>
              </a:rPr>
              <a:t> Methods &amp; reasoning (w comments)</a:t>
            </a:r>
          </a:p>
          <a:p>
            <a:pPr marL="0" indent="0">
              <a:buNone/>
            </a:pPr>
            <a:r>
              <a:rPr lang="en-US" sz="2000" dirty="0">
                <a:cs typeface="Times New Roman" panose="02020603050405020304" pitchFamily="18" charset="0"/>
              </a:rPr>
              <a:t> (Additional) findings &amp; conclusions (w comments)</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cs typeface="Times New Roman" panose="02020603050405020304" pitchFamily="18" charset="0"/>
              </a:rPr>
              <a:t>Next steps</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Questions</a:t>
            </a:r>
          </a:p>
          <a:p>
            <a:pPr>
              <a:buFont typeface="Wingdings" panose="05000000000000000000" pitchFamily="2" charset="2"/>
              <a:buChar char="§"/>
            </a:pPr>
            <a:endParaRPr lang="en-US" sz="2000" b="1" dirty="0"/>
          </a:p>
          <a:p>
            <a:pPr>
              <a:buFont typeface="Wingdings" panose="05000000000000000000" pitchFamily="2" charset="2"/>
              <a:buChar char="§"/>
            </a:pPr>
            <a:endParaRPr lang="en-US" sz="2000" dirty="0"/>
          </a:p>
          <a:p>
            <a:endParaRPr lang="en-US" dirty="0"/>
          </a:p>
          <a:p>
            <a:endParaRPr lang="fr-FR" dirty="0"/>
          </a:p>
        </p:txBody>
      </p:sp>
      <p:sp>
        <p:nvSpPr>
          <p:cNvPr id="5" name="Slide Number Placeholder 4">
            <a:extLst>
              <a:ext uri="{FF2B5EF4-FFF2-40B4-BE49-F238E27FC236}">
                <a16:creationId xmlns:a16="http://schemas.microsoft.com/office/drawing/2014/main" id="{CAE6D3BE-459D-4DB8-9AEF-D74C16D55D1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94797011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256B-64D1-4F66-9D6C-642351F04450}"/>
              </a:ext>
            </a:extLst>
          </p:cNvPr>
          <p:cNvSpPr>
            <a:spLocks noGrp="1"/>
          </p:cNvSpPr>
          <p:nvPr>
            <p:ph type="title"/>
          </p:nvPr>
        </p:nvSpPr>
        <p:spPr/>
        <p:txBody>
          <a:bodyPr/>
          <a:lstStyle/>
          <a:p>
            <a:r>
              <a:rPr lang="en-US" dirty="0"/>
              <a:t>Methods and Reasonings: VAR estimates - volume</a:t>
            </a:r>
          </a:p>
        </p:txBody>
      </p:sp>
      <p:sp>
        <p:nvSpPr>
          <p:cNvPr id="5" name="Slide Number Placeholder 4">
            <a:extLst>
              <a:ext uri="{FF2B5EF4-FFF2-40B4-BE49-F238E27FC236}">
                <a16:creationId xmlns:a16="http://schemas.microsoft.com/office/drawing/2014/main" id="{EEB26ADD-D694-49D9-B2F9-385946F00902}"/>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20</a:t>
            </a:fld>
            <a:endParaRPr lang="en-US" dirty="0">
              <a:solidFill>
                <a:prstClr val="black"/>
              </a:solidFill>
            </a:endParaRPr>
          </a:p>
        </p:txBody>
      </p:sp>
      <p:pic>
        <p:nvPicPr>
          <p:cNvPr id="6" name="Picture 5">
            <a:extLst>
              <a:ext uri="{FF2B5EF4-FFF2-40B4-BE49-F238E27FC236}">
                <a16:creationId xmlns:a16="http://schemas.microsoft.com/office/drawing/2014/main" id="{B9F78DFD-DF76-46C7-8894-6DFDE392FE81}"/>
              </a:ext>
            </a:extLst>
          </p:cNvPr>
          <p:cNvPicPr>
            <a:picLocks noChangeAspect="1"/>
          </p:cNvPicPr>
          <p:nvPr/>
        </p:nvPicPr>
        <p:blipFill>
          <a:blip r:embed="rId2"/>
          <a:stretch>
            <a:fillRect/>
          </a:stretch>
        </p:blipFill>
        <p:spPr>
          <a:xfrm>
            <a:off x="758054" y="1483078"/>
            <a:ext cx="7627893" cy="5192359"/>
          </a:xfrm>
          <a:prstGeom prst="rect">
            <a:avLst/>
          </a:prstGeom>
        </p:spPr>
      </p:pic>
      <p:sp>
        <p:nvSpPr>
          <p:cNvPr id="7" name="Oval 6">
            <a:extLst>
              <a:ext uri="{FF2B5EF4-FFF2-40B4-BE49-F238E27FC236}">
                <a16:creationId xmlns:a16="http://schemas.microsoft.com/office/drawing/2014/main" id="{B60045BA-B5EB-4826-9E04-55D28DE78239}"/>
              </a:ext>
            </a:extLst>
          </p:cNvPr>
          <p:cNvSpPr/>
          <p:nvPr/>
        </p:nvSpPr>
        <p:spPr>
          <a:xfrm>
            <a:off x="2952206" y="4572001"/>
            <a:ext cx="6283234"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078883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1C7D-FFD3-4433-AD0F-9452FA356D9A}"/>
              </a:ext>
            </a:extLst>
          </p:cNvPr>
          <p:cNvSpPr>
            <a:spLocks noGrp="1"/>
          </p:cNvSpPr>
          <p:nvPr>
            <p:ph type="title"/>
          </p:nvPr>
        </p:nvSpPr>
        <p:spPr/>
        <p:txBody>
          <a:bodyPr/>
          <a:lstStyle/>
          <a:p>
            <a:r>
              <a:rPr lang="en-US" dirty="0"/>
              <a:t>Methods and Reasonings: VAR estimates - SMB</a:t>
            </a:r>
          </a:p>
        </p:txBody>
      </p:sp>
      <p:sp>
        <p:nvSpPr>
          <p:cNvPr id="5" name="Slide Number Placeholder 4">
            <a:extLst>
              <a:ext uri="{FF2B5EF4-FFF2-40B4-BE49-F238E27FC236}">
                <a16:creationId xmlns:a16="http://schemas.microsoft.com/office/drawing/2014/main" id="{48BE486A-D5BE-4162-8F2C-4C896E797C00}"/>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21</a:t>
            </a:fld>
            <a:endParaRPr lang="en-US" dirty="0">
              <a:solidFill>
                <a:prstClr val="black"/>
              </a:solidFill>
            </a:endParaRPr>
          </a:p>
        </p:txBody>
      </p:sp>
      <p:pic>
        <p:nvPicPr>
          <p:cNvPr id="6" name="Picture 5">
            <a:extLst>
              <a:ext uri="{FF2B5EF4-FFF2-40B4-BE49-F238E27FC236}">
                <a16:creationId xmlns:a16="http://schemas.microsoft.com/office/drawing/2014/main" id="{A3F42AD3-ED90-4F28-82F7-C41BBBD83382}"/>
              </a:ext>
            </a:extLst>
          </p:cNvPr>
          <p:cNvPicPr>
            <a:picLocks noChangeAspect="1"/>
          </p:cNvPicPr>
          <p:nvPr/>
        </p:nvPicPr>
        <p:blipFill>
          <a:blip r:embed="rId2"/>
          <a:stretch>
            <a:fillRect/>
          </a:stretch>
        </p:blipFill>
        <p:spPr>
          <a:xfrm>
            <a:off x="723900" y="1539635"/>
            <a:ext cx="7696200" cy="5318365"/>
          </a:xfrm>
          <a:prstGeom prst="rect">
            <a:avLst/>
          </a:prstGeom>
        </p:spPr>
      </p:pic>
      <p:sp>
        <p:nvSpPr>
          <p:cNvPr id="7" name="Oval 6">
            <a:extLst>
              <a:ext uri="{FF2B5EF4-FFF2-40B4-BE49-F238E27FC236}">
                <a16:creationId xmlns:a16="http://schemas.microsoft.com/office/drawing/2014/main" id="{0B7887B9-37B1-4307-A043-7D80AE9D2164}"/>
              </a:ext>
            </a:extLst>
          </p:cNvPr>
          <p:cNvSpPr/>
          <p:nvPr/>
        </p:nvSpPr>
        <p:spPr>
          <a:xfrm>
            <a:off x="2498816" y="4756662"/>
            <a:ext cx="6283234"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a:extLst>
              <a:ext uri="{FF2B5EF4-FFF2-40B4-BE49-F238E27FC236}">
                <a16:creationId xmlns:a16="http://schemas.microsoft.com/office/drawing/2014/main" id="{EFC2055B-3B1F-4BCE-8FDB-E3E2F4476C44}"/>
              </a:ext>
            </a:extLst>
          </p:cNvPr>
          <p:cNvSpPr/>
          <p:nvPr/>
        </p:nvSpPr>
        <p:spPr>
          <a:xfrm>
            <a:off x="2625090" y="5807331"/>
            <a:ext cx="6283234"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5101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7BBE-B14F-4055-89C6-637AD1C1EC28}"/>
              </a:ext>
            </a:extLst>
          </p:cNvPr>
          <p:cNvSpPr>
            <a:spLocks noGrp="1"/>
          </p:cNvSpPr>
          <p:nvPr>
            <p:ph type="title"/>
          </p:nvPr>
        </p:nvSpPr>
        <p:spPr/>
        <p:txBody>
          <a:bodyPr/>
          <a:lstStyle/>
          <a:p>
            <a:r>
              <a:rPr lang="en-US" dirty="0"/>
              <a:t>Methods and Reasonings: VAR estimates - conclusions</a:t>
            </a:r>
          </a:p>
        </p:txBody>
      </p:sp>
      <p:sp>
        <p:nvSpPr>
          <p:cNvPr id="5" name="Slide Number Placeholder 4">
            <a:extLst>
              <a:ext uri="{FF2B5EF4-FFF2-40B4-BE49-F238E27FC236}">
                <a16:creationId xmlns:a16="http://schemas.microsoft.com/office/drawing/2014/main" id="{302CE0E6-3952-47AC-A281-F5E3BDF6954E}"/>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22</a:t>
            </a:fld>
            <a:endParaRPr lang="en-US" dirty="0">
              <a:solidFill>
                <a:prstClr val="black"/>
              </a:solidFill>
            </a:endParaRPr>
          </a:p>
        </p:txBody>
      </p:sp>
      <p:sp>
        <p:nvSpPr>
          <p:cNvPr id="6" name="Content Placeholder 2">
            <a:extLst>
              <a:ext uri="{FF2B5EF4-FFF2-40B4-BE49-F238E27FC236}">
                <a16:creationId xmlns:a16="http://schemas.microsoft.com/office/drawing/2014/main" id="{ACC9115D-8DC2-49F4-862B-A287D7CD0875}"/>
              </a:ext>
            </a:extLst>
          </p:cNvPr>
          <p:cNvSpPr>
            <a:spLocks noGrp="1"/>
          </p:cNvSpPr>
          <p:nvPr>
            <p:ph idx="1"/>
          </p:nvPr>
        </p:nvSpPr>
        <p:spPr>
          <a:xfrm>
            <a:off x="628650" y="1825625"/>
            <a:ext cx="7886700" cy="4696276"/>
          </a:xfrm>
        </p:spPr>
        <p:txBody>
          <a:bodyPr>
            <a:normAutofit/>
          </a:bodyPr>
          <a:lstStyle/>
          <a:p>
            <a:pPr>
              <a:buFont typeface="Wingdings" panose="05000000000000000000" pitchFamily="2" charset="2"/>
              <a:buChar char="§"/>
            </a:pPr>
            <a:r>
              <a:rPr lang="en-US" sz="2000" dirty="0">
                <a:cs typeface="Times New Roman" panose="02020603050405020304" pitchFamily="18" charset="0"/>
              </a:rPr>
              <a:t>The negative sentiment has a significant temporary impact on future Dow Jones returns that is fully reversed within one week.</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A decrease in return causes an increase in negative sentiment.</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Rejects the theories of media pessimism as a proxy for trading costs; agrees with the theories of pessimism as a proxy for sentiment (</a:t>
            </a:r>
            <a:r>
              <a:rPr lang="en-US" sz="2000" dirty="0" err="1">
                <a:cs typeface="Times New Roman" panose="02020603050405020304" pitchFamily="18" charset="0"/>
              </a:rPr>
              <a:t>Camplbell</a:t>
            </a:r>
            <a:r>
              <a:rPr lang="en-US" sz="2000" dirty="0">
                <a:cs typeface="Times New Roman" panose="02020603050405020304" pitchFamily="18" charset="0"/>
              </a:rPr>
              <a:t> et al. (1993) and DeLong et al. (1990a)).</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Negative sentiment seems to have a longer-lasting and larger impact on small stocks. (comment)</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spTree>
    <p:extLst>
      <p:ext uri="{BB962C8B-B14F-4D97-AF65-F5344CB8AC3E}">
        <p14:creationId xmlns:p14="http://schemas.microsoft.com/office/powerpoint/2010/main" val="226542419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1D3C-66BF-4C77-B6A9-E7EB149268F0}"/>
              </a:ext>
            </a:extLst>
          </p:cNvPr>
          <p:cNvSpPr>
            <a:spLocks noGrp="1"/>
          </p:cNvSpPr>
          <p:nvPr>
            <p:ph type="title"/>
          </p:nvPr>
        </p:nvSpPr>
        <p:spPr/>
        <p:txBody>
          <a:bodyPr/>
          <a:lstStyle/>
          <a:p>
            <a:r>
              <a:rPr lang="en-US" dirty="0"/>
              <a:t>Why to Test Robustness?</a:t>
            </a:r>
          </a:p>
        </p:txBody>
      </p:sp>
      <p:sp>
        <p:nvSpPr>
          <p:cNvPr id="5" name="Slide Number Placeholder 4">
            <a:extLst>
              <a:ext uri="{FF2B5EF4-FFF2-40B4-BE49-F238E27FC236}">
                <a16:creationId xmlns:a16="http://schemas.microsoft.com/office/drawing/2014/main" id="{FAA5206C-4B94-40F0-8F35-96293EE740CC}"/>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23</a:t>
            </a:fld>
            <a:endParaRPr lang="en-US" dirty="0">
              <a:solidFill>
                <a:prstClr val="black"/>
              </a:solidFill>
            </a:endParaRPr>
          </a:p>
        </p:txBody>
      </p:sp>
      <p:sp>
        <p:nvSpPr>
          <p:cNvPr id="6" name="Content Placeholder 2">
            <a:extLst>
              <a:ext uri="{FF2B5EF4-FFF2-40B4-BE49-F238E27FC236}">
                <a16:creationId xmlns:a16="http://schemas.microsoft.com/office/drawing/2014/main" id="{14F6876B-304C-484C-8EB3-065767EADCA5}"/>
              </a:ext>
            </a:extLst>
          </p:cNvPr>
          <p:cNvSpPr>
            <a:spLocks noGrp="1"/>
          </p:cNvSpPr>
          <p:nvPr>
            <p:ph idx="1"/>
          </p:nvPr>
        </p:nvSpPr>
        <p:spPr>
          <a:xfrm>
            <a:off x="628650" y="1825625"/>
            <a:ext cx="7886700" cy="4696276"/>
          </a:xfrm>
        </p:spPr>
        <p:txBody>
          <a:bodyPr>
            <a:normAutofit/>
          </a:bodyPr>
          <a:lstStyle/>
          <a:p>
            <a:pPr>
              <a:buFont typeface="Wingdings" panose="05000000000000000000" pitchFamily="2" charset="2"/>
              <a:buChar char="§"/>
            </a:pPr>
            <a:r>
              <a:rPr lang="en-US" sz="2000" dirty="0">
                <a:cs typeface="Times New Roman" panose="02020603050405020304" pitchFamily="18" charset="0"/>
              </a:rPr>
              <a:t>What if the afternoon WSJ contains late-breaking information not completely incorporated in closing prices, then investors continue to react to news on the next trading day? </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Although theories of media content as a proxy for information about fundamental asset values could be consistent with some of the regression results we get, these theories do not allow the existence of noise and liquidity traders that do exist in reality.</a:t>
            </a: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spTree>
    <p:extLst>
      <p:ext uri="{BB962C8B-B14F-4D97-AF65-F5344CB8AC3E}">
        <p14:creationId xmlns:p14="http://schemas.microsoft.com/office/powerpoint/2010/main" val="406237243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robustness and sensitivity analysis</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24</a:t>
            </a:fld>
            <a:endParaRPr lang="en-US" dirty="0">
              <a:solidFill>
                <a:prstClr val="black"/>
              </a:solidFill>
            </a:endParaRPr>
          </a:p>
        </p:txBody>
      </p:sp>
      <p:sp>
        <p:nvSpPr>
          <p:cNvPr id="9" name="Content Placeholder 2">
            <a:extLst>
              <a:ext uri="{FF2B5EF4-FFF2-40B4-BE49-F238E27FC236}">
                <a16:creationId xmlns:a16="http://schemas.microsoft.com/office/drawing/2014/main" id="{6674B61C-4060-4924-9329-7AD4252EC3E3}"/>
              </a:ext>
            </a:extLst>
          </p:cNvPr>
          <p:cNvSpPr>
            <a:spLocks noGrp="1"/>
          </p:cNvSpPr>
          <p:nvPr>
            <p:ph idx="1"/>
          </p:nvPr>
        </p:nvSpPr>
        <p:spPr>
          <a:xfrm>
            <a:off x="628650" y="1825625"/>
            <a:ext cx="7886700" cy="4696276"/>
          </a:xfrm>
        </p:spPr>
        <p:txBody>
          <a:bodyPr>
            <a:normAutofit/>
          </a:bodyPr>
          <a:lstStyle/>
          <a:p>
            <a:pPr>
              <a:buFont typeface="Wingdings" panose="05000000000000000000" pitchFamily="2" charset="2"/>
              <a:buChar char="§"/>
            </a:pPr>
            <a:r>
              <a:rPr lang="en-US" sz="2000" dirty="0">
                <a:cs typeface="Times New Roman" panose="02020603050405020304" pitchFamily="18" charset="0"/>
              </a:rPr>
              <a:t>The question here is whether the pessimism factor is concentrated in after-hours and opening hours returns or is dispersed uniformly throughout the trading day.</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Lag is applied: use a return window that begins on 10 a.m. the day after the column is released on the newswires; control variables are added to capture the influence of closing and opening returns and volume. </a:t>
            </a:r>
          </a:p>
          <a:p>
            <a:pPr marL="0" indent="0">
              <a:buNone/>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spTree>
    <p:extLst>
      <p:ext uri="{BB962C8B-B14F-4D97-AF65-F5344CB8AC3E}">
        <p14:creationId xmlns:p14="http://schemas.microsoft.com/office/powerpoint/2010/main" val="415188604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robustness and sensitivity analysis</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25</a:t>
            </a:fld>
            <a:endParaRPr lang="en-US" dirty="0">
              <a:solidFill>
                <a:prstClr val="black"/>
              </a:solidFill>
            </a:endParaRPr>
          </a:p>
        </p:txBody>
      </p:sp>
      <p:pic>
        <p:nvPicPr>
          <p:cNvPr id="6" name="Picture 5">
            <a:extLst>
              <a:ext uri="{FF2B5EF4-FFF2-40B4-BE49-F238E27FC236}">
                <a16:creationId xmlns:a16="http://schemas.microsoft.com/office/drawing/2014/main" id="{B5C8580A-C32F-409F-B312-011CAED3BA0E}"/>
              </a:ext>
            </a:extLst>
          </p:cNvPr>
          <p:cNvPicPr>
            <a:picLocks noChangeAspect="1"/>
          </p:cNvPicPr>
          <p:nvPr/>
        </p:nvPicPr>
        <p:blipFill>
          <a:blip r:embed="rId2"/>
          <a:stretch>
            <a:fillRect/>
          </a:stretch>
        </p:blipFill>
        <p:spPr>
          <a:xfrm>
            <a:off x="1044212" y="1460168"/>
            <a:ext cx="7055576" cy="5253612"/>
          </a:xfrm>
          <a:prstGeom prst="rect">
            <a:avLst/>
          </a:prstGeom>
        </p:spPr>
      </p:pic>
      <p:sp>
        <p:nvSpPr>
          <p:cNvPr id="8" name="Oval 7">
            <a:extLst>
              <a:ext uri="{FF2B5EF4-FFF2-40B4-BE49-F238E27FC236}">
                <a16:creationId xmlns:a16="http://schemas.microsoft.com/office/drawing/2014/main" id="{266E68C1-28F4-49F0-9266-A39169FFAC6A}"/>
              </a:ext>
            </a:extLst>
          </p:cNvPr>
          <p:cNvSpPr/>
          <p:nvPr/>
        </p:nvSpPr>
        <p:spPr>
          <a:xfrm>
            <a:off x="2459628" y="4299462"/>
            <a:ext cx="6283234"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3C9AE925-B60E-4CBB-9899-976B80728637}"/>
              </a:ext>
            </a:extLst>
          </p:cNvPr>
          <p:cNvSpPr/>
          <p:nvPr/>
        </p:nvSpPr>
        <p:spPr>
          <a:xfrm>
            <a:off x="2512696" y="4834465"/>
            <a:ext cx="6283234"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397297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robustness and sensitivity analysis</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26</a:t>
            </a:fld>
            <a:endParaRPr lang="en-US" dirty="0">
              <a:solidFill>
                <a:prstClr val="black"/>
              </a:solidFill>
            </a:endParaRPr>
          </a:p>
        </p:txBody>
      </p:sp>
      <p:pic>
        <p:nvPicPr>
          <p:cNvPr id="6" name="Picture 5">
            <a:extLst>
              <a:ext uri="{FF2B5EF4-FFF2-40B4-BE49-F238E27FC236}">
                <a16:creationId xmlns:a16="http://schemas.microsoft.com/office/drawing/2014/main" id="{45F0DE35-DB97-4B74-B756-FF537B48635F}"/>
              </a:ext>
            </a:extLst>
          </p:cNvPr>
          <p:cNvPicPr>
            <a:picLocks noChangeAspect="1"/>
          </p:cNvPicPr>
          <p:nvPr/>
        </p:nvPicPr>
        <p:blipFill rotWithShape="1">
          <a:blip r:embed="rId2"/>
          <a:srcRect l="1" r="391" b="3238"/>
          <a:stretch/>
        </p:blipFill>
        <p:spPr>
          <a:xfrm>
            <a:off x="986280" y="1463039"/>
            <a:ext cx="7171440" cy="5290457"/>
          </a:xfrm>
          <a:prstGeom prst="rect">
            <a:avLst/>
          </a:prstGeom>
        </p:spPr>
      </p:pic>
      <p:sp>
        <p:nvSpPr>
          <p:cNvPr id="8" name="Oval 7">
            <a:extLst>
              <a:ext uri="{FF2B5EF4-FFF2-40B4-BE49-F238E27FC236}">
                <a16:creationId xmlns:a16="http://schemas.microsoft.com/office/drawing/2014/main" id="{E321197D-3D4E-4F3E-8F4F-94522A006A89}"/>
              </a:ext>
            </a:extLst>
          </p:cNvPr>
          <p:cNvSpPr/>
          <p:nvPr/>
        </p:nvSpPr>
        <p:spPr>
          <a:xfrm>
            <a:off x="2367626" y="4833258"/>
            <a:ext cx="6283234"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1746607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robustness and sensitivity analysis</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27</a:t>
            </a:fld>
            <a:endParaRPr lang="en-US" dirty="0">
              <a:solidFill>
                <a:prstClr val="black"/>
              </a:solidFill>
            </a:endParaRPr>
          </a:p>
        </p:txBody>
      </p:sp>
      <p:pic>
        <p:nvPicPr>
          <p:cNvPr id="3" name="Picture 2">
            <a:extLst>
              <a:ext uri="{FF2B5EF4-FFF2-40B4-BE49-F238E27FC236}">
                <a16:creationId xmlns:a16="http://schemas.microsoft.com/office/drawing/2014/main" id="{D7DACB39-9048-4E9E-8281-3727999D9102}"/>
              </a:ext>
            </a:extLst>
          </p:cNvPr>
          <p:cNvPicPr>
            <a:picLocks noChangeAspect="1"/>
          </p:cNvPicPr>
          <p:nvPr/>
        </p:nvPicPr>
        <p:blipFill rotWithShape="1">
          <a:blip r:embed="rId2"/>
          <a:srcRect t="442" r="3164"/>
          <a:stretch/>
        </p:blipFill>
        <p:spPr>
          <a:xfrm>
            <a:off x="778873" y="1515291"/>
            <a:ext cx="7346224" cy="5340896"/>
          </a:xfrm>
          <a:prstGeom prst="rect">
            <a:avLst/>
          </a:prstGeom>
        </p:spPr>
      </p:pic>
      <p:sp>
        <p:nvSpPr>
          <p:cNvPr id="6" name="Oval 5">
            <a:extLst>
              <a:ext uri="{FF2B5EF4-FFF2-40B4-BE49-F238E27FC236}">
                <a16:creationId xmlns:a16="http://schemas.microsoft.com/office/drawing/2014/main" id="{AFB7C781-10E0-4C7C-8517-01536BEA59B1}"/>
              </a:ext>
            </a:extLst>
          </p:cNvPr>
          <p:cNvSpPr/>
          <p:nvPr/>
        </p:nvSpPr>
        <p:spPr>
          <a:xfrm>
            <a:off x="2485753" y="4874228"/>
            <a:ext cx="6283234"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751686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17ED-E98B-4337-8CB0-ACAB86713DE4}"/>
              </a:ext>
            </a:extLst>
          </p:cNvPr>
          <p:cNvSpPr>
            <a:spLocks noGrp="1"/>
          </p:cNvSpPr>
          <p:nvPr>
            <p:ph type="title"/>
          </p:nvPr>
        </p:nvSpPr>
        <p:spPr/>
        <p:txBody>
          <a:bodyPr/>
          <a:lstStyle/>
          <a:p>
            <a:r>
              <a:rPr lang="en-US" dirty="0"/>
              <a:t>Methods and Reasonings: robustness and sensitivity analysis</a:t>
            </a:r>
          </a:p>
        </p:txBody>
      </p:sp>
      <p:sp>
        <p:nvSpPr>
          <p:cNvPr id="5" name="Slide Number Placeholder 4">
            <a:extLst>
              <a:ext uri="{FF2B5EF4-FFF2-40B4-BE49-F238E27FC236}">
                <a16:creationId xmlns:a16="http://schemas.microsoft.com/office/drawing/2014/main" id="{83E24298-58F1-4654-86F9-1B61FF9A9B5F}"/>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28</a:t>
            </a:fld>
            <a:endParaRPr lang="en-US" dirty="0">
              <a:solidFill>
                <a:prstClr val="black"/>
              </a:solidFill>
            </a:endParaRPr>
          </a:p>
        </p:txBody>
      </p:sp>
      <p:sp>
        <p:nvSpPr>
          <p:cNvPr id="7" name="Content Placeholder 2">
            <a:extLst>
              <a:ext uri="{FF2B5EF4-FFF2-40B4-BE49-F238E27FC236}">
                <a16:creationId xmlns:a16="http://schemas.microsoft.com/office/drawing/2014/main" id="{5031EE88-280D-44AA-8FFB-6CCAFF28AED9}"/>
              </a:ext>
            </a:extLst>
          </p:cNvPr>
          <p:cNvSpPr>
            <a:spLocks noGrp="1"/>
          </p:cNvSpPr>
          <p:nvPr>
            <p:ph idx="1"/>
          </p:nvPr>
        </p:nvSpPr>
        <p:spPr>
          <a:xfrm>
            <a:off x="628650" y="1825625"/>
            <a:ext cx="7886700" cy="4696276"/>
          </a:xfrm>
        </p:spPr>
        <p:txBody>
          <a:bodyPr>
            <a:normAutofit lnSpcReduction="10000"/>
          </a:bodyPr>
          <a:lstStyle/>
          <a:p>
            <a:pPr>
              <a:buFont typeface="Wingdings" panose="05000000000000000000" pitchFamily="2" charset="2"/>
              <a:buChar char="§"/>
            </a:pPr>
            <a:r>
              <a:rPr lang="en-US" sz="2000" dirty="0">
                <a:cs typeface="Times New Roman" panose="02020603050405020304" pitchFamily="18" charset="0"/>
              </a:rPr>
              <a:t>From the similarities between all the tables presented, it appears that the market response to pessimism is dispersed throughout the following trading week. It is likely that much of the immediate response to true information contained in the column has already occurred even before the column has been written. == “column is written before the end of the prior trading day.”</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However, there is another hypothesis: market valuations during the bull market of the 1990s were affected by “irrationally exuberant” traders. The sentiment measures examined should exert a larger impact during the second half of the sample.</a:t>
            </a:r>
          </a:p>
          <a:p>
            <a:pPr marL="0" indent="0">
              <a:buNone/>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Depending on the size of the transaction, costs attributable to bid-ask spreads and finite market depth may exceed 4.4 basis points per trade – the cutoff value for eliminating the profitability of a pessimism-based trading strategy. </a:t>
            </a: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spTree>
    <p:extLst>
      <p:ext uri="{BB962C8B-B14F-4D97-AF65-F5344CB8AC3E}">
        <p14:creationId xmlns:p14="http://schemas.microsoft.com/office/powerpoint/2010/main" val="300135343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robustness and sensitivity analysis</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29</a:t>
            </a:fld>
            <a:endParaRPr lang="en-US" dirty="0">
              <a:solidFill>
                <a:prstClr val="black"/>
              </a:solidFill>
            </a:endParaRPr>
          </a:p>
        </p:txBody>
      </p:sp>
      <p:pic>
        <p:nvPicPr>
          <p:cNvPr id="3" name="Picture 2">
            <a:extLst>
              <a:ext uri="{FF2B5EF4-FFF2-40B4-BE49-F238E27FC236}">
                <a16:creationId xmlns:a16="http://schemas.microsoft.com/office/drawing/2014/main" id="{154363C2-FD05-40A4-8B0D-559253D3960A}"/>
              </a:ext>
            </a:extLst>
          </p:cNvPr>
          <p:cNvPicPr>
            <a:picLocks noChangeAspect="1"/>
          </p:cNvPicPr>
          <p:nvPr/>
        </p:nvPicPr>
        <p:blipFill>
          <a:blip r:embed="rId2"/>
          <a:stretch>
            <a:fillRect/>
          </a:stretch>
        </p:blipFill>
        <p:spPr>
          <a:xfrm>
            <a:off x="1015637" y="1528847"/>
            <a:ext cx="7112726" cy="5187414"/>
          </a:xfrm>
          <a:prstGeom prst="rect">
            <a:avLst/>
          </a:prstGeom>
        </p:spPr>
      </p:pic>
      <p:sp>
        <p:nvSpPr>
          <p:cNvPr id="6" name="Oval 5">
            <a:extLst>
              <a:ext uri="{FF2B5EF4-FFF2-40B4-BE49-F238E27FC236}">
                <a16:creationId xmlns:a16="http://schemas.microsoft.com/office/drawing/2014/main" id="{16717A53-CDD2-4DD7-B099-A567AF3FE373}"/>
              </a:ext>
            </a:extLst>
          </p:cNvPr>
          <p:cNvSpPr/>
          <p:nvPr/>
        </p:nvSpPr>
        <p:spPr>
          <a:xfrm>
            <a:off x="4429125" y="4122554"/>
            <a:ext cx="4889318"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a:extLst>
              <a:ext uri="{FF2B5EF4-FFF2-40B4-BE49-F238E27FC236}">
                <a16:creationId xmlns:a16="http://schemas.microsoft.com/office/drawing/2014/main" id="{6E26BF4F-E37F-482A-ADE7-213B783398D3}"/>
              </a:ext>
            </a:extLst>
          </p:cNvPr>
          <p:cNvSpPr/>
          <p:nvPr/>
        </p:nvSpPr>
        <p:spPr>
          <a:xfrm>
            <a:off x="1747156" y="4830850"/>
            <a:ext cx="4196443" cy="561703"/>
          </a:xfrm>
          <a:prstGeom prst="ellips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0394012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44C-E3BB-4D4A-997C-C1334D715B50}"/>
              </a:ext>
            </a:extLst>
          </p:cNvPr>
          <p:cNvSpPr>
            <a:spLocks noGrp="1"/>
          </p:cNvSpPr>
          <p:nvPr>
            <p:ph type="title"/>
          </p:nvPr>
        </p:nvSpPr>
        <p:spPr/>
        <p:txBody>
          <a:bodyPr/>
          <a:lstStyle/>
          <a:p>
            <a:r>
              <a:rPr lang="en-US" dirty="0">
                <a:cs typeface="Times New Roman" panose="02020603050405020304" pitchFamily="18" charset="0"/>
              </a:rPr>
              <a:t>Irrelevance</a:t>
            </a:r>
            <a:endParaRPr lang="fr-FR"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C2B045AC-7C12-40F2-A5FB-2F372D98F88A}"/>
              </a:ext>
            </a:extLst>
          </p:cNvPr>
          <p:cNvSpPr>
            <a:spLocks noGrp="1"/>
          </p:cNvSpPr>
          <p:nvPr>
            <p:ph idx="1"/>
          </p:nvPr>
        </p:nvSpPr>
        <p:spPr/>
        <p:txBody>
          <a:bodyPr/>
          <a:lstStyle/>
          <a:p>
            <a:pPr>
              <a:buFont typeface="Wingdings" panose="05000000000000000000" pitchFamily="2" charset="2"/>
              <a:buChar char="§"/>
            </a:pPr>
            <a:r>
              <a:rPr lang="en-US" sz="2000" dirty="0">
                <a:cs typeface="Times New Roman" panose="02020603050405020304" pitchFamily="18" charset="0"/>
              </a:rPr>
              <a:t>Professor Paul C. Tetlock </a:t>
            </a:r>
          </a:p>
          <a:p>
            <a:pPr marL="0" indent="0">
              <a:buNone/>
            </a:pPr>
            <a:r>
              <a:rPr lang="en-US" sz="2000" dirty="0">
                <a:cs typeface="Times New Roman" panose="02020603050405020304" pitchFamily="18" charset="0"/>
                <a:hlinkClick r:id="rId2"/>
              </a:rPr>
              <a:t> https://www0.gsb.columbia.edu/faculty/ptetlock/research.html</a:t>
            </a:r>
            <a:r>
              <a:rPr lang="en-US" sz="2000" dirty="0">
                <a:cs typeface="Times New Roman" panose="02020603050405020304" pitchFamily="18" charset="0"/>
              </a:rPr>
              <a:t> </a:t>
            </a:r>
          </a:p>
          <a:p>
            <a:pPr marL="0" indent="0">
              <a:buNone/>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Sentiment &amp; media</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Power of the words </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Market efficiency </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Systematic or discretionary (how should you value it)</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b="1" dirty="0"/>
          </a:p>
          <a:p>
            <a:pPr>
              <a:buFont typeface="Wingdings" panose="05000000000000000000" pitchFamily="2" charset="2"/>
              <a:buChar char="§"/>
            </a:pPr>
            <a:endParaRPr lang="en-US" sz="2000" dirty="0"/>
          </a:p>
          <a:p>
            <a:endParaRPr lang="en-US" dirty="0"/>
          </a:p>
          <a:p>
            <a:endParaRPr lang="fr-FR" dirty="0"/>
          </a:p>
        </p:txBody>
      </p:sp>
      <p:sp>
        <p:nvSpPr>
          <p:cNvPr id="5" name="Slide Number Placeholder 4">
            <a:extLst>
              <a:ext uri="{FF2B5EF4-FFF2-40B4-BE49-F238E27FC236}">
                <a16:creationId xmlns:a16="http://schemas.microsoft.com/office/drawing/2014/main" id="{CAE6D3BE-459D-4DB8-9AEF-D74C16D55D1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58682761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2B98-4844-4304-A657-E56923A73BFD}"/>
              </a:ext>
            </a:extLst>
          </p:cNvPr>
          <p:cNvSpPr>
            <a:spLocks noGrp="1"/>
          </p:cNvSpPr>
          <p:nvPr>
            <p:ph type="title"/>
          </p:nvPr>
        </p:nvSpPr>
        <p:spPr/>
        <p:txBody>
          <a:bodyPr/>
          <a:lstStyle/>
          <a:p>
            <a:r>
              <a:rPr lang="en-US" dirty="0"/>
              <a:t>Methods and Reasonings: robustness and sensitivity analysis</a:t>
            </a:r>
          </a:p>
        </p:txBody>
      </p:sp>
      <p:sp>
        <p:nvSpPr>
          <p:cNvPr id="5" name="Slide Number Placeholder 4">
            <a:extLst>
              <a:ext uri="{FF2B5EF4-FFF2-40B4-BE49-F238E27FC236}">
                <a16:creationId xmlns:a16="http://schemas.microsoft.com/office/drawing/2014/main" id="{225BDFAE-0063-443A-8FA6-169CCFAB90E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30</a:t>
            </a:fld>
            <a:endParaRPr lang="en-US" dirty="0">
              <a:solidFill>
                <a:prstClr val="black"/>
              </a:solidFill>
            </a:endParaRPr>
          </a:p>
        </p:txBody>
      </p:sp>
      <p:sp>
        <p:nvSpPr>
          <p:cNvPr id="6" name="Content Placeholder 2">
            <a:extLst>
              <a:ext uri="{FF2B5EF4-FFF2-40B4-BE49-F238E27FC236}">
                <a16:creationId xmlns:a16="http://schemas.microsoft.com/office/drawing/2014/main" id="{ED878FC3-6212-429D-A7A1-CBD256634917}"/>
              </a:ext>
            </a:extLst>
          </p:cNvPr>
          <p:cNvSpPr>
            <a:spLocks noGrp="1"/>
          </p:cNvSpPr>
          <p:nvPr>
            <p:ph idx="1"/>
          </p:nvPr>
        </p:nvSpPr>
        <p:spPr>
          <a:xfrm>
            <a:off x="628650" y="1825626"/>
            <a:ext cx="7886700" cy="773884"/>
          </a:xfrm>
        </p:spPr>
        <p:txBody>
          <a:bodyPr>
            <a:normAutofit/>
          </a:bodyPr>
          <a:lstStyle/>
          <a:p>
            <a:pPr>
              <a:buFont typeface="Wingdings" panose="05000000000000000000" pitchFamily="2" charset="2"/>
              <a:buChar char="§"/>
            </a:pPr>
            <a:r>
              <a:rPr lang="en-US" sz="2000" dirty="0">
                <a:cs typeface="Times New Roman" panose="02020603050405020304" pitchFamily="18" charset="0"/>
              </a:rPr>
              <a:t>By far, everything is from parametric estimates. What if we use a semi-parametric estimate?</a:t>
            </a:r>
          </a:p>
          <a:p>
            <a:pPr marL="0" indent="0">
              <a:buNone/>
            </a:pPr>
            <a:endParaRPr lang="en-US" sz="2000" dirty="0">
              <a:cs typeface="Times New Roman" panose="02020603050405020304" pitchFamily="18" charset="0"/>
            </a:endParaRPr>
          </a:p>
          <a:p>
            <a:pPr marL="0" indent="0">
              <a:buNone/>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sp>
        <p:nvSpPr>
          <p:cNvPr id="7" name="TextBox 6">
            <a:extLst>
              <a:ext uri="{FF2B5EF4-FFF2-40B4-BE49-F238E27FC236}">
                <a16:creationId xmlns:a16="http://schemas.microsoft.com/office/drawing/2014/main" id="{F2BA9CE7-3004-42B7-A48F-0A6B44BF0DEB}"/>
              </a:ext>
            </a:extLst>
          </p:cNvPr>
          <p:cNvSpPr txBox="1"/>
          <p:nvPr/>
        </p:nvSpPr>
        <p:spPr>
          <a:xfrm>
            <a:off x="320040" y="3429260"/>
            <a:ext cx="4075611" cy="1323439"/>
          </a:xfrm>
          <a:prstGeom prst="rect">
            <a:avLst/>
          </a:prstGeom>
          <a:noFill/>
        </p:spPr>
        <p:txBody>
          <a:bodyPr wrap="square" rtlCol="0">
            <a:spAutoFit/>
          </a:bodyPr>
          <a:lstStyle/>
          <a:p>
            <a:r>
              <a:rPr lang="en-US" sz="2000" dirty="0">
                <a:latin typeface="Baskerville Old Face" panose="02020602080505020303" pitchFamily="18" charset="0"/>
              </a:rPr>
              <a:t>Omitting only the lags of the negative sentiment measures from the linear regression, to obtain an estimate of the unexplained residual daily Dow return</a:t>
            </a:r>
          </a:p>
        </p:txBody>
      </p:sp>
      <p:sp>
        <p:nvSpPr>
          <p:cNvPr id="8" name="TextBox 7">
            <a:extLst>
              <a:ext uri="{FF2B5EF4-FFF2-40B4-BE49-F238E27FC236}">
                <a16:creationId xmlns:a16="http://schemas.microsoft.com/office/drawing/2014/main" id="{208F974B-F3AC-43AB-AAC2-4015D90F8995}"/>
              </a:ext>
            </a:extLst>
          </p:cNvPr>
          <p:cNvSpPr txBox="1"/>
          <p:nvPr/>
        </p:nvSpPr>
        <p:spPr>
          <a:xfrm>
            <a:off x="4898572" y="3429000"/>
            <a:ext cx="4075611" cy="1323439"/>
          </a:xfrm>
          <a:prstGeom prst="rect">
            <a:avLst/>
          </a:prstGeom>
          <a:noFill/>
        </p:spPr>
        <p:txBody>
          <a:bodyPr wrap="square" rtlCol="0">
            <a:spAutoFit/>
          </a:bodyPr>
          <a:lstStyle/>
          <a:p>
            <a:r>
              <a:rPr lang="en-US" sz="2000" dirty="0">
                <a:latin typeface="Baskerville Old Face" panose="02020602080505020303" pitchFamily="18" charset="0"/>
              </a:rPr>
              <a:t>For a nonparametric estimate of the effect of negative sentiment on this residual Dow return with a standard locally weighted regression</a:t>
            </a:r>
          </a:p>
        </p:txBody>
      </p:sp>
      <p:sp>
        <p:nvSpPr>
          <p:cNvPr id="9" name="TextBox 8">
            <a:extLst>
              <a:ext uri="{FF2B5EF4-FFF2-40B4-BE49-F238E27FC236}">
                <a16:creationId xmlns:a16="http://schemas.microsoft.com/office/drawing/2014/main" id="{91C18677-EA48-40F7-B3DD-D17EB05C578B}"/>
              </a:ext>
            </a:extLst>
          </p:cNvPr>
          <p:cNvSpPr txBox="1"/>
          <p:nvPr/>
        </p:nvSpPr>
        <p:spPr>
          <a:xfrm>
            <a:off x="1901734" y="5312285"/>
            <a:ext cx="5340532" cy="707886"/>
          </a:xfrm>
          <a:prstGeom prst="rect">
            <a:avLst/>
          </a:prstGeom>
          <a:noFill/>
        </p:spPr>
        <p:txBody>
          <a:bodyPr wrap="square" rtlCol="0">
            <a:spAutoFit/>
          </a:bodyPr>
          <a:lstStyle/>
          <a:p>
            <a:pPr algn="ctr"/>
            <a:r>
              <a:rPr lang="en-US" sz="2000" dirty="0">
                <a:latin typeface="Baskerville Old Face" panose="02020602080505020303" pitchFamily="18" charset="0"/>
              </a:rPr>
              <a:t>Pessimism media factor, Negative words Category, and the Weak words category</a:t>
            </a:r>
          </a:p>
        </p:txBody>
      </p:sp>
      <p:sp>
        <p:nvSpPr>
          <p:cNvPr id="10" name="Isosceles Triangle 9">
            <a:extLst>
              <a:ext uri="{FF2B5EF4-FFF2-40B4-BE49-F238E27FC236}">
                <a16:creationId xmlns:a16="http://schemas.microsoft.com/office/drawing/2014/main" id="{61353CB1-116E-4E9A-9F5C-023C2748CC3C}"/>
              </a:ext>
            </a:extLst>
          </p:cNvPr>
          <p:cNvSpPr/>
          <p:nvPr/>
        </p:nvSpPr>
        <p:spPr>
          <a:xfrm rot="10800000">
            <a:off x="3066680" y="4839581"/>
            <a:ext cx="3200400" cy="407324"/>
          </a:xfrm>
          <a:prstGeom prst="triangl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Sign 11">
            <a:extLst>
              <a:ext uri="{FF2B5EF4-FFF2-40B4-BE49-F238E27FC236}">
                <a16:creationId xmlns:a16="http://schemas.microsoft.com/office/drawing/2014/main" id="{F4B04B75-7A9D-44B3-8E68-18D4BF0A9AAE}"/>
              </a:ext>
            </a:extLst>
          </p:cNvPr>
          <p:cNvSpPr/>
          <p:nvPr/>
        </p:nvSpPr>
        <p:spPr>
          <a:xfrm>
            <a:off x="4245429" y="3814354"/>
            <a:ext cx="653143" cy="552523"/>
          </a:xfrm>
          <a:prstGeom prst="mathPlus">
            <a:avLst/>
          </a:prstGeom>
          <a:solidFill>
            <a:schemeClr val="bg1">
              <a:lumMod val="85000"/>
            </a:schemeClr>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4863937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31</a:t>
            </a:fld>
            <a:endParaRPr lang="en-US" dirty="0">
              <a:solidFill>
                <a:prstClr val="black"/>
              </a:solidFill>
            </a:endParaRPr>
          </a:p>
        </p:txBody>
      </p:sp>
      <p:pic>
        <p:nvPicPr>
          <p:cNvPr id="3" name="Picture 2">
            <a:extLst>
              <a:ext uri="{FF2B5EF4-FFF2-40B4-BE49-F238E27FC236}">
                <a16:creationId xmlns:a16="http://schemas.microsoft.com/office/drawing/2014/main" id="{896D7FA1-4082-4180-B8EB-C3B90F4D7924}"/>
              </a:ext>
            </a:extLst>
          </p:cNvPr>
          <p:cNvPicPr>
            <a:picLocks noChangeAspect="1"/>
          </p:cNvPicPr>
          <p:nvPr/>
        </p:nvPicPr>
        <p:blipFill>
          <a:blip r:embed="rId2"/>
          <a:stretch>
            <a:fillRect/>
          </a:stretch>
        </p:blipFill>
        <p:spPr>
          <a:xfrm>
            <a:off x="0" y="0"/>
            <a:ext cx="8686801" cy="6858000"/>
          </a:xfrm>
          <a:prstGeom prst="rect">
            <a:avLst/>
          </a:prstGeom>
        </p:spPr>
      </p:pic>
    </p:spTree>
    <p:extLst>
      <p:ext uri="{BB962C8B-B14F-4D97-AF65-F5344CB8AC3E}">
        <p14:creationId xmlns:p14="http://schemas.microsoft.com/office/powerpoint/2010/main" val="386773342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Methods and Reasonings: economic important of the results</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32</a:t>
            </a:fld>
            <a:endParaRPr lang="en-US" dirty="0">
              <a:solidFill>
                <a:prstClr val="black"/>
              </a:solidFill>
            </a:endParaRPr>
          </a:p>
        </p:txBody>
      </p:sp>
      <p:sp>
        <p:nvSpPr>
          <p:cNvPr id="3" name="TextBox 2">
            <a:extLst>
              <a:ext uri="{FF2B5EF4-FFF2-40B4-BE49-F238E27FC236}">
                <a16:creationId xmlns:a16="http://schemas.microsoft.com/office/drawing/2014/main" id="{FA7482CE-C231-432A-A911-3A561FA95646}"/>
              </a:ext>
            </a:extLst>
          </p:cNvPr>
          <p:cNvSpPr txBox="1"/>
          <p:nvPr/>
        </p:nvSpPr>
        <p:spPr>
          <a:xfrm>
            <a:off x="992777" y="2177895"/>
            <a:ext cx="2873829" cy="1323439"/>
          </a:xfrm>
          <a:prstGeom prst="rect">
            <a:avLst/>
          </a:prstGeom>
          <a:noFill/>
        </p:spPr>
        <p:txBody>
          <a:bodyPr wrap="square" rtlCol="0">
            <a:spAutoFit/>
          </a:bodyPr>
          <a:lstStyle/>
          <a:p>
            <a:r>
              <a:rPr lang="en-US" sz="2000" dirty="0">
                <a:latin typeface="Baskerville Old Face" panose="02020602080505020303" pitchFamily="18" charset="0"/>
              </a:rPr>
              <a:t>IF Negative words are in the bottom third of the prior year’s Negative word distribution</a:t>
            </a:r>
          </a:p>
        </p:txBody>
      </p:sp>
      <p:sp>
        <p:nvSpPr>
          <p:cNvPr id="6" name="TextBox 5">
            <a:extLst>
              <a:ext uri="{FF2B5EF4-FFF2-40B4-BE49-F238E27FC236}">
                <a16:creationId xmlns:a16="http://schemas.microsoft.com/office/drawing/2014/main" id="{A25A18B8-980B-4198-AED5-6F358F796153}"/>
              </a:ext>
            </a:extLst>
          </p:cNvPr>
          <p:cNvSpPr txBox="1"/>
          <p:nvPr/>
        </p:nvSpPr>
        <p:spPr>
          <a:xfrm>
            <a:off x="5185954" y="2177895"/>
            <a:ext cx="2873829" cy="1323439"/>
          </a:xfrm>
          <a:prstGeom prst="rect">
            <a:avLst/>
          </a:prstGeom>
          <a:noFill/>
        </p:spPr>
        <p:txBody>
          <a:bodyPr wrap="square" rtlCol="0">
            <a:spAutoFit/>
          </a:bodyPr>
          <a:lstStyle/>
          <a:p>
            <a:r>
              <a:rPr lang="en-US" sz="2000" dirty="0">
                <a:latin typeface="Baskerville Old Face" panose="02020602080505020303" pitchFamily="18" charset="0"/>
              </a:rPr>
              <a:t>IF Negative words are in the top third of the prior year’s Negative word distribution</a:t>
            </a:r>
          </a:p>
        </p:txBody>
      </p:sp>
      <p:sp>
        <p:nvSpPr>
          <p:cNvPr id="7" name="Isosceles Triangle 6">
            <a:extLst>
              <a:ext uri="{FF2B5EF4-FFF2-40B4-BE49-F238E27FC236}">
                <a16:creationId xmlns:a16="http://schemas.microsoft.com/office/drawing/2014/main" id="{66796A7C-3A16-47A9-90E7-D58D4C2EBD98}"/>
              </a:ext>
            </a:extLst>
          </p:cNvPr>
          <p:cNvSpPr/>
          <p:nvPr/>
        </p:nvSpPr>
        <p:spPr>
          <a:xfrm rot="10800000">
            <a:off x="1226276" y="3567464"/>
            <a:ext cx="2141492" cy="407324"/>
          </a:xfrm>
          <a:prstGeom prst="triangl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B951EB69-20AB-48E4-9835-6731532B0190}"/>
              </a:ext>
            </a:extLst>
          </p:cNvPr>
          <p:cNvSpPr/>
          <p:nvPr/>
        </p:nvSpPr>
        <p:spPr>
          <a:xfrm rot="10800000">
            <a:off x="5297805" y="3567465"/>
            <a:ext cx="2141492" cy="407324"/>
          </a:xfrm>
          <a:prstGeom prst="triangl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143F73-548E-413D-98A5-1D67BD51FA89}"/>
              </a:ext>
            </a:extLst>
          </p:cNvPr>
          <p:cNvSpPr txBox="1"/>
          <p:nvPr/>
        </p:nvSpPr>
        <p:spPr>
          <a:xfrm>
            <a:off x="992777" y="4026337"/>
            <a:ext cx="2873829" cy="1631216"/>
          </a:xfrm>
          <a:prstGeom prst="rect">
            <a:avLst/>
          </a:prstGeom>
          <a:noFill/>
        </p:spPr>
        <p:txBody>
          <a:bodyPr wrap="square" rtlCol="0">
            <a:spAutoFit/>
          </a:bodyPr>
          <a:lstStyle/>
          <a:p>
            <a:r>
              <a:rPr lang="en-US" sz="2000" dirty="0">
                <a:latin typeface="Baskerville Old Face" panose="02020602080505020303" pitchFamily="18" charset="0"/>
              </a:rPr>
              <a:t>THEN borrow at the riskless rate to purchase all the stocks in the Dow Jones Index and sell them back one day later</a:t>
            </a:r>
          </a:p>
        </p:txBody>
      </p:sp>
      <p:sp>
        <p:nvSpPr>
          <p:cNvPr id="11" name="TextBox 10">
            <a:extLst>
              <a:ext uri="{FF2B5EF4-FFF2-40B4-BE49-F238E27FC236}">
                <a16:creationId xmlns:a16="http://schemas.microsoft.com/office/drawing/2014/main" id="{2827B9BF-9B4E-443C-A590-8A26CB9BCE1C}"/>
              </a:ext>
            </a:extLst>
          </p:cNvPr>
          <p:cNvSpPr txBox="1"/>
          <p:nvPr/>
        </p:nvSpPr>
        <p:spPr>
          <a:xfrm>
            <a:off x="5185954" y="4026337"/>
            <a:ext cx="2873829" cy="1631216"/>
          </a:xfrm>
          <a:prstGeom prst="rect">
            <a:avLst/>
          </a:prstGeom>
          <a:noFill/>
        </p:spPr>
        <p:txBody>
          <a:bodyPr wrap="square" rtlCol="0">
            <a:spAutoFit/>
          </a:bodyPr>
          <a:lstStyle/>
          <a:p>
            <a:r>
              <a:rPr lang="en-US" sz="2000" dirty="0">
                <a:latin typeface="Baskerville Old Face" panose="02020602080505020303" pitchFamily="18" charset="0"/>
              </a:rPr>
              <a:t>THEN borrow all the stocks in the Dow Jones index, receiving the risk-less rate, and buy them back one day later</a:t>
            </a:r>
          </a:p>
        </p:txBody>
      </p:sp>
      <p:sp>
        <p:nvSpPr>
          <p:cNvPr id="15" name="TextBox 14">
            <a:extLst>
              <a:ext uri="{FF2B5EF4-FFF2-40B4-BE49-F238E27FC236}">
                <a16:creationId xmlns:a16="http://schemas.microsoft.com/office/drawing/2014/main" id="{F8B8C571-38ED-4E7D-A5BC-0985E0053F42}"/>
              </a:ext>
            </a:extLst>
          </p:cNvPr>
          <p:cNvSpPr txBox="1"/>
          <p:nvPr/>
        </p:nvSpPr>
        <p:spPr>
          <a:xfrm>
            <a:off x="3745163" y="3501334"/>
            <a:ext cx="1653675" cy="400110"/>
          </a:xfrm>
          <a:prstGeom prst="rect">
            <a:avLst/>
          </a:prstGeom>
          <a:noFill/>
        </p:spPr>
        <p:txBody>
          <a:bodyPr wrap="square" rtlCol="0">
            <a:spAutoFit/>
          </a:bodyPr>
          <a:lstStyle/>
          <a:p>
            <a:r>
              <a:rPr lang="en-US" sz="2000" b="1" dirty="0">
                <a:latin typeface="Baskerville Old Face" panose="02020602080505020303" pitchFamily="18" charset="0"/>
              </a:rPr>
              <a:t>Benchmark</a:t>
            </a:r>
          </a:p>
        </p:txBody>
      </p:sp>
    </p:spTree>
    <p:extLst>
      <p:ext uri="{BB962C8B-B14F-4D97-AF65-F5344CB8AC3E}">
        <p14:creationId xmlns:p14="http://schemas.microsoft.com/office/powerpoint/2010/main" val="33915853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F38-A64E-4225-8387-5DBC9C4A65C8}"/>
              </a:ext>
            </a:extLst>
          </p:cNvPr>
          <p:cNvSpPr>
            <a:spLocks noGrp="1"/>
          </p:cNvSpPr>
          <p:nvPr>
            <p:ph type="title"/>
          </p:nvPr>
        </p:nvSpPr>
        <p:spPr/>
        <p:txBody>
          <a:bodyPr/>
          <a:lstStyle/>
          <a:p>
            <a:r>
              <a:rPr lang="en-US" dirty="0"/>
              <a:t>Methods and Reasonings: economic important of the results</a:t>
            </a:r>
          </a:p>
        </p:txBody>
      </p:sp>
      <p:sp>
        <p:nvSpPr>
          <p:cNvPr id="5" name="Slide Number Placeholder 4">
            <a:extLst>
              <a:ext uri="{FF2B5EF4-FFF2-40B4-BE49-F238E27FC236}">
                <a16:creationId xmlns:a16="http://schemas.microsoft.com/office/drawing/2014/main" id="{3F1FD860-DBB2-4979-A307-803F0A90F5EA}"/>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33</a:t>
            </a:fld>
            <a:endParaRPr lang="en-US" dirty="0">
              <a:solidFill>
                <a:prstClr val="black"/>
              </a:solidFill>
            </a:endParaRPr>
          </a:p>
        </p:txBody>
      </p:sp>
      <p:sp>
        <p:nvSpPr>
          <p:cNvPr id="6" name="Content Placeholder 2">
            <a:extLst>
              <a:ext uri="{FF2B5EF4-FFF2-40B4-BE49-F238E27FC236}">
                <a16:creationId xmlns:a16="http://schemas.microsoft.com/office/drawing/2014/main" id="{26A35EFE-5555-4326-806E-75EF729FEC6B}"/>
              </a:ext>
            </a:extLst>
          </p:cNvPr>
          <p:cNvSpPr>
            <a:spLocks noGrp="1"/>
          </p:cNvSpPr>
          <p:nvPr>
            <p:ph idx="1"/>
          </p:nvPr>
        </p:nvSpPr>
        <p:spPr>
          <a:xfrm>
            <a:off x="628650" y="1825625"/>
            <a:ext cx="7886700" cy="4696276"/>
          </a:xfrm>
        </p:spPr>
        <p:txBody>
          <a:bodyPr>
            <a:normAutofit/>
          </a:bodyPr>
          <a:lstStyle/>
          <a:p>
            <a:pPr>
              <a:buFont typeface="Wingdings" panose="05000000000000000000" pitchFamily="2" charset="2"/>
              <a:buChar char="§"/>
            </a:pPr>
            <a:r>
              <a:rPr lang="en-US" sz="2000" dirty="0">
                <a:cs typeface="Times New Roman" panose="02020603050405020304" pitchFamily="18" charset="0"/>
              </a:rPr>
              <a:t>Buys the index 1,281 times and sells the index 1254 times in the 3,700+ trading days between 1985 and 1999</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The average daily return of this zero-cost strategy is 4.4 basis point, which is slightly larger than the average daily excess return on the Dow Jones itself</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The annualized return of the pessimism-based strategy is 7.3%</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Depending on the size of the transaction, costs attributable to bid-ask spreads and finite market depth may exceed 4.4 basis points per trade – the cutoff value for eliminating the profitability of a pessimism-based trading strategy. </a:t>
            </a: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spTree>
    <p:extLst>
      <p:ext uri="{BB962C8B-B14F-4D97-AF65-F5344CB8AC3E}">
        <p14:creationId xmlns:p14="http://schemas.microsoft.com/office/powerpoint/2010/main" val="234561061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BE57-1D61-4197-BEB0-10243B849AE1}"/>
              </a:ext>
            </a:extLst>
          </p:cNvPr>
          <p:cNvSpPr>
            <a:spLocks noGrp="1"/>
          </p:cNvSpPr>
          <p:nvPr>
            <p:ph type="title"/>
          </p:nvPr>
        </p:nvSpPr>
        <p:spPr/>
        <p:txBody>
          <a:bodyPr/>
          <a:lstStyle/>
          <a:p>
            <a:r>
              <a:rPr lang="en-US" dirty="0"/>
              <a:t>Whether pessimism factor relates to investor sentiment? </a:t>
            </a:r>
          </a:p>
        </p:txBody>
      </p:sp>
      <p:sp>
        <p:nvSpPr>
          <p:cNvPr id="5" name="Slide Number Placeholder 4">
            <a:extLst>
              <a:ext uri="{FF2B5EF4-FFF2-40B4-BE49-F238E27FC236}">
                <a16:creationId xmlns:a16="http://schemas.microsoft.com/office/drawing/2014/main" id="{5F8B314F-15F9-49CA-9AB7-58996FCB365A}"/>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34</a:t>
            </a:fld>
            <a:endParaRPr lang="en-US" dirty="0">
              <a:solidFill>
                <a:prstClr val="black"/>
              </a:solidFill>
            </a:endParaRPr>
          </a:p>
        </p:txBody>
      </p:sp>
      <p:pic>
        <p:nvPicPr>
          <p:cNvPr id="7" name="Picture 6">
            <a:extLst>
              <a:ext uri="{FF2B5EF4-FFF2-40B4-BE49-F238E27FC236}">
                <a16:creationId xmlns:a16="http://schemas.microsoft.com/office/drawing/2014/main" id="{EF91F328-7615-42DE-A728-19E2A48F4B61}"/>
              </a:ext>
            </a:extLst>
          </p:cNvPr>
          <p:cNvPicPr>
            <a:picLocks noChangeAspect="1"/>
          </p:cNvPicPr>
          <p:nvPr/>
        </p:nvPicPr>
        <p:blipFill>
          <a:blip r:embed="rId2"/>
          <a:stretch>
            <a:fillRect/>
          </a:stretch>
        </p:blipFill>
        <p:spPr>
          <a:xfrm>
            <a:off x="951428" y="1433329"/>
            <a:ext cx="7241144" cy="5242108"/>
          </a:xfrm>
          <a:prstGeom prst="rect">
            <a:avLst/>
          </a:prstGeom>
        </p:spPr>
      </p:pic>
    </p:spTree>
    <p:extLst>
      <p:ext uri="{BB962C8B-B14F-4D97-AF65-F5344CB8AC3E}">
        <p14:creationId xmlns:p14="http://schemas.microsoft.com/office/powerpoint/2010/main" val="83527479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AB89-7BE4-47E0-A50B-306723E39B59}"/>
              </a:ext>
            </a:extLst>
          </p:cNvPr>
          <p:cNvSpPr>
            <a:spLocks noGrp="1"/>
          </p:cNvSpPr>
          <p:nvPr>
            <p:ph type="title"/>
          </p:nvPr>
        </p:nvSpPr>
        <p:spPr/>
        <p:txBody>
          <a:bodyPr/>
          <a:lstStyle/>
          <a:p>
            <a:r>
              <a:rPr lang="en-US" dirty="0"/>
              <a:t>Conclusions</a:t>
            </a:r>
          </a:p>
        </p:txBody>
      </p:sp>
      <p:sp>
        <p:nvSpPr>
          <p:cNvPr id="5" name="Slide Number Placeholder 4">
            <a:extLst>
              <a:ext uri="{FF2B5EF4-FFF2-40B4-BE49-F238E27FC236}">
                <a16:creationId xmlns:a16="http://schemas.microsoft.com/office/drawing/2014/main" id="{3FF6AD08-D438-4AE6-A8EA-E5BACE9E1357}"/>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35</a:t>
            </a:fld>
            <a:endParaRPr lang="en-US" dirty="0">
              <a:solidFill>
                <a:prstClr val="black"/>
              </a:solidFill>
            </a:endParaRPr>
          </a:p>
        </p:txBody>
      </p:sp>
      <p:sp>
        <p:nvSpPr>
          <p:cNvPr id="6" name="Rectangle 5">
            <a:extLst>
              <a:ext uri="{FF2B5EF4-FFF2-40B4-BE49-F238E27FC236}">
                <a16:creationId xmlns:a16="http://schemas.microsoft.com/office/drawing/2014/main" id="{FFE3AD54-FF9A-439E-A0D2-9FF5293608A2}"/>
              </a:ext>
            </a:extLst>
          </p:cNvPr>
          <p:cNvSpPr/>
          <p:nvPr/>
        </p:nvSpPr>
        <p:spPr>
          <a:xfrm>
            <a:off x="940526" y="1690063"/>
            <a:ext cx="7262949" cy="3477875"/>
          </a:xfrm>
          <a:prstGeom prst="rect">
            <a:avLst/>
          </a:prstGeom>
        </p:spPr>
        <p:txBody>
          <a:bodyPr wrap="square">
            <a:spAutoFit/>
          </a:bodyPr>
          <a:lstStyle/>
          <a:p>
            <a:pPr>
              <a:buFont typeface="Wingdings" panose="05000000000000000000" pitchFamily="2" charset="2"/>
              <a:buChar char="§"/>
            </a:pPr>
            <a:r>
              <a:rPr lang="en-US" sz="2000" dirty="0">
                <a:cs typeface="Times New Roman" panose="02020603050405020304" pitchFamily="18" charset="0"/>
              </a:rPr>
              <a:t>C1: High media pessimism </a:t>
            </a:r>
            <a:r>
              <a:rPr lang="en-US" sz="2000" b="1" dirty="0">
                <a:cs typeface="Times New Roman" panose="02020603050405020304" pitchFamily="18" charset="0"/>
              </a:rPr>
              <a:t>robustly</a:t>
            </a:r>
            <a:r>
              <a:rPr lang="en-US" sz="2000" dirty="0">
                <a:cs typeface="Times New Roman" panose="02020603050405020304" pitchFamily="18" charset="0"/>
              </a:rPr>
              <a:t> predicts downward pressure on market prices followed by a reversion to fundamentals.</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C2: </a:t>
            </a:r>
            <a:r>
              <a:rPr lang="en-US" sz="2000" b="1" dirty="0">
                <a:cs typeface="Times New Roman" panose="02020603050405020304" pitchFamily="18" charset="0"/>
              </a:rPr>
              <a:t>Unusual</a:t>
            </a:r>
            <a:r>
              <a:rPr lang="en-US" sz="2000" dirty="0">
                <a:cs typeface="Times New Roman" panose="02020603050405020304" pitchFamily="18" charset="0"/>
              </a:rPr>
              <a:t> high or low pessimism predicts high market trading volume.</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C3: C1 and C2 are consistent with </a:t>
            </a:r>
            <a:r>
              <a:rPr lang="en-US" sz="2000" b="1" dirty="0">
                <a:cs typeface="Times New Roman" panose="02020603050405020304" pitchFamily="18" charset="0"/>
              </a:rPr>
              <a:t>theoretical models of noise and liquidity traders</a:t>
            </a:r>
            <a:r>
              <a:rPr lang="en-US" sz="2000" dirty="0">
                <a:cs typeface="Times New Roman" panose="02020603050405020304" pitchFamily="18" charset="0"/>
              </a:rPr>
              <a:t>, and are inconsistent with </a:t>
            </a:r>
            <a:r>
              <a:rPr lang="en-US" sz="2000" b="1" dirty="0">
                <a:cs typeface="Times New Roman" panose="02020603050405020304" pitchFamily="18" charset="0"/>
              </a:rPr>
              <a:t>theories of media content</a:t>
            </a:r>
            <a:r>
              <a:rPr lang="en-US" sz="2000" dirty="0">
                <a:cs typeface="Times New Roman" panose="02020603050405020304" pitchFamily="18" charset="0"/>
              </a:rPr>
              <a:t> as a proxy for new information about fundamental asset values, as a proxy for market volatility, or as a sideshow with no relationship to asset markets. </a:t>
            </a:r>
          </a:p>
        </p:txBody>
      </p:sp>
    </p:spTree>
    <p:extLst>
      <p:ext uri="{BB962C8B-B14F-4D97-AF65-F5344CB8AC3E}">
        <p14:creationId xmlns:p14="http://schemas.microsoft.com/office/powerpoint/2010/main" val="218856205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E86F-B527-4904-849A-C2BD1CE001A1}"/>
              </a:ext>
            </a:extLst>
          </p:cNvPr>
          <p:cNvSpPr>
            <a:spLocks noGrp="1"/>
          </p:cNvSpPr>
          <p:nvPr>
            <p:ph type="title"/>
          </p:nvPr>
        </p:nvSpPr>
        <p:spPr>
          <a:xfrm>
            <a:off x="342900" y="336099"/>
            <a:ext cx="8172450" cy="1006474"/>
          </a:xfrm>
        </p:spPr>
        <p:txBody>
          <a:bodyPr/>
          <a:lstStyle/>
          <a:p>
            <a:r>
              <a:rPr lang="en-US" dirty="0"/>
              <a:t>Additional Findings</a:t>
            </a:r>
          </a:p>
        </p:txBody>
      </p:sp>
      <p:sp>
        <p:nvSpPr>
          <p:cNvPr id="5" name="Slide Number Placeholder 4">
            <a:extLst>
              <a:ext uri="{FF2B5EF4-FFF2-40B4-BE49-F238E27FC236}">
                <a16:creationId xmlns:a16="http://schemas.microsoft.com/office/drawing/2014/main" id="{4932F278-5A7C-486F-A9B1-047D87CA2BE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36</a:t>
            </a:fld>
            <a:endParaRPr lang="en-US" dirty="0">
              <a:solidFill>
                <a:prstClr val="black"/>
              </a:solidFill>
            </a:endParaRPr>
          </a:p>
        </p:txBody>
      </p:sp>
      <p:sp>
        <p:nvSpPr>
          <p:cNvPr id="9" name="Content Placeholder 2">
            <a:extLst>
              <a:ext uri="{FF2B5EF4-FFF2-40B4-BE49-F238E27FC236}">
                <a16:creationId xmlns:a16="http://schemas.microsoft.com/office/drawing/2014/main" id="{6674B61C-4060-4924-9329-7AD4252EC3E3}"/>
              </a:ext>
            </a:extLst>
          </p:cNvPr>
          <p:cNvSpPr>
            <a:spLocks noGrp="1"/>
          </p:cNvSpPr>
          <p:nvPr>
            <p:ph idx="1"/>
          </p:nvPr>
        </p:nvSpPr>
        <p:spPr>
          <a:xfrm>
            <a:off x="628650" y="1825625"/>
            <a:ext cx="7886700" cy="4696276"/>
          </a:xfrm>
        </p:spPr>
        <p:txBody>
          <a:bodyPr>
            <a:normAutofit lnSpcReduction="10000"/>
          </a:bodyPr>
          <a:lstStyle/>
          <a:p>
            <a:pPr>
              <a:buFont typeface="Wingdings" panose="05000000000000000000" pitchFamily="2" charset="2"/>
              <a:buChar char="§"/>
            </a:pPr>
            <a:r>
              <a:rPr lang="en-US" sz="2000" dirty="0">
                <a:cs typeface="Times New Roman" panose="02020603050405020304" pitchFamily="18" charset="0"/>
              </a:rPr>
              <a:t>Price impact of pessimism appears especially large and slow to reverse itself in small stocks == sentiment theory (media content is linked to the behavior of individual investors)</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The changes in market returns that follow pessimistic media content are dispersed throughout the trading day, rather than concentrated after the release of information.</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The negative returns following negative sentiment are reversed over the next few days of market activity.</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Pessimism strongly predicts market volatility.</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A sentiment-based trading strategy guarantees high return. </a:t>
            </a:r>
          </a:p>
          <a:p>
            <a:pPr>
              <a:buFont typeface="Wingdings" panose="05000000000000000000" pitchFamily="2" charset="2"/>
              <a:buChar char="§"/>
            </a:pPr>
            <a:endParaRPr lang="en-US" sz="2000" dirty="0">
              <a:cs typeface="Times New Roman" panose="02020603050405020304" pitchFamily="18" charset="0"/>
            </a:endParaRPr>
          </a:p>
          <a:p>
            <a:pPr>
              <a:buFont typeface="Wingdings" panose="05000000000000000000" pitchFamily="2" charset="2"/>
              <a:buChar char="§"/>
            </a:pPr>
            <a:endParaRPr lang="en-US" sz="2000" dirty="0">
              <a:cs typeface="Times New Roman" panose="02020603050405020304" pitchFamily="18" charset="0"/>
            </a:endParaRPr>
          </a:p>
          <a:p>
            <a:pPr marL="0" indent="0">
              <a:buNone/>
            </a:pPr>
            <a:endParaRPr lang="en-US" dirty="0"/>
          </a:p>
          <a:p>
            <a:pPr marL="0" indent="0">
              <a:buNone/>
            </a:pPr>
            <a:endParaRPr lang="en-US" dirty="0"/>
          </a:p>
          <a:p>
            <a:endParaRPr lang="fr-FR" dirty="0"/>
          </a:p>
        </p:txBody>
      </p:sp>
      <p:sp>
        <p:nvSpPr>
          <p:cNvPr id="6" name="Freeform 9">
            <a:extLst>
              <a:ext uri="{FF2B5EF4-FFF2-40B4-BE49-F238E27FC236}">
                <a16:creationId xmlns:a16="http://schemas.microsoft.com/office/drawing/2014/main" id="{A4948B7D-3CB5-4BBF-9AE1-314543E08E27}"/>
              </a:ext>
            </a:extLst>
          </p:cNvPr>
          <p:cNvSpPr>
            <a:spLocks/>
          </p:cNvSpPr>
          <p:nvPr/>
        </p:nvSpPr>
        <p:spPr bwMode="auto">
          <a:xfrm>
            <a:off x="180975" y="4972394"/>
            <a:ext cx="412750" cy="512762"/>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a:effectLst/>
        </p:spPr>
        <p:txBody>
          <a:bodyPr wrap="none"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askerville Old Face" panose="02020602080505020303" pitchFamily="18" charset="0"/>
            </a:endParaRPr>
          </a:p>
        </p:txBody>
      </p:sp>
      <p:sp>
        <p:nvSpPr>
          <p:cNvPr id="7" name="Freeform 10">
            <a:extLst>
              <a:ext uri="{FF2B5EF4-FFF2-40B4-BE49-F238E27FC236}">
                <a16:creationId xmlns:a16="http://schemas.microsoft.com/office/drawing/2014/main" id="{BF878152-D027-42DF-848C-16E0AC65160D}"/>
              </a:ext>
            </a:extLst>
          </p:cNvPr>
          <p:cNvSpPr>
            <a:spLocks/>
          </p:cNvSpPr>
          <p:nvPr/>
        </p:nvSpPr>
        <p:spPr bwMode="auto">
          <a:xfrm>
            <a:off x="180975" y="4012838"/>
            <a:ext cx="447675" cy="48260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a:effectLst/>
        </p:spPr>
        <p:txBody>
          <a:bodyPr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askerville Old Face" panose="02020602080505020303" pitchFamily="18" charset="0"/>
            </a:endParaRPr>
          </a:p>
        </p:txBody>
      </p:sp>
      <p:sp>
        <p:nvSpPr>
          <p:cNvPr id="8" name="Freeform 10">
            <a:extLst>
              <a:ext uri="{FF2B5EF4-FFF2-40B4-BE49-F238E27FC236}">
                <a16:creationId xmlns:a16="http://schemas.microsoft.com/office/drawing/2014/main" id="{AA4BBE5E-9EBB-4AEE-9862-1B24974056B2}"/>
              </a:ext>
            </a:extLst>
          </p:cNvPr>
          <p:cNvSpPr>
            <a:spLocks/>
          </p:cNvSpPr>
          <p:nvPr/>
        </p:nvSpPr>
        <p:spPr bwMode="auto">
          <a:xfrm>
            <a:off x="180975" y="2796901"/>
            <a:ext cx="447675" cy="48260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a:effectLst/>
        </p:spPr>
        <p:txBody>
          <a:bodyPr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askerville Old Face" panose="02020602080505020303" pitchFamily="18" charset="0"/>
            </a:endParaRPr>
          </a:p>
        </p:txBody>
      </p:sp>
      <p:sp>
        <p:nvSpPr>
          <p:cNvPr id="10" name="Freeform 10">
            <a:extLst>
              <a:ext uri="{FF2B5EF4-FFF2-40B4-BE49-F238E27FC236}">
                <a16:creationId xmlns:a16="http://schemas.microsoft.com/office/drawing/2014/main" id="{7C0FE247-4F7E-4FE8-878F-2F50A2CAD73D}"/>
              </a:ext>
            </a:extLst>
          </p:cNvPr>
          <p:cNvSpPr>
            <a:spLocks/>
          </p:cNvSpPr>
          <p:nvPr/>
        </p:nvSpPr>
        <p:spPr bwMode="auto">
          <a:xfrm>
            <a:off x="180975" y="1580964"/>
            <a:ext cx="447675" cy="48260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a:effectLst/>
        </p:spPr>
        <p:txBody>
          <a:bodyPr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askerville Old Face" panose="02020602080505020303" pitchFamily="18" charset="0"/>
            </a:endParaRPr>
          </a:p>
        </p:txBody>
      </p:sp>
      <p:sp>
        <p:nvSpPr>
          <p:cNvPr id="11" name="Freeform 9">
            <a:extLst>
              <a:ext uri="{FF2B5EF4-FFF2-40B4-BE49-F238E27FC236}">
                <a16:creationId xmlns:a16="http://schemas.microsoft.com/office/drawing/2014/main" id="{FB53FF92-5682-4E62-A262-CAC04B0FC459}"/>
              </a:ext>
            </a:extLst>
          </p:cNvPr>
          <p:cNvSpPr>
            <a:spLocks/>
          </p:cNvSpPr>
          <p:nvPr/>
        </p:nvSpPr>
        <p:spPr bwMode="auto">
          <a:xfrm>
            <a:off x="180975" y="5705731"/>
            <a:ext cx="412750" cy="512762"/>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a:effectLst/>
        </p:spPr>
        <p:txBody>
          <a:bodyPr wrap="none"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askerville Old Face" panose="02020602080505020303" pitchFamily="18" charset="0"/>
            </a:endParaRPr>
          </a:p>
        </p:txBody>
      </p:sp>
    </p:spTree>
    <p:extLst>
      <p:ext uri="{BB962C8B-B14F-4D97-AF65-F5344CB8AC3E}">
        <p14:creationId xmlns:p14="http://schemas.microsoft.com/office/powerpoint/2010/main" val="266665995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44C-E3BB-4D4A-997C-C1334D715B5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Next Steps</a:t>
            </a:r>
            <a:endParaRPr lang="fr-F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B045AC-7C12-40F2-A5FB-2F372D98F88A}"/>
              </a:ext>
            </a:extLst>
          </p:cNvPr>
          <p:cNvSpPr>
            <a:spLocks noGrp="1"/>
          </p:cNvSpPr>
          <p:nvPr>
            <p:ph idx="1"/>
          </p:nvPr>
        </p:nvSpPr>
        <p:spPr/>
        <p:txBody>
          <a:bodyPr/>
          <a:lstStyle/>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Profit vanished?</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S&amp;P500 or Russell 2000?</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Regime shift since 2007? Crash? Inputs? Returns? </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Macro-level to micro-level? </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Deep learning models? </a:t>
            </a:r>
            <a:endParaRPr lang="en-US" sz="2000" dirty="0"/>
          </a:p>
          <a:p>
            <a:endParaRPr lang="en-US" dirty="0"/>
          </a:p>
          <a:p>
            <a:endParaRPr lang="fr-FR" dirty="0"/>
          </a:p>
        </p:txBody>
      </p:sp>
      <p:sp>
        <p:nvSpPr>
          <p:cNvPr id="5" name="Slide Number Placeholder 4">
            <a:extLst>
              <a:ext uri="{FF2B5EF4-FFF2-40B4-BE49-F238E27FC236}">
                <a16:creationId xmlns:a16="http://schemas.microsoft.com/office/drawing/2014/main" id="{CAE6D3BE-459D-4DB8-9AEF-D74C16D55D1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23580507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44C-E3BB-4D4A-997C-C1334D715B5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Larger takeaways</a:t>
            </a:r>
            <a:endParaRPr lang="fr-F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B045AC-7C12-40F2-A5FB-2F372D98F88A}"/>
              </a:ext>
            </a:extLst>
          </p:cNvPr>
          <p:cNvSpPr>
            <a:spLocks noGrp="1"/>
          </p:cNvSpPr>
          <p:nvPr>
            <p:ph idx="1"/>
          </p:nvPr>
        </p:nvSpPr>
        <p:spPr/>
        <p:txBody>
          <a:bodyPr/>
          <a:lstStyle/>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Alpha is a zero-sum game</a:t>
            </a:r>
          </a:p>
          <a:p>
            <a:pPr marL="0" indent="0">
              <a:buNone/>
            </a:pPr>
            <a:r>
              <a:rPr lang="en-US" sz="2000" dirty="0">
                <a:latin typeface="Times New Roman" panose="02020603050405020304" pitchFamily="18" charset="0"/>
                <a:cs typeface="Times New Roman" panose="02020603050405020304" pitchFamily="18" charset="0"/>
              </a:rPr>
              <a:t>Competitive</a:t>
            </a:r>
          </a:p>
          <a:p>
            <a:pPr marL="0" indent="0">
              <a:buNone/>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Predictability battle</a:t>
            </a:r>
          </a:p>
          <a:p>
            <a:pPr marL="0" indent="0">
              <a:buNone/>
            </a:pPr>
            <a:r>
              <a:rPr lang="en-US" sz="2000" dirty="0">
                <a:latin typeface="Times New Roman" panose="02020603050405020304" pitchFamily="18" charset="0"/>
                <a:cs typeface="Times New Roman" panose="02020603050405020304" pitchFamily="18" charset="0"/>
              </a:rPr>
              <a:t>You want your action to be less predictable</a:t>
            </a:r>
          </a:p>
          <a:p>
            <a:pPr marL="0" indent="0">
              <a:buNone/>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Data </a:t>
            </a:r>
          </a:p>
          <a:p>
            <a:pPr marL="0" indent="0">
              <a:buNone/>
            </a:pPr>
            <a:r>
              <a:rPr lang="en-US" sz="2000" dirty="0">
                <a:latin typeface="Times New Roman" panose="02020603050405020304" pitchFamily="18" charset="0"/>
                <a:cs typeface="Times New Roman" panose="02020603050405020304" pitchFamily="18" charset="0"/>
              </a:rPr>
              <a:t>Trash in, trash out</a:t>
            </a:r>
          </a:p>
          <a:p>
            <a:pPr marL="0" indent="0">
              <a:buNone/>
            </a:pPr>
            <a:endParaRPr lang="en-US" sz="2000" dirty="0"/>
          </a:p>
          <a:p>
            <a:pPr>
              <a:buFont typeface="Wingdings" panose="05000000000000000000" pitchFamily="2" charset="2"/>
              <a:buChar char="§"/>
            </a:pPr>
            <a:endParaRPr lang="en-US" dirty="0"/>
          </a:p>
          <a:p>
            <a:endParaRPr lang="fr-FR" dirty="0"/>
          </a:p>
        </p:txBody>
      </p:sp>
      <p:sp>
        <p:nvSpPr>
          <p:cNvPr id="5" name="Slide Number Placeholder 4">
            <a:extLst>
              <a:ext uri="{FF2B5EF4-FFF2-40B4-BE49-F238E27FC236}">
                <a16:creationId xmlns:a16="http://schemas.microsoft.com/office/drawing/2014/main" id="{CAE6D3BE-459D-4DB8-9AEF-D74C16D55D1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64867944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C502-5564-4022-A364-F8F5C15D28D2}"/>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4713B178-DF1E-44B0-B35B-5AAB617B6F8C}"/>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39</a:t>
            </a:fld>
            <a:endParaRPr lang="en-US" dirty="0">
              <a:solidFill>
                <a:prstClr val="black"/>
              </a:solidFill>
            </a:endParaRPr>
          </a:p>
        </p:txBody>
      </p:sp>
      <p:pic>
        <p:nvPicPr>
          <p:cNvPr id="9" name="Picture 8">
            <a:extLst>
              <a:ext uri="{FF2B5EF4-FFF2-40B4-BE49-F238E27FC236}">
                <a16:creationId xmlns:a16="http://schemas.microsoft.com/office/drawing/2014/main" id="{F7E206A7-B638-4E84-9F18-F06356FB4F09}"/>
              </a:ext>
            </a:extLst>
          </p:cNvPr>
          <p:cNvPicPr>
            <a:picLocks noChangeAspect="1"/>
          </p:cNvPicPr>
          <p:nvPr/>
        </p:nvPicPr>
        <p:blipFill>
          <a:blip r:embed="rId2"/>
          <a:stretch>
            <a:fillRect/>
          </a:stretch>
        </p:blipFill>
        <p:spPr>
          <a:xfrm>
            <a:off x="714375" y="1685924"/>
            <a:ext cx="7830226" cy="4283801"/>
          </a:xfrm>
          <a:prstGeom prst="rect">
            <a:avLst/>
          </a:prstGeom>
        </p:spPr>
      </p:pic>
    </p:spTree>
    <p:extLst>
      <p:ext uri="{BB962C8B-B14F-4D97-AF65-F5344CB8AC3E}">
        <p14:creationId xmlns:p14="http://schemas.microsoft.com/office/powerpoint/2010/main" val="7324302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44C-E3BB-4D4A-997C-C1334D715B50}"/>
              </a:ext>
            </a:extLst>
          </p:cNvPr>
          <p:cNvSpPr>
            <a:spLocks noGrp="1"/>
          </p:cNvSpPr>
          <p:nvPr>
            <p:ph type="title"/>
          </p:nvPr>
        </p:nvSpPr>
        <p:spPr/>
        <p:txBody>
          <a:bodyPr/>
          <a:lstStyle/>
          <a:p>
            <a:r>
              <a:rPr lang="en-US" dirty="0">
                <a:cs typeface="Times New Roman" panose="02020603050405020304" pitchFamily="18" charset="0"/>
              </a:rPr>
              <a:t>Introduction</a:t>
            </a:r>
            <a:endParaRPr lang="fr-FR"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C2B045AC-7C12-40F2-A5FB-2F372D98F88A}"/>
              </a:ext>
            </a:extLst>
          </p:cNvPr>
          <p:cNvSpPr>
            <a:spLocks noGrp="1"/>
          </p:cNvSpPr>
          <p:nvPr>
            <p:ph idx="1"/>
          </p:nvPr>
        </p:nvSpPr>
        <p:spPr>
          <a:xfrm>
            <a:off x="628650" y="1825625"/>
            <a:ext cx="7886700" cy="2263049"/>
          </a:xfrm>
        </p:spPr>
        <p:txBody>
          <a:bodyPr>
            <a:normAutofit/>
          </a:bodyPr>
          <a:lstStyle/>
          <a:p>
            <a:pPr>
              <a:buFont typeface="Wingdings" panose="05000000000000000000" pitchFamily="2" charset="2"/>
              <a:buChar char="§"/>
            </a:pPr>
            <a:r>
              <a:rPr lang="en-US" sz="2000" dirty="0">
                <a:cs typeface="Times New Roman" panose="02020603050405020304" pitchFamily="18" charset="0"/>
              </a:rPr>
              <a:t>C1: High media pessimism </a:t>
            </a:r>
            <a:r>
              <a:rPr lang="en-US" sz="2000" b="1" dirty="0">
                <a:cs typeface="Times New Roman" panose="02020603050405020304" pitchFamily="18" charset="0"/>
              </a:rPr>
              <a:t>robustly</a:t>
            </a:r>
            <a:r>
              <a:rPr lang="en-US" sz="2000" dirty="0">
                <a:cs typeface="Times New Roman" panose="02020603050405020304" pitchFamily="18" charset="0"/>
              </a:rPr>
              <a:t> predicts downward pressure on market prices followed by a reversion to fundamentals.</a:t>
            </a:r>
          </a:p>
          <a:p>
            <a:pPr>
              <a:buFont typeface="Wingdings" panose="05000000000000000000" pitchFamily="2" charset="2"/>
              <a:buChar char="§"/>
            </a:pPr>
            <a:r>
              <a:rPr lang="en-US" sz="2000" dirty="0">
                <a:cs typeface="Times New Roman" panose="02020603050405020304" pitchFamily="18" charset="0"/>
              </a:rPr>
              <a:t>C2: </a:t>
            </a:r>
            <a:r>
              <a:rPr lang="en-US" sz="2000" b="1" dirty="0">
                <a:cs typeface="Times New Roman" panose="02020603050405020304" pitchFamily="18" charset="0"/>
              </a:rPr>
              <a:t>Unusual</a:t>
            </a:r>
            <a:r>
              <a:rPr lang="en-US" sz="2000" dirty="0">
                <a:cs typeface="Times New Roman" panose="02020603050405020304" pitchFamily="18" charset="0"/>
              </a:rPr>
              <a:t> high or low pessimism predicts high market trading volume.</a:t>
            </a:r>
          </a:p>
          <a:p>
            <a:pPr>
              <a:buFont typeface="Wingdings" panose="05000000000000000000" pitchFamily="2" charset="2"/>
              <a:buChar char="§"/>
            </a:pPr>
            <a:r>
              <a:rPr lang="en-US" sz="2000" dirty="0">
                <a:cs typeface="Times New Roman" panose="02020603050405020304" pitchFamily="18" charset="0"/>
              </a:rPr>
              <a:t>C3: C1 and C2 are consistent with </a:t>
            </a:r>
            <a:r>
              <a:rPr lang="en-US" sz="2000" b="1" dirty="0">
                <a:cs typeface="Times New Roman" panose="02020603050405020304" pitchFamily="18" charset="0"/>
              </a:rPr>
              <a:t>theoretical models of noise and liquidity traders</a:t>
            </a:r>
            <a:r>
              <a:rPr lang="en-US" sz="2000" dirty="0">
                <a:cs typeface="Times New Roman" panose="02020603050405020304" pitchFamily="18" charset="0"/>
              </a:rPr>
              <a:t>, and are inconsistent with </a:t>
            </a:r>
            <a:r>
              <a:rPr lang="en-US" sz="2000" b="1" dirty="0">
                <a:cs typeface="Times New Roman" panose="02020603050405020304" pitchFamily="18" charset="0"/>
              </a:rPr>
              <a:t>theories of media content</a:t>
            </a:r>
            <a:r>
              <a:rPr lang="en-US" sz="2000" dirty="0">
                <a:cs typeface="Times New Roman" panose="02020603050405020304" pitchFamily="18" charset="0"/>
              </a:rPr>
              <a:t> as a proxy for new information about fundamental asset values, as a proxy for market volatility, or as a sideshow with no relationship to asset markets. </a:t>
            </a:r>
          </a:p>
          <a:p>
            <a:pPr marL="0" indent="0">
              <a:buNone/>
            </a:pPr>
            <a:endParaRPr lang="en-US" sz="2000" dirty="0"/>
          </a:p>
          <a:p>
            <a:pPr>
              <a:buFont typeface="Wingdings" panose="05000000000000000000" pitchFamily="2" charset="2"/>
              <a:buChar char="§"/>
            </a:pPr>
            <a:endParaRPr lang="en-US" sz="2000" dirty="0"/>
          </a:p>
          <a:p>
            <a:pPr marL="0" indent="0">
              <a:buNone/>
            </a:pPr>
            <a:endParaRPr lang="en-US" sz="2000" b="1" dirty="0"/>
          </a:p>
          <a:p>
            <a:endParaRPr lang="en-US" dirty="0"/>
          </a:p>
          <a:p>
            <a:endParaRPr lang="fr-FR" dirty="0"/>
          </a:p>
        </p:txBody>
      </p:sp>
      <p:sp>
        <p:nvSpPr>
          <p:cNvPr id="5" name="Slide Number Placeholder 4">
            <a:extLst>
              <a:ext uri="{FF2B5EF4-FFF2-40B4-BE49-F238E27FC236}">
                <a16:creationId xmlns:a16="http://schemas.microsoft.com/office/drawing/2014/main" id="{CAE6D3BE-459D-4DB8-9AEF-D74C16D55D1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4</a:t>
            </a:fld>
            <a:endParaRPr lang="en-US" dirty="0">
              <a:solidFill>
                <a:prstClr val="black"/>
              </a:solidFill>
            </a:endParaRPr>
          </a:p>
        </p:txBody>
      </p:sp>
      <p:sp>
        <p:nvSpPr>
          <p:cNvPr id="7" name="TextBox 6">
            <a:extLst>
              <a:ext uri="{FF2B5EF4-FFF2-40B4-BE49-F238E27FC236}">
                <a16:creationId xmlns:a16="http://schemas.microsoft.com/office/drawing/2014/main" id="{0E2B8120-C3B8-4B58-B62C-C630CD8594DB}"/>
              </a:ext>
            </a:extLst>
          </p:cNvPr>
          <p:cNvSpPr txBox="1"/>
          <p:nvPr/>
        </p:nvSpPr>
        <p:spPr>
          <a:xfrm>
            <a:off x="691922" y="4893006"/>
            <a:ext cx="1603465" cy="707886"/>
          </a:xfrm>
          <a:prstGeom prst="rect">
            <a:avLst/>
          </a:prstGeom>
          <a:noFill/>
        </p:spPr>
        <p:txBody>
          <a:bodyPr wrap="square" rtlCol="0">
            <a:spAutoFit/>
          </a:bodyPr>
          <a:lstStyle/>
          <a:p>
            <a:r>
              <a:rPr lang="en-US" sz="2000" dirty="0">
                <a:latin typeface="Baskerville Old Face" panose="02020602080505020303" pitchFamily="18" charset="0"/>
              </a:rPr>
              <a:t>media pessimism</a:t>
            </a:r>
          </a:p>
        </p:txBody>
      </p:sp>
      <p:sp>
        <p:nvSpPr>
          <p:cNvPr id="8" name="TextBox 7">
            <a:extLst>
              <a:ext uri="{FF2B5EF4-FFF2-40B4-BE49-F238E27FC236}">
                <a16:creationId xmlns:a16="http://schemas.microsoft.com/office/drawing/2014/main" id="{E0863292-4526-476C-B058-623530A7B6B4}"/>
              </a:ext>
            </a:extLst>
          </p:cNvPr>
          <p:cNvSpPr txBox="1"/>
          <p:nvPr/>
        </p:nvSpPr>
        <p:spPr>
          <a:xfrm>
            <a:off x="2564865" y="5246949"/>
            <a:ext cx="1603465" cy="707886"/>
          </a:xfrm>
          <a:prstGeom prst="rect">
            <a:avLst/>
          </a:prstGeom>
          <a:noFill/>
        </p:spPr>
        <p:txBody>
          <a:bodyPr wrap="square" rtlCol="0">
            <a:spAutoFit/>
          </a:bodyPr>
          <a:lstStyle/>
          <a:p>
            <a:r>
              <a:rPr lang="en-US" sz="2000" dirty="0">
                <a:latin typeface="Baskerville Old Face" panose="02020602080505020303" pitchFamily="18" charset="0"/>
              </a:rPr>
              <a:t>market returns</a:t>
            </a:r>
          </a:p>
        </p:txBody>
      </p:sp>
      <p:sp>
        <p:nvSpPr>
          <p:cNvPr id="9" name="TextBox 8">
            <a:extLst>
              <a:ext uri="{FF2B5EF4-FFF2-40B4-BE49-F238E27FC236}">
                <a16:creationId xmlns:a16="http://schemas.microsoft.com/office/drawing/2014/main" id="{4BD135E9-B8F9-4F89-AB27-42A980209B82}"/>
              </a:ext>
            </a:extLst>
          </p:cNvPr>
          <p:cNvSpPr txBox="1"/>
          <p:nvPr/>
        </p:nvSpPr>
        <p:spPr>
          <a:xfrm>
            <a:off x="2564865" y="4491960"/>
            <a:ext cx="1603465" cy="707886"/>
          </a:xfrm>
          <a:prstGeom prst="rect">
            <a:avLst/>
          </a:prstGeom>
          <a:noFill/>
        </p:spPr>
        <p:txBody>
          <a:bodyPr wrap="square" rtlCol="0">
            <a:spAutoFit/>
          </a:bodyPr>
          <a:lstStyle/>
          <a:p>
            <a:r>
              <a:rPr lang="en-US" sz="2000" dirty="0">
                <a:latin typeface="Baskerville Old Face" panose="02020602080505020303" pitchFamily="18" charset="0"/>
              </a:rPr>
              <a:t>market volume</a:t>
            </a:r>
          </a:p>
        </p:txBody>
      </p:sp>
      <p:sp>
        <p:nvSpPr>
          <p:cNvPr id="11" name="Isosceles Triangle 10">
            <a:extLst>
              <a:ext uri="{FF2B5EF4-FFF2-40B4-BE49-F238E27FC236}">
                <a16:creationId xmlns:a16="http://schemas.microsoft.com/office/drawing/2014/main" id="{580F207B-DB1E-4033-B199-8D20CA849F52}"/>
              </a:ext>
            </a:extLst>
          </p:cNvPr>
          <p:cNvSpPr/>
          <p:nvPr/>
        </p:nvSpPr>
        <p:spPr>
          <a:xfrm rot="5400000">
            <a:off x="5426922" y="5134107"/>
            <a:ext cx="1350474" cy="270439"/>
          </a:xfrm>
          <a:prstGeom prst="triangle">
            <a:avLst/>
          </a:prstGeom>
          <a:solidFill>
            <a:schemeClr val="bg2">
              <a:lumMod val="90000"/>
            </a:schemeClr>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8164CAFD-E70A-4687-BCC6-ACC2C639C141}"/>
              </a:ext>
            </a:extLst>
          </p:cNvPr>
          <p:cNvSpPr txBox="1"/>
          <p:nvPr/>
        </p:nvSpPr>
        <p:spPr>
          <a:xfrm>
            <a:off x="6633001" y="4491960"/>
            <a:ext cx="1603465" cy="400110"/>
          </a:xfrm>
          <a:prstGeom prst="rect">
            <a:avLst/>
          </a:prstGeom>
          <a:noFill/>
        </p:spPr>
        <p:txBody>
          <a:bodyPr wrap="square" rtlCol="0">
            <a:spAutoFit/>
          </a:bodyPr>
          <a:lstStyle/>
          <a:p>
            <a:r>
              <a:rPr lang="en-US" sz="2000" dirty="0">
                <a:latin typeface="Baskerville Old Face" panose="02020602080505020303" pitchFamily="18" charset="0"/>
              </a:rPr>
              <a:t>volatility</a:t>
            </a:r>
          </a:p>
        </p:txBody>
      </p:sp>
      <p:sp>
        <p:nvSpPr>
          <p:cNvPr id="13" name="TextBox 12">
            <a:extLst>
              <a:ext uri="{FF2B5EF4-FFF2-40B4-BE49-F238E27FC236}">
                <a16:creationId xmlns:a16="http://schemas.microsoft.com/office/drawing/2014/main" id="{1E253738-DC38-4FB5-AD05-724E14A48B51}"/>
              </a:ext>
            </a:extLst>
          </p:cNvPr>
          <p:cNvSpPr txBox="1"/>
          <p:nvPr/>
        </p:nvSpPr>
        <p:spPr>
          <a:xfrm>
            <a:off x="6633001" y="5246949"/>
            <a:ext cx="1603465" cy="707886"/>
          </a:xfrm>
          <a:prstGeom prst="rect">
            <a:avLst/>
          </a:prstGeom>
          <a:noFill/>
        </p:spPr>
        <p:txBody>
          <a:bodyPr wrap="square" rtlCol="0">
            <a:spAutoFit/>
          </a:bodyPr>
          <a:lstStyle/>
          <a:p>
            <a:r>
              <a:rPr lang="en-US" sz="2000" dirty="0">
                <a:latin typeface="Baskerville Old Face" panose="02020602080505020303" pitchFamily="18" charset="0"/>
              </a:rPr>
              <a:t>Asset fundamentals</a:t>
            </a:r>
          </a:p>
        </p:txBody>
      </p:sp>
      <p:sp>
        <p:nvSpPr>
          <p:cNvPr id="14" name="TextBox 13">
            <a:extLst>
              <a:ext uri="{FF2B5EF4-FFF2-40B4-BE49-F238E27FC236}">
                <a16:creationId xmlns:a16="http://schemas.microsoft.com/office/drawing/2014/main" id="{BE696B06-698F-4AA3-897B-904911C49DF0}"/>
              </a:ext>
            </a:extLst>
          </p:cNvPr>
          <p:cNvSpPr txBox="1"/>
          <p:nvPr/>
        </p:nvSpPr>
        <p:spPr>
          <a:xfrm>
            <a:off x="4498695" y="4893006"/>
            <a:ext cx="1603465" cy="707886"/>
          </a:xfrm>
          <a:prstGeom prst="rect">
            <a:avLst/>
          </a:prstGeom>
          <a:noFill/>
        </p:spPr>
        <p:txBody>
          <a:bodyPr wrap="square" rtlCol="0">
            <a:spAutoFit/>
          </a:bodyPr>
          <a:lstStyle/>
          <a:p>
            <a:r>
              <a:rPr lang="en-US" sz="2000" dirty="0">
                <a:latin typeface="Baskerville Old Face" panose="02020602080505020303" pitchFamily="18" charset="0"/>
              </a:rPr>
              <a:t>media pessimism</a:t>
            </a:r>
          </a:p>
        </p:txBody>
      </p:sp>
      <p:sp>
        <p:nvSpPr>
          <p:cNvPr id="15" name="Isosceles Triangle 14">
            <a:extLst>
              <a:ext uri="{FF2B5EF4-FFF2-40B4-BE49-F238E27FC236}">
                <a16:creationId xmlns:a16="http://schemas.microsoft.com/office/drawing/2014/main" id="{613D12BE-5F22-43C1-885F-66E5989F8017}"/>
              </a:ext>
            </a:extLst>
          </p:cNvPr>
          <p:cNvSpPr/>
          <p:nvPr/>
        </p:nvSpPr>
        <p:spPr>
          <a:xfrm rot="5400000">
            <a:off x="1553932" y="5134106"/>
            <a:ext cx="1350474" cy="270439"/>
          </a:xfrm>
          <a:prstGeom prst="triangle">
            <a:avLst/>
          </a:prstGeom>
          <a:solidFill>
            <a:schemeClr val="bg2">
              <a:lumMod val="90000"/>
            </a:schemeClr>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9">
            <a:extLst>
              <a:ext uri="{FF2B5EF4-FFF2-40B4-BE49-F238E27FC236}">
                <a16:creationId xmlns:a16="http://schemas.microsoft.com/office/drawing/2014/main" id="{05487DB0-C2DA-4847-92E7-CAC9B3CC506A}"/>
              </a:ext>
            </a:extLst>
          </p:cNvPr>
          <p:cNvSpPr>
            <a:spLocks/>
          </p:cNvSpPr>
          <p:nvPr/>
        </p:nvSpPr>
        <p:spPr bwMode="auto">
          <a:xfrm>
            <a:off x="6102159" y="6148843"/>
            <a:ext cx="412750" cy="512762"/>
          </a:xfrm>
          <a:custGeom>
            <a:avLst/>
            <a:gdLst/>
            <a:ahLst/>
            <a:cxnLst>
              <a:cxn ang="0">
                <a:pos x="8" y="363"/>
              </a:cxn>
              <a:cxn ang="0">
                <a:pos x="127" y="208"/>
              </a:cxn>
              <a:cxn ang="0">
                <a:pos x="84" y="33"/>
              </a:cxn>
              <a:cxn ang="0">
                <a:pos x="128" y="19"/>
              </a:cxn>
              <a:cxn ang="0">
                <a:pos x="175" y="145"/>
              </a:cxn>
              <a:cxn ang="0">
                <a:pos x="290" y="27"/>
              </a:cxn>
              <a:cxn ang="0">
                <a:pos x="324" y="63"/>
              </a:cxn>
              <a:cxn ang="0">
                <a:pos x="212" y="216"/>
              </a:cxn>
              <a:cxn ang="0">
                <a:pos x="268" y="361"/>
              </a:cxn>
              <a:cxn ang="0">
                <a:pos x="240" y="389"/>
              </a:cxn>
              <a:cxn ang="0">
                <a:pos x="154" y="280"/>
              </a:cxn>
              <a:cxn ang="0">
                <a:pos x="38" y="403"/>
              </a:cxn>
              <a:cxn ang="0">
                <a:pos x="8" y="363"/>
              </a:cxn>
            </a:cxnLst>
            <a:rect l="0" t="0" r="r" b="b"/>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a:effectLst/>
        </p:spPr>
        <p:txBody>
          <a:bodyPr wrap="none"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askerville Old Face" panose="02020602080505020303" pitchFamily="18" charset="0"/>
            </a:endParaRPr>
          </a:p>
        </p:txBody>
      </p:sp>
      <p:sp>
        <p:nvSpPr>
          <p:cNvPr id="17" name="Freeform 10">
            <a:extLst>
              <a:ext uri="{FF2B5EF4-FFF2-40B4-BE49-F238E27FC236}">
                <a16:creationId xmlns:a16="http://schemas.microsoft.com/office/drawing/2014/main" id="{BC97A839-22C7-4B9B-BACF-43912A92EBCC}"/>
              </a:ext>
            </a:extLst>
          </p:cNvPr>
          <p:cNvSpPr>
            <a:spLocks/>
          </p:cNvSpPr>
          <p:nvPr/>
        </p:nvSpPr>
        <p:spPr bwMode="auto">
          <a:xfrm>
            <a:off x="1985294" y="6163924"/>
            <a:ext cx="447675" cy="482600"/>
          </a:xfrm>
          <a:custGeom>
            <a:avLst/>
            <a:gdLst/>
            <a:ahLst/>
            <a:cxnLst>
              <a:cxn ang="0">
                <a:pos x="2" y="264"/>
              </a:cxn>
              <a:cxn ang="0">
                <a:pos x="78" y="380"/>
              </a:cxn>
              <a:cxn ang="0">
                <a:pos x="132" y="378"/>
              </a:cxn>
              <a:cxn ang="0">
                <a:pos x="352" y="26"/>
              </a:cxn>
              <a:cxn ang="0">
                <a:pos x="296" y="14"/>
              </a:cxn>
              <a:cxn ang="0">
                <a:pos x="102" y="304"/>
              </a:cxn>
              <a:cxn ang="0">
                <a:pos x="28" y="242"/>
              </a:cxn>
              <a:cxn ang="0">
                <a:pos x="2" y="264"/>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a:effectLst/>
        </p:spPr>
        <p:txBody>
          <a:bodyPr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askerville Old Face" panose="02020602080505020303" pitchFamily="18" charset="0"/>
            </a:endParaRPr>
          </a:p>
        </p:txBody>
      </p:sp>
    </p:spTree>
    <p:extLst>
      <p:ext uri="{BB962C8B-B14F-4D97-AF65-F5344CB8AC3E}">
        <p14:creationId xmlns:p14="http://schemas.microsoft.com/office/powerpoint/2010/main" val="316440030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7A2E74-D949-4D00-81C0-C272D9DF216A}"/>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40</a:t>
            </a:fld>
            <a:endParaRPr lang="en-US" dirty="0">
              <a:solidFill>
                <a:prstClr val="black"/>
              </a:solidFill>
            </a:endParaRPr>
          </a:p>
        </p:txBody>
      </p:sp>
      <p:sp>
        <p:nvSpPr>
          <p:cNvPr id="6" name="TextBox 5">
            <a:extLst>
              <a:ext uri="{FF2B5EF4-FFF2-40B4-BE49-F238E27FC236}">
                <a16:creationId xmlns:a16="http://schemas.microsoft.com/office/drawing/2014/main" id="{DF56CE9D-D072-408D-B946-3D9F540B86FE}"/>
              </a:ext>
            </a:extLst>
          </p:cNvPr>
          <p:cNvSpPr txBox="1"/>
          <p:nvPr/>
        </p:nvSpPr>
        <p:spPr>
          <a:xfrm>
            <a:off x="2263140" y="2875002"/>
            <a:ext cx="4385854" cy="1107996"/>
          </a:xfrm>
          <a:prstGeom prst="rect">
            <a:avLst/>
          </a:prstGeom>
          <a:noFill/>
        </p:spPr>
        <p:txBody>
          <a:bodyPr wrap="square" rtlCol="0">
            <a:spAutoFit/>
          </a:bodyPr>
          <a:lstStyle/>
          <a:p>
            <a:pPr algn="ctr"/>
            <a:r>
              <a:rPr lang="en-US" sz="6600" dirty="0">
                <a:latin typeface="Baskerville Old Face" panose="02020602080505020303" pitchFamily="18" charset="0"/>
              </a:rPr>
              <a:t>Thank You </a:t>
            </a:r>
          </a:p>
        </p:txBody>
      </p:sp>
    </p:spTree>
    <p:extLst>
      <p:ext uri="{BB962C8B-B14F-4D97-AF65-F5344CB8AC3E}">
        <p14:creationId xmlns:p14="http://schemas.microsoft.com/office/powerpoint/2010/main" val="27361509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44C-E3BB-4D4A-997C-C1334D715B50}"/>
              </a:ext>
            </a:extLst>
          </p:cNvPr>
          <p:cNvSpPr>
            <a:spLocks noGrp="1"/>
          </p:cNvSpPr>
          <p:nvPr>
            <p:ph type="title"/>
          </p:nvPr>
        </p:nvSpPr>
        <p:spPr/>
        <p:txBody>
          <a:bodyPr/>
          <a:lstStyle/>
          <a:p>
            <a:r>
              <a:rPr lang="en-US" dirty="0">
                <a:cs typeface="Times New Roman" panose="02020603050405020304" pitchFamily="18" charset="0"/>
              </a:rPr>
              <a:t>Introduction (cont.)</a:t>
            </a:r>
            <a:endParaRPr lang="fr-FR" dirty="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AE6D3BE-459D-4DB8-9AEF-D74C16D55D1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5</a:t>
            </a:fld>
            <a:endParaRPr lang="en-US" dirty="0">
              <a:solidFill>
                <a:prstClr val="black"/>
              </a:solidFill>
            </a:endParaRPr>
          </a:p>
        </p:txBody>
      </p:sp>
      <p:sp>
        <p:nvSpPr>
          <p:cNvPr id="8" name="Isosceles Triangle 7">
            <a:extLst>
              <a:ext uri="{FF2B5EF4-FFF2-40B4-BE49-F238E27FC236}">
                <a16:creationId xmlns:a16="http://schemas.microsoft.com/office/drawing/2014/main" id="{65545C6D-07B7-4C2B-B8A7-66D595392507}"/>
              </a:ext>
            </a:extLst>
          </p:cNvPr>
          <p:cNvSpPr/>
          <p:nvPr/>
        </p:nvSpPr>
        <p:spPr>
          <a:xfrm rot="5400000">
            <a:off x="2988302" y="3805800"/>
            <a:ext cx="3200400" cy="407324"/>
          </a:xfrm>
          <a:prstGeom prst="triangl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19E546-DB1C-4639-9D5A-254AF2742050}"/>
              </a:ext>
            </a:extLst>
          </p:cNvPr>
          <p:cNvSpPr txBox="1"/>
          <p:nvPr/>
        </p:nvSpPr>
        <p:spPr>
          <a:xfrm>
            <a:off x="342900" y="3624742"/>
            <a:ext cx="3661216" cy="646331"/>
          </a:xfrm>
          <a:prstGeom prst="rect">
            <a:avLst/>
          </a:prstGeom>
          <a:noFill/>
        </p:spPr>
        <p:txBody>
          <a:bodyPr wrap="square" rtlCol="0">
            <a:spAutoFit/>
          </a:bodyPr>
          <a:lstStyle/>
          <a:p>
            <a:pPr algn="ctr"/>
            <a:r>
              <a:rPr lang="en-US" dirty="0">
                <a:latin typeface="Baskerville Old Face" panose="02020602080505020303" pitchFamily="18" charset="0"/>
                <a:cs typeface="Times New Roman" panose="02020603050405020304" pitchFamily="18" charset="0"/>
              </a:rPr>
              <a:t>Wall Street Journal’s (WSJ’s) “Abreast of the Market” </a:t>
            </a:r>
          </a:p>
        </p:txBody>
      </p:sp>
      <p:sp>
        <p:nvSpPr>
          <p:cNvPr id="10" name="TextBox 9">
            <a:extLst>
              <a:ext uri="{FF2B5EF4-FFF2-40B4-BE49-F238E27FC236}">
                <a16:creationId xmlns:a16="http://schemas.microsoft.com/office/drawing/2014/main" id="{B1227155-8179-4C43-9E04-F473FF490F25}"/>
              </a:ext>
            </a:extLst>
          </p:cNvPr>
          <p:cNvSpPr txBox="1"/>
          <p:nvPr/>
        </p:nvSpPr>
        <p:spPr>
          <a:xfrm>
            <a:off x="5172890" y="2940614"/>
            <a:ext cx="3605349" cy="369332"/>
          </a:xfrm>
          <a:prstGeom prst="rect">
            <a:avLst/>
          </a:prstGeom>
          <a:noFill/>
        </p:spPr>
        <p:txBody>
          <a:bodyPr wrap="square" rtlCol="0">
            <a:spAutoFit/>
          </a:bodyPr>
          <a:lstStyle/>
          <a:p>
            <a:r>
              <a:rPr lang="en-US" dirty="0">
                <a:latin typeface="Baskerville Old Face" panose="02020602080505020303" pitchFamily="18" charset="0"/>
                <a:cs typeface="Times New Roman" panose="02020603050405020304" pitchFamily="18" charset="0"/>
              </a:rPr>
              <a:t>U.S. Stock market’s returns</a:t>
            </a:r>
          </a:p>
        </p:txBody>
      </p:sp>
      <p:sp>
        <p:nvSpPr>
          <p:cNvPr id="11" name="TextBox 10">
            <a:extLst>
              <a:ext uri="{FF2B5EF4-FFF2-40B4-BE49-F238E27FC236}">
                <a16:creationId xmlns:a16="http://schemas.microsoft.com/office/drawing/2014/main" id="{AD969762-C81B-4A08-A195-C5070C8AB28F}"/>
              </a:ext>
            </a:extLst>
          </p:cNvPr>
          <p:cNvSpPr txBox="1"/>
          <p:nvPr/>
        </p:nvSpPr>
        <p:spPr>
          <a:xfrm>
            <a:off x="5172890" y="3624742"/>
            <a:ext cx="3605349" cy="369332"/>
          </a:xfrm>
          <a:prstGeom prst="rect">
            <a:avLst/>
          </a:prstGeom>
          <a:noFill/>
        </p:spPr>
        <p:txBody>
          <a:bodyPr wrap="square" rtlCol="0">
            <a:spAutoFit/>
          </a:bodyPr>
          <a:lstStyle/>
          <a:p>
            <a:r>
              <a:rPr lang="en-US" dirty="0">
                <a:latin typeface="Baskerville Old Face" panose="02020602080505020303" pitchFamily="18" charset="0"/>
                <a:cs typeface="Times New Roman" panose="02020603050405020304" pitchFamily="18" charset="0"/>
              </a:rPr>
              <a:t>U.S. Stock market’s volumes</a:t>
            </a:r>
          </a:p>
        </p:txBody>
      </p:sp>
      <p:sp>
        <p:nvSpPr>
          <p:cNvPr id="12" name="TextBox 11">
            <a:extLst>
              <a:ext uri="{FF2B5EF4-FFF2-40B4-BE49-F238E27FC236}">
                <a16:creationId xmlns:a16="http://schemas.microsoft.com/office/drawing/2014/main" id="{C4ADF578-99E2-4BC5-A518-59D4EF10546F}"/>
              </a:ext>
            </a:extLst>
          </p:cNvPr>
          <p:cNvSpPr txBox="1"/>
          <p:nvPr/>
        </p:nvSpPr>
        <p:spPr>
          <a:xfrm>
            <a:off x="5172889" y="4308870"/>
            <a:ext cx="3605349" cy="369332"/>
          </a:xfrm>
          <a:prstGeom prst="rect">
            <a:avLst/>
          </a:prstGeom>
          <a:noFill/>
        </p:spPr>
        <p:txBody>
          <a:bodyPr wrap="square" rtlCol="0">
            <a:spAutoFit/>
          </a:bodyPr>
          <a:lstStyle/>
          <a:p>
            <a:r>
              <a:rPr lang="en-US" dirty="0">
                <a:latin typeface="Baskerville Old Face" panose="02020602080505020303" pitchFamily="18" charset="0"/>
                <a:cs typeface="Times New Roman" panose="02020603050405020304" pitchFamily="18" charset="0"/>
              </a:rPr>
              <a:t>U.S. Stock market’s volatilities</a:t>
            </a:r>
          </a:p>
        </p:txBody>
      </p:sp>
    </p:spTree>
    <p:extLst>
      <p:ext uri="{BB962C8B-B14F-4D97-AF65-F5344CB8AC3E}">
        <p14:creationId xmlns:p14="http://schemas.microsoft.com/office/powerpoint/2010/main" val="17176195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44C-E3BB-4D4A-997C-C1334D715B50}"/>
              </a:ext>
            </a:extLst>
          </p:cNvPr>
          <p:cNvSpPr>
            <a:spLocks noGrp="1"/>
          </p:cNvSpPr>
          <p:nvPr>
            <p:ph type="title"/>
          </p:nvPr>
        </p:nvSpPr>
        <p:spPr/>
        <p:txBody>
          <a:bodyPr/>
          <a:lstStyle/>
          <a:p>
            <a:r>
              <a:rPr lang="en-US" dirty="0">
                <a:cs typeface="Times New Roman" panose="02020603050405020304" pitchFamily="18" charset="0"/>
              </a:rPr>
              <a:t>Introduction (cont.)</a:t>
            </a:r>
            <a:endParaRPr lang="fr-FR" dirty="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AE6D3BE-459D-4DB8-9AEF-D74C16D55D1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6</a:t>
            </a:fld>
            <a:endParaRPr lang="en-US" dirty="0">
              <a:solidFill>
                <a:prstClr val="black"/>
              </a:solidFill>
            </a:endParaRPr>
          </a:p>
        </p:txBody>
      </p:sp>
      <p:sp>
        <p:nvSpPr>
          <p:cNvPr id="7" name="TextBox 6">
            <a:extLst>
              <a:ext uri="{FF2B5EF4-FFF2-40B4-BE49-F238E27FC236}">
                <a16:creationId xmlns:a16="http://schemas.microsoft.com/office/drawing/2014/main" id="{57092E83-1221-4454-8B34-035AC88A2C6C}"/>
              </a:ext>
            </a:extLst>
          </p:cNvPr>
          <p:cNvSpPr txBox="1"/>
          <p:nvPr/>
        </p:nvSpPr>
        <p:spPr>
          <a:xfrm>
            <a:off x="0" y="3533003"/>
            <a:ext cx="3661216" cy="646331"/>
          </a:xfrm>
          <a:prstGeom prst="rect">
            <a:avLst/>
          </a:prstGeom>
          <a:noFill/>
        </p:spPr>
        <p:txBody>
          <a:bodyPr wrap="square" rtlCol="0">
            <a:spAutoFit/>
          </a:bodyPr>
          <a:lstStyle/>
          <a:p>
            <a:pPr algn="ctr"/>
            <a:r>
              <a:rPr lang="en-US" dirty="0">
                <a:latin typeface="Baskerville Old Face" panose="02020602080505020303" pitchFamily="18" charset="0"/>
                <a:cs typeface="Times New Roman" panose="02020603050405020304" pitchFamily="18" charset="0"/>
              </a:rPr>
              <a:t>Wall Street Journal’s (WSJ’s) “Abreast of the Market” </a:t>
            </a:r>
          </a:p>
        </p:txBody>
      </p:sp>
      <p:pic>
        <p:nvPicPr>
          <p:cNvPr id="9" name="Picture 19">
            <a:extLst>
              <a:ext uri="{FF2B5EF4-FFF2-40B4-BE49-F238E27FC236}">
                <a16:creationId xmlns:a16="http://schemas.microsoft.com/office/drawing/2014/main" id="{70D606E9-B18B-4B71-9C3A-E88F1CDF890D}"/>
              </a:ext>
            </a:extLst>
          </p:cNvPr>
          <p:cNvPicPr>
            <a:picLocks noChangeAspect="1" noChangeArrowheads="1"/>
          </p:cNvPicPr>
          <p:nvPr/>
        </p:nvPicPr>
        <p:blipFill rotWithShape="1">
          <a:blip r:embed="rId2" cstate="print"/>
          <a:srcRect l="13399" t="1491"/>
          <a:stretch/>
        </p:blipFill>
        <p:spPr bwMode="auto">
          <a:xfrm>
            <a:off x="3439147" y="2835804"/>
            <a:ext cx="379446" cy="2072082"/>
          </a:xfrm>
          <a:prstGeom prst="rect">
            <a:avLst/>
          </a:prstGeom>
          <a:noFill/>
          <a:ln>
            <a:noFill/>
          </a:ln>
        </p:spPr>
      </p:pic>
      <p:sp>
        <p:nvSpPr>
          <p:cNvPr id="10" name="TextBox 9">
            <a:extLst>
              <a:ext uri="{FF2B5EF4-FFF2-40B4-BE49-F238E27FC236}">
                <a16:creationId xmlns:a16="http://schemas.microsoft.com/office/drawing/2014/main" id="{8CA72A89-273B-4B95-B9BA-1CE70978BED6}"/>
              </a:ext>
            </a:extLst>
          </p:cNvPr>
          <p:cNvSpPr txBox="1"/>
          <p:nvPr/>
        </p:nvSpPr>
        <p:spPr>
          <a:xfrm>
            <a:off x="3880291" y="2097140"/>
            <a:ext cx="3661216" cy="1477328"/>
          </a:xfrm>
          <a:prstGeom prst="rect">
            <a:avLst/>
          </a:prstGeom>
          <a:noFill/>
        </p:spPr>
        <p:txBody>
          <a:bodyPr wrap="square" rtlCol="0">
            <a:spAutoFit/>
          </a:bodyPr>
          <a:lstStyle/>
          <a:p>
            <a:r>
              <a:rPr lang="en-US" dirty="0">
                <a:latin typeface="Baskerville Old Face" panose="02020602080505020303" pitchFamily="18" charset="0"/>
                <a:cs typeface="Times New Roman" panose="02020603050405020304" pitchFamily="18" charset="0"/>
              </a:rPr>
              <a:t>General Inquirer (GI) is used to analyze daily variation in the column for 16 years; PCA is used to construct a measure of media pessimism as “pessimism factor.”</a:t>
            </a:r>
          </a:p>
        </p:txBody>
      </p:sp>
      <p:sp>
        <p:nvSpPr>
          <p:cNvPr id="11" name="TextBox 10">
            <a:extLst>
              <a:ext uri="{FF2B5EF4-FFF2-40B4-BE49-F238E27FC236}">
                <a16:creationId xmlns:a16="http://schemas.microsoft.com/office/drawing/2014/main" id="{0C657E6B-C32E-4541-829A-1207D1E39818}"/>
              </a:ext>
            </a:extLst>
          </p:cNvPr>
          <p:cNvSpPr txBox="1"/>
          <p:nvPr/>
        </p:nvSpPr>
        <p:spPr>
          <a:xfrm>
            <a:off x="3880291" y="4169222"/>
            <a:ext cx="3661216" cy="1477328"/>
          </a:xfrm>
          <a:prstGeom prst="rect">
            <a:avLst/>
          </a:prstGeom>
          <a:noFill/>
        </p:spPr>
        <p:txBody>
          <a:bodyPr wrap="square" rtlCol="0">
            <a:spAutoFit/>
          </a:bodyPr>
          <a:lstStyle/>
          <a:p>
            <a:r>
              <a:rPr lang="en-US" dirty="0">
                <a:latin typeface="Baskerville Old Face" panose="02020602080505020303" pitchFamily="18" charset="0"/>
                <a:cs typeface="Times New Roman" panose="02020603050405020304" pitchFamily="18" charset="0"/>
              </a:rPr>
              <a:t>Vector autoregressions (VARs) are used to estimate the intertemporal links between this measure of media pessimism and the stock market’s returns, volumes, volatilities, etc.</a:t>
            </a:r>
          </a:p>
        </p:txBody>
      </p:sp>
    </p:spTree>
    <p:extLst>
      <p:ext uri="{BB962C8B-B14F-4D97-AF65-F5344CB8AC3E}">
        <p14:creationId xmlns:p14="http://schemas.microsoft.com/office/powerpoint/2010/main" val="28749282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44C-E3BB-4D4A-997C-C1334D715B50}"/>
              </a:ext>
            </a:extLst>
          </p:cNvPr>
          <p:cNvSpPr>
            <a:spLocks noGrp="1"/>
          </p:cNvSpPr>
          <p:nvPr>
            <p:ph type="title"/>
          </p:nvPr>
        </p:nvSpPr>
        <p:spPr/>
        <p:txBody>
          <a:bodyPr/>
          <a:lstStyle/>
          <a:p>
            <a:r>
              <a:rPr lang="en-US" dirty="0">
                <a:cs typeface="Times New Roman" panose="02020603050405020304" pitchFamily="18" charset="0"/>
              </a:rPr>
              <a:t>Comments</a:t>
            </a:r>
            <a:endParaRPr lang="fr-FR"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C2B045AC-7C12-40F2-A5FB-2F372D98F88A}"/>
              </a:ext>
            </a:extLst>
          </p:cNvPr>
          <p:cNvSpPr>
            <a:spLocks noGrp="1"/>
          </p:cNvSpPr>
          <p:nvPr>
            <p:ph idx="1"/>
          </p:nvPr>
        </p:nvSpPr>
        <p:spPr/>
        <p:txBody>
          <a:bodyPr/>
          <a:lstStyle/>
          <a:p>
            <a:pPr>
              <a:buFont typeface="Wingdings" panose="05000000000000000000" pitchFamily="2" charset="2"/>
              <a:buChar char="§"/>
            </a:pPr>
            <a:r>
              <a:rPr lang="en-US" sz="2000" dirty="0">
                <a:cs typeface="Times New Roman" panose="02020603050405020304" pitchFamily="18" charset="0"/>
              </a:rPr>
              <a:t>Chicken first or egg first? </a:t>
            </a:r>
          </a:p>
          <a:p>
            <a:pPr marL="0" indent="0">
              <a:buNone/>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Do people tend to post negative views more often than positive or no view? Or, do people use more intense words for negative views than the others? Classify people who have views?</a:t>
            </a:r>
          </a:p>
          <a:p>
            <a:pPr marL="0" indent="0">
              <a:buNone/>
            </a:pPr>
            <a:endParaRPr lang="en-US" sz="2000" dirty="0">
              <a:cs typeface="Times New Roman" panose="02020603050405020304" pitchFamily="18" charset="0"/>
            </a:endParaRPr>
          </a:p>
          <a:p>
            <a:pPr>
              <a:buFont typeface="Wingdings" panose="05000000000000000000" pitchFamily="2" charset="2"/>
              <a:buChar char="§"/>
            </a:pPr>
            <a:r>
              <a:rPr lang="en-US" sz="2000" dirty="0">
                <a:cs typeface="Times New Roman" panose="02020603050405020304" pitchFamily="18" charset="0"/>
              </a:rPr>
              <a:t>Why PCA?</a:t>
            </a:r>
          </a:p>
          <a:p>
            <a:pPr marL="0" indent="0">
              <a:buNone/>
            </a:pPr>
            <a:endParaRPr lang="en-US" dirty="0"/>
          </a:p>
          <a:p>
            <a:endParaRPr lang="fr-FR" dirty="0"/>
          </a:p>
        </p:txBody>
      </p:sp>
      <p:sp>
        <p:nvSpPr>
          <p:cNvPr id="5" name="Slide Number Placeholder 4">
            <a:extLst>
              <a:ext uri="{FF2B5EF4-FFF2-40B4-BE49-F238E27FC236}">
                <a16:creationId xmlns:a16="http://schemas.microsoft.com/office/drawing/2014/main" id="{CAE6D3BE-459D-4DB8-9AEF-D74C16D55D1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627274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B325-7090-4F4F-BBEA-8A31E4A8D36A}"/>
              </a:ext>
            </a:extLst>
          </p:cNvPr>
          <p:cNvSpPr>
            <a:spLocks noGrp="1"/>
          </p:cNvSpPr>
          <p:nvPr>
            <p:ph type="title"/>
          </p:nvPr>
        </p:nvSpPr>
        <p:spPr/>
        <p:txBody>
          <a:bodyPr/>
          <a:lstStyle/>
          <a:p>
            <a:r>
              <a:rPr lang="en-US" dirty="0">
                <a:cs typeface="Times New Roman" panose="02020603050405020304" pitchFamily="18" charset="0"/>
              </a:rPr>
              <a:t>Previous Theories on the Effects of Sentiment on Stock Market</a:t>
            </a:r>
            <a:endParaRPr lang="en-US" dirty="0"/>
          </a:p>
        </p:txBody>
      </p:sp>
      <p:sp>
        <p:nvSpPr>
          <p:cNvPr id="5" name="Slide Number Placeholder 4">
            <a:extLst>
              <a:ext uri="{FF2B5EF4-FFF2-40B4-BE49-F238E27FC236}">
                <a16:creationId xmlns:a16="http://schemas.microsoft.com/office/drawing/2014/main" id="{2E3527A8-DFF7-436A-B796-2302A862A231}"/>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8</a:t>
            </a:fld>
            <a:endParaRPr lang="en-US" dirty="0">
              <a:solidFill>
                <a:prstClr val="black"/>
              </a:solidFill>
            </a:endParaRPr>
          </a:p>
        </p:txBody>
      </p:sp>
      <p:grpSp>
        <p:nvGrpSpPr>
          <p:cNvPr id="6" name="Group 5">
            <a:extLst>
              <a:ext uri="{FF2B5EF4-FFF2-40B4-BE49-F238E27FC236}">
                <a16:creationId xmlns:a16="http://schemas.microsoft.com/office/drawing/2014/main" id="{DCBD3426-D452-4134-9DEA-DE2CE3F55BC3}"/>
              </a:ext>
            </a:extLst>
          </p:cNvPr>
          <p:cNvGrpSpPr/>
          <p:nvPr/>
        </p:nvGrpSpPr>
        <p:grpSpPr>
          <a:xfrm>
            <a:off x="646113" y="1676400"/>
            <a:ext cx="7851775" cy="4387850"/>
            <a:chOff x="646113" y="1676400"/>
            <a:chExt cx="7851775" cy="4387850"/>
          </a:xfrm>
        </p:grpSpPr>
        <p:sp>
          <p:nvSpPr>
            <p:cNvPr id="7" name="Rectangle 2">
              <a:extLst>
                <a:ext uri="{FF2B5EF4-FFF2-40B4-BE49-F238E27FC236}">
                  <a16:creationId xmlns:a16="http://schemas.microsoft.com/office/drawing/2014/main" id="{BC96F296-5599-4C40-BA21-AC87DF03E0F5}"/>
                </a:ext>
              </a:extLst>
            </p:cNvPr>
            <p:cNvSpPr>
              <a:spLocks noChangeArrowheads="1"/>
            </p:cNvSpPr>
            <p:nvPr/>
          </p:nvSpPr>
          <p:spPr bwMode="gray">
            <a:xfrm>
              <a:off x="647547" y="1676400"/>
              <a:ext cx="1582973" cy="959423"/>
            </a:xfrm>
            <a:prstGeom prst="rect">
              <a:avLst/>
            </a:prstGeom>
            <a:solidFill>
              <a:schemeClr val="tx2">
                <a:lumMod val="75000"/>
              </a:schemeClr>
            </a:solidFill>
            <a:ln w="9525">
              <a:solidFill>
                <a:srgbClr val="FFFFFF"/>
              </a:solidFill>
              <a:miter lim="800000"/>
              <a:headEnd/>
              <a:tailEnd/>
            </a:ln>
            <a:effectLst/>
          </p:spPr>
          <p:txBody>
            <a:bodyPr tIns="91440" bIns="91440" anchor="ctr"/>
            <a:lstStyle/>
            <a:p>
              <a:pPr algn="ctr" defTabSz="914400"/>
              <a:r>
                <a:rPr lang="en-US" sz="1600" kern="0" dirty="0">
                  <a:solidFill>
                    <a:srgbClr val="FFFFFF"/>
                  </a:solidFill>
                  <a:latin typeface="Baskerville Old Face" panose="02020602080505020303" pitchFamily="18" charset="0"/>
                </a:rPr>
                <a:t>DeLong et al. (1990a)</a:t>
              </a:r>
            </a:p>
          </p:txBody>
        </p:sp>
        <p:sp>
          <p:nvSpPr>
            <p:cNvPr id="8" name="Rectangle 3">
              <a:extLst>
                <a:ext uri="{FF2B5EF4-FFF2-40B4-BE49-F238E27FC236}">
                  <a16:creationId xmlns:a16="http://schemas.microsoft.com/office/drawing/2014/main" id="{20A79AB3-1ED9-4D31-A930-4FDAD6A427E8}"/>
                </a:ext>
              </a:extLst>
            </p:cNvPr>
            <p:cNvSpPr>
              <a:spLocks noChangeArrowheads="1"/>
            </p:cNvSpPr>
            <p:nvPr/>
          </p:nvSpPr>
          <p:spPr bwMode="gray">
            <a:xfrm>
              <a:off x="2231954" y="1676400"/>
              <a:ext cx="6265934" cy="959423"/>
            </a:xfrm>
            <a:prstGeom prst="rect">
              <a:avLst/>
            </a:prstGeom>
            <a:solidFill>
              <a:schemeClr val="bg1">
                <a:lumMod val="85000"/>
              </a:schemeClr>
            </a:solidFill>
            <a:ln w="9525" algn="ctr">
              <a:solidFill>
                <a:srgbClr val="FFFFFF"/>
              </a:solidFill>
              <a:miter lim="800000"/>
              <a:headEnd/>
              <a:tailEnd/>
            </a:ln>
            <a:effectLst/>
          </p:spPr>
          <p:txBody>
            <a:bodyPr tIns="91440" bIns="91440"/>
            <a:lstStyle/>
            <a:p>
              <a:pPr marL="0" marR="0" lvl="0" indent="0" algn="ctr" defTabSz="914400" eaLnBrk="1" fontAlgn="auto" latinLnBrk="0" hangingPunct="1">
                <a:lnSpc>
                  <a:spcPct val="100000"/>
                </a:lnSpc>
                <a:spcBef>
                  <a:spcPts val="0"/>
                </a:spcBef>
                <a:spcAft>
                  <a:spcPts val="0"/>
                </a:spcAft>
                <a:buClr>
                  <a:srgbClr val="444D61"/>
                </a:buClr>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Baskerville Old Face" panose="02020602080505020303" pitchFamily="18" charset="0"/>
                </a:rPr>
                <a:t>Low sentiment will generate downward price pressure and unusually high or low values of sentiment will generate high volume</a:t>
              </a:r>
            </a:p>
          </p:txBody>
        </p:sp>
        <p:sp>
          <p:nvSpPr>
            <p:cNvPr id="9" name="Rectangle 4">
              <a:extLst>
                <a:ext uri="{FF2B5EF4-FFF2-40B4-BE49-F238E27FC236}">
                  <a16:creationId xmlns:a16="http://schemas.microsoft.com/office/drawing/2014/main" id="{936D89FD-762F-4B39-B7DB-B7DE2798D42C}"/>
                </a:ext>
              </a:extLst>
            </p:cNvPr>
            <p:cNvSpPr>
              <a:spLocks noChangeArrowheads="1"/>
            </p:cNvSpPr>
            <p:nvPr/>
          </p:nvSpPr>
          <p:spPr bwMode="gray">
            <a:xfrm>
              <a:off x="647547" y="2820327"/>
              <a:ext cx="1582973" cy="959423"/>
            </a:xfrm>
            <a:prstGeom prst="rect">
              <a:avLst/>
            </a:prstGeom>
            <a:solidFill>
              <a:schemeClr val="tx2">
                <a:lumMod val="75000"/>
              </a:schemeClr>
            </a:solidFill>
            <a:ln w="9525">
              <a:solidFill>
                <a:srgbClr val="FFFFFF"/>
              </a:solidFill>
              <a:miter lim="800000"/>
              <a:headEnd/>
              <a:tailEnd/>
            </a:ln>
            <a:effectLst/>
          </p:spPr>
          <p:txBody>
            <a:bodyPr tIns="91440" bIns="91440" anchor="ctr"/>
            <a:lstStyle/>
            <a:p>
              <a:pPr algn="ctr" defTabSz="914400"/>
              <a:r>
                <a:rPr lang="en-US" sz="1600" kern="0" dirty="0">
                  <a:solidFill>
                    <a:srgbClr val="FFFFFF"/>
                  </a:solidFill>
                  <a:latin typeface="Baskerville Old Face" panose="02020602080505020303" pitchFamily="18" charset="0"/>
                </a:rPr>
                <a:t>Campbell, Grossman, and Wang (1993)</a:t>
              </a:r>
            </a:p>
          </p:txBody>
        </p:sp>
        <p:sp>
          <p:nvSpPr>
            <p:cNvPr id="10" name="Rectangle 5">
              <a:extLst>
                <a:ext uri="{FF2B5EF4-FFF2-40B4-BE49-F238E27FC236}">
                  <a16:creationId xmlns:a16="http://schemas.microsoft.com/office/drawing/2014/main" id="{81EB5FDA-4EBB-4368-AB74-C0B27627BF13}"/>
                </a:ext>
              </a:extLst>
            </p:cNvPr>
            <p:cNvSpPr>
              <a:spLocks noChangeArrowheads="1"/>
            </p:cNvSpPr>
            <p:nvPr/>
          </p:nvSpPr>
          <p:spPr bwMode="gray">
            <a:xfrm>
              <a:off x="2230520" y="2820327"/>
              <a:ext cx="6265934" cy="959423"/>
            </a:xfrm>
            <a:prstGeom prst="rect">
              <a:avLst/>
            </a:prstGeom>
            <a:solidFill>
              <a:schemeClr val="bg1">
                <a:lumMod val="85000"/>
              </a:schemeClr>
            </a:solidFill>
            <a:ln w="9525" algn="ctr">
              <a:solidFill>
                <a:srgbClr val="FFFFFF"/>
              </a:solidFill>
              <a:miter lim="800000"/>
              <a:headEnd/>
              <a:tailEnd/>
            </a:ln>
            <a:effectLst/>
          </p:spPr>
          <p:txBody>
            <a:bodyPr tIns="91440" bIns="91440"/>
            <a:lstStyle/>
            <a:p>
              <a:pPr marL="0" marR="0" lvl="0" indent="0" algn="ctr" defTabSz="914400" eaLnBrk="1" fontAlgn="auto" latinLnBrk="0" hangingPunct="1">
                <a:lnSpc>
                  <a:spcPct val="100000"/>
                </a:lnSpc>
                <a:spcBef>
                  <a:spcPts val="0"/>
                </a:spcBef>
                <a:spcAft>
                  <a:spcPts val="0"/>
                </a:spcAft>
                <a:buClr>
                  <a:srgbClr val="444D61"/>
                </a:buClr>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Baskerville Old Face" panose="02020602080505020303" pitchFamily="18" charset="0"/>
                </a:rPr>
                <a:t>Changes in the level of risk aversion for a large subset of investors can affect short-term returns. To distinguish noise and liquidity trader theories is to interpret the media pessimism variable for either sentiment of risk aversion</a:t>
              </a:r>
            </a:p>
          </p:txBody>
        </p:sp>
        <p:sp>
          <p:nvSpPr>
            <p:cNvPr id="11" name="Rectangle 6">
              <a:extLst>
                <a:ext uri="{FF2B5EF4-FFF2-40B4-BE49-F238E27FC236}">
                  <a16:creationId xmlns:a16="http://schemas.microsoft.com/office/drawing/2014/main" id="{FD3CD940-8B50-4751-9D13-9D43E9FB9EB5}"/>
                </a:ext>
              </a:extLst>
            </p:cNvPr>
            <p:cNvSpPr>
              <a:spLocks noChangeArrowheads="1"/>
            </p:cNvSpPr>
            <p:nvPr/>
          </p:nvSpPr>
          <p:spPr bwMode="gray">
            <a:xfrm>
              <a:off x="648981" y="3960900"/>
              <a:ext cx="1582973" cy="959423"/>
            </a:xfrm>
            <a:prstGeom prst="rect">
              <a:avLst/>
            </a:prstGeom>
            <a:solidFill>
              <a:schemeClr val="tx2">
                <a:lumMod val="75000"/>
              </a:schemeClr>
            </a:solidFill>
            <a:ln w="9525">
              <a:solidFill>
                <a:srgbClr val="FFFFFF"/>
              </a:solidFill>
              <a:miter lim="800000"/>
              <a:headEnd/>
              <a:tailEnd/>
            </a:ln>
            <a:effectLst/>
          </p:spPr>
          <p:txBody>
            <a:bodyPr tIns="91440" bIns="91440" anchor="ctr"/>
            <a:lstStyle/>
            <a:p>
              <a:pPr algn="ctr" defTabSz="914400"/>
              <a:r>
                <a:rPr lang="en-US" sz="1600" kern="0" dirty="0">
                  <a:solidFill>
                    <a:srgbClr val="FFFFFF"/>
                  </a:solidFill>
                  <a:latin typeface="Baskerville Old Face" panose="02020602080505020303" pitchFamily="18" charset="0"/>
                </a:rPr>
                <a:t>Unknown source</a:t>
              </a:r>
            </a:p>
          </p:txBody>
        </p:sp>
        <p:sp>
          <p:nvSpPr>
            <p:cNvPr id="12" name="Rectangle 7">
              <a:extLst>
                <a:ext uri="{FF2B5EF4-FFF2-40B4-BE49-F238E27FC236}">
                  <a16:creationId xmlns:a16="http://schemas.microsoft.com/office/drawing/2014/main" id="{0287DDC7-2917-4EB7-AAEB-0582CDD51502}"/>
                </a:ext>
              </a:extLst>
            </p:cNvPr>
            <p:cNvSpPr>
              <a:spLocks noChangeArrowheads="1"/>
            </p:cNvSpPr>
            <p:nvPr/>
          </p:nvSpPr>
          <p:spPr bwMode="gray">
            <a:xfrm>
              <a:off x="2231954" y="3960900"/>
              <a:ext cx="6265934" cy="959423"/>
            </a:xfrm>
            <a:prstGeom prst="rect">
              <a:avLst/>
            </a:prstGeom>
            <a:solidFill>
              <a:schemeClr val="bg1">
                <a:lumMod val="85000"/>
              </a:schemeClr>
            </a:solidFill>
            <a:ln w="9525" algn="ctr">
              <a:solidFill>
                <a:srgbClr val="FFFFFF"/>
              </a:solidFill>
              <a:miter lim="800000"/>
              <a:headEnd/>
              <a:tailEnd/>
            </a:ln>
            <a:effectLst/>
          </p:spPr>
          <p:txBody>
            <a:bodyPr tIns="91440" bIns="91440"/>
            <a:lstStyle/>
            <a:p>
              <a:pPr marL="0" marR="0" lvl="0" indent="0" algn="ctr" defTabSz="914400" eaLnBrk="1" fontAlgn="auto" latinLnBrk="0" hangingPunct="1">
                <a:lnSpc>
                  <a:spcPct val="100000"/>
                </a:lnSpc>
                <a:spcBef>
                  <a:spcPts val="0"/>
                </a:spcBef>
                <a:spcAft>
                  <a:spcPts val="0"/>
                </a:spcAft>
                <a:buClr>
                  <a:srgbClr val="444D61"/>
                </a:buClr>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Baskerville Old Face" panose="02020602080505020303" pitchFamily="18" charset="0"/>
                </a:rPr>
                <a:t>Media pessimism should have no effect on future market activity. WSJ’s “Abreast of the Market” is made to entertain readers. No information conveyed.  </a:t>
              </a:r>
            </a:p>
          </p:txBody>
        </p:sp>
        <p:sp>
          <p:nvSpPr>
            <p:cNvPr id="13" name="Rectangle 8">
              <a:extLst>
                <a:ext uri="{FF2B5EF4-FFF2-40B4-BE49-F238E27FC236}">
                  <a16:creationId xmlns:a16="http://schemas.microsoft.com/office/drawing/2014/main" id="{26A8EFC3-4845-4290-AD3F-00EB10AD9387}"/>
                </a:ext>
              </a:extLst>
            </p:cNvPr>
            <p:cNvSpPr>
              <a:spLocks noChangeArrowheads="1"/>
            </p:cNvSpPr>
            <p:nvPr/>
          </p:nvSpPr>
          <p:spPr bwMode="gray">
            <a:xfrm>
              <a:off x="646113" y="5104827"/>
              <a:ext cx="1582973" cy="959423"/>
            </a:xfrm>
            <a:prstGeom prst="rect">
              <a:avLst/>
            </a:prstGeom>
            <a:solidFill>
              <a:schemeClr val="tx2">
                <a:lumMod val="75000"/>
              </a:schemeClr>
            </a:solidFill>
            <a:ln w="9525">
              <a:solidFill>
                <a:srgbClr val="FFFFFF"/>
              </a:solidFill>
              <a:miter lim="800000"/>
              <a:headEnd/>
              <a:tailEnd/>
            </a:ln>
            <a:effectLst/>
          </p:spPr>
          <p:txBody>
            <a:bodyPr tIns="91440" bIns="91440" anchor="ctr"/>
            <a:lstStyle/>
            <a:p>
              <a:pPr algn="ctr" defTabSz="914400"/>
              <a:r>
                <a:rPr lang="en-US" sz="1600" kern="0" dirty="0">
                  <a:solidFill>
                    <a:srgbClr val="FFFFFF"/>
                  </a:solidFill>
                  <a:latin typeface="Baskerville Old Face" panose="02020602080505020303" pitchFamily="18" charset="0"/>
                </a:rPr>
                <a:t>Unknown source</a:t>
              </a:r>
            </a:p>
          </p:txBody>
        </p:sp>
        <p:sp>
          <p:nvSpPr>
            <p:cNvPr id="14" name="Rectangle 9">
              <a:extLst>
                <a:ext uri="{FF2B5EF4-FFF2-40B4-BE49-F238E27FC236}">
                  <a16:creationId xmlns:a16="http://schemas.microsoft.com/office/drawing/2014/main" id="{B9B07470-9CA1-4EF0-896C-90478515ACF6}"/>
                </a:ext>
              </a:extLst>
            </p:cNvPr>
            <p:cNvSpPr>
              <a:spLocks noChangeArrowheads="1"/>
            </p:cNvSpPr>
            <p:nvPr/>
          </p:nvSpPr>
          <p:spPr bwMode="gray">
            <a:xfrm>
              <a:off x="2229086" y="5104827"/>
              <a:ext cx="6265934" cy="959423"/>
            </a:xfrm>
            <a:prstGeom prst="rect">
              <a:avLst/>
            </a:prstGeom>
            <a:solidFill>
              <a:schemeClr val="bg1">
                <a:lumMod val="85000"/>
              </a:schemeClr>
            </a:solidFill>
            <a:ln w="9525" algn="ctr">
              <a:solidFill>
                <a:srgbClr val="FFFFFF"/>
              </a:solidFill>
              <a:miter lim="800000"/>
              <a:headEnd/>
              <a:tailEnd/>
            </a:ln>
            <a:effectLst/>
          </p:spPr>
          <p:txBody>
            <a:bodyPr tIns="91440" bIns="91440"/>
            <a:lstStyle/>
            <a:p>
              <a:pPr marL="0" marR="0" lvl="0" indent="0" algn="ctr" defTabSz="914400" eaLnBrk="1" fontAlgn="auto" latinLnBrk="0" hangingPunct="1">
                <a:lnSpc>
                  <a:spcPct val="100000"/>
                </a:lnSpc>
                <a:spcBef>
                  <a:spcPts val="0"/>
                </a:spcBef>
                <a:spcAft>
                  <a:spcPts val="0"/>
                </a:spcAft>
                <a:buClr>
                  <a:srgbClr val="444D61"/>
                </a:buClr>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Baskerville Old Face" panose="02020602080505020303" pitchFamily="18" charset="0"/>
                </a:rPr>
                <a:t>The media pessimism measure is a proxy for negative information about the fundamental values of equities that is not currently incorporated into prices.</a:t>
              </a:r>
            </a:p>
          </p:txBody>
        </p:sp>
      </p:grpSp>
      <p:sp>
        <p:nvSpPr>
          <p:cNvPr id="19" name="Isosceles Triangle 18">
            <a:extLst>
              <a:ext uri="{FF2B5EF4-FFF2-40B4-BE49-F238E27FC236}">
                <a16:creationId xmlns:a16="http://schemas.microsoft.com/office/drawing/2014/main" id="{FE2E23A9-8FD3-43C7-91BC-DFE3FBC7F74B}"/>
              </a:ext>
            </a:extLst>
          </p:cNvPr>
          <p:cNvSpPr/>
          <p:nvPr/>
        </p:nvSpPr>
        <p:spPr>
          <a:xfrm rot="5400000">
            <a:off x="-244929" y="3136752"/>
            <a:ext cx="1175657" cy="326571"/>
          </a:xfrm>
          <a:prstGeom prst="triangle">
            <a:avLst/>
          </a:prstGeom>
          <a:solidFill>
            <a:srgbClr val="FFFF00"/>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352293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44C-E3BB-4D4A-997C-C1334D715B50}"/>
              </a:ext>
            </a:extLst>
          </p:cNvPr>
          <p:cNvSpPr>
            <a:spLocks noGrp="1"/>
          </p:cNvSpPr>
          <p:nvPr>
            <p:ph type="title"/>
          </p:nvPr>
        </p:nvSpPr>
        <p:spPr/>
        <p:txBody>
          <a:bodyPr/>
          <a:lstStyle/>
          <a:p>
            <a:r>
              <a:rPr lang="en-US" dirty="0">
                <a:cs typeface="Times New Roman" panose="02020603050405020304" pitchFamily="18" charset="0"/>
              </a:rPr>
              <a:t>Previous Theories (cont.)</a:t>
            </a:r>
            <a:endParaRPr lang="fr-FR" dirty="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AE6D3BE-459D-4DB8-9AEF-D74C16D55D1D}"/>
              </a:ext>
            </a:extLst>
          </p:cNvPr>
          <p:cNvSpPr>
            <a:spLocks noGrp="1"/>
          </p:cNvSpPr>
          <p:nvPr>
            <p:ph type="sldNum" sz="quarter" idx="12"/>
          </p:nvPr>
        </p:nvSpPr>
        <p:spPr/>
        <p:txBody>
          <a:bodyPr/>
          <a:lstStyle/>
          <a:p>
            <a:pPr>
              <a:defRPr/>
            </a:pPr>
            <a:fld id="{35F45EAB-2F84-46AE-8B83-FE8A85F4CDDE}" type="slidenum">
              <a:rPr lang="en-US" smtClean="0">
                <a:solidFill>
                  <a:prstClr val="black"/>
                </a:solidFill>
              </a:rPr>
              <a:pPr>
                <a:defRPr/>
              </a:pPr>
              <a:t>9</a:t>
            </a:fld>
            <a:endParaRPr lang="en-US" dirty="0">
              <a:solidFill>
                <a:prstClr val="black"/>
              </a:solidFill>
            </a:endParaRPr>
          </a:p>
        </p:txBody>
      </p:sp>
      <p:sp>
        <p:nvSpPr>
          <p:cNvPr id="19" name="TextBox 18">
            <a:extLst>
              <a:ext uri="{FF2B5EF4-FFF2-40B4-BE49-F238E27FC236}">
                <a16:creationId xmlns:a16="http://schemas.microsoft.com/office/drawing/2014/main" id="{E305A350-5140-4C53-A956-1BEC5907CD2D}"/>
              </a:ext>
            </a:extLst>
          </p:cNvPr>
          <p:cNvSpPr txBox="1"/>
          <p:nvPr/>
        </p:nvSpPr>
        <p:spPr>
          <a:xfrm>
            <a:off x="-593912" y="3202502"/>
            <a:ext cx="3661216" cy="369332"/>
          </a:xfrm>
          <a:prstGeom prst="rect">
            <a:avLst/>
          </a:prstGeom>
          <a:noFill/>
        </p:spPr>
        <p:txBody>
          <a:bodyPr wrap="square" rtlCol="0">
            <a:spAutoFit/>
          </a:bodyPr>
          <a:lstStyle/>
          <a:p>
            <a:pPr algn="ctr"/>
            <a:r>
              <a:rPr lang="en-US" dirty="0">
                <a:latin typeface="Baskerville Old Face" panose="02020602080505020303" pitchFamily="18" charset="0"/>
                <a:cs typeface="Times New Roman" panose="02020603050405020304" pitchFamily="18" charset="0"/>
              </a:rPr>
              <a:t>Two key assumptions</a:t>
            </a:r>
          </a:p>
        </p:txBody>
      </p:sp>
      <p:pic>
        <p:nvPicPr>
          <p:cNvPr id="20" name="Picture 19">
            <a:extLst>
              <a:ext uri="{FF2B5EF4-FFF2-40B4-BE49-F238E27FC236}">
                <a16:creationId xmlns:a16="http://schemas.microsoft.com/office/drawing/2014/main" id="{343D1167-0F43-47F1-B872-CAC80C84F0A8}"/>
              </a:ext>
            </a:extLst>
          </p:cNvPr>
          <p:cNvPicPr>
            <a:picLocks noChangeAspect="1" noChangeArrowheads="1"/>
          </p:cNvPicPr>
          <p:nvPr/>
        </p:nvPicPr>
        <p:blipFill rotWithShape="1">
          <a:blip r:embed="rId2" cstate="print"/>
          <a:srcRect l="13399" t="1491"/>
          <a:stretch/>
        </p:blipFill>
        <p:spPr bwMode="auto">
          <a:xfrm>
            <a:off x="2410029" y="2692297"/>
            <a:ext cx="379446" cy="1473405"/>
          </a:xfrm>
          <a:prstGeom prst="rect">
            <a:avLst/>
          </a:prstGeom>
          <a:noFill/>
          <a:ln>
            <a:noFill/>
          </a:ln>
        </p:spPr>
      </p:pic>
      <p:sp>
        <p:nvSpPr>
          <p:cNvPr id="21" name="TextBox 20">
            <a:extLst>
              <a:ext uri="{FF2B5EF4-FFF2-40B4-BE49-F238E27FC236}">
                <a16:creationId xmlns:a16="http://schemas.microsoft.com/office/drawing/2014/main" id="{81A9BE8A-73CC-426D-B06B-0A0F611EDE6B}"/>
              </a:ext>
            </a:extLst>
          </p:cNvPr>
          <p:cNvSpPr txBox="1"/>
          <p:nvPr/>
        </p:nvSpPr>
        <p:spPr>
          <a:xfrm>
            <a:off x="2599752" y="2478604"/>
            <a:ext cx="1580781" cy="646331"/>
          </a:xfrm>
          <a:prstGeom prst="rect">
            <a:avLst/>
          </a:prstGeom>
          <a:noFill/>
        </p:spPr>
        <p:txBody>
          <a:bodyPr wrap="square" rtlCol="0">
            <a:spAutoFit/>
          </a:bodyPr>
          <a:lstStyle/>
          <a:p>
            <a:r>
              <a:rPr lang="en-US" dirty="0">
                <a:latin typeface="Baskerville Old Face" panose="02020602080505020303" pitchFamily="18" charset="0"/>
                <a:cs typeface="Times New Roman" panose="02020603050405020304" pitchFamily="18" charset="0"/>
              </a:rPr>
              <a:t>Two types of traders exist:</a:t>
            </a:r>
          </a:p>
        </p:txBody>
      </p:sp>
      <p:sp>
        <p:nvSpPr>
          <p:cNvPr id="22" name="TextBox 21">
            <a:extLst>
              <a:ext uri="{FF2B5EF4-FFF2-40B4-BE49-F238E27FC236}">
                <a16:creationId xmlns:a16="http://schemas.microsoft.com/office/drawing/2014/main" id="{DD1B41E3-22EA-44FE-8E20-33899C0DD503}"/>
              </a:ext>
            </a:extLst>
          </p:cNvPr>
          <p:cNvSpPr txBox="1"/>
          <p:nvPr/>
        </p:nvSpPr>
        <p:spPr>
          <a:xfrm>
            <a:off x="2599752" y="3782985"/>
            <a:ext cx="3661216" cy="646331"/>
          </a:xfrm>
          <a:prstGeom prst="rect">
            <a:avLst/>
          </a:prstGeom>
          <a:noFill/>
        </p:spPr>
        <p:txBody>
          <a:bodyPr wrap="square" rtlCol="0">
            <a:spAutoFit/>
          </a:bodyPr>
          <a:lstStyle/>
          <a:p>
            <a:r>
              <a:rPr lang="en-US" dirty="0">
                <a:latin typeface="Baskerville Old Face" panose="02020602080505020303" pitchFamily="18" charset="0"/>
                <a:cs typeface="Times New Roman" panose="02020603050405020304" pitchFamily="18" charset="0"/>
              </a:rPr>
              <a:t>Both types of traders are risk-averse and capital constrained </a:t>
            </a:r>
          </a:p>
        </p:txBody>
      </p:sp>
      <p:pic>
        <p:nvPicPr>
          <p:cNvPr id="23" name="Picture 22">
            <a:extLst>
              <a:ext uri="{FF2B5EF4-FFF2-40B4-BE49-F238E27FC236}">
                <a16:creationId xmlns:a16="http://schemas.microsoft.com/office/drawing/2014/main" id="{70CBFD71-1189-4BC6-A2AE-73ED1232A358}"/>
              </a:ext>
            </a:extLst>
          </p:cNvPr>
          <p:cNvPicPr>
            <a:picLocks noChangeAspect="1" noChangeArrowheads="1"/>
          </p:cNvPicPr>
          <p:nvPr/>
        </p:nvPicPr>
        <p:blipFill rotWithShape="1">
          <a:blip r:embed="rId2" cstate="print"/>
          <a:srcRect l="13399" t="1491"/>
          <a:stretch/>
        </p:blipFill>
        <p:spPr bwMode="auto">
          <a:xfrm>
            <a:off x="4083464" y="2089394"/>
            <a:ext cx="379446" cy="1170732"/>
          </a:xfrm>
          <a:prstGeom prst="rect">
            <a:avLst/>
          </a:prstGeom>
          <a:noFill/>
          <a:ln>
            <a:noFill/>
          </a:ln>
        </p:spPr>
      </p:pic>
      <p:sp>
        <p:nvSpPr>
          <p:cNvPr id="24" name="TextBox 23">
            <a:extLst>
              <a:ext uri="{FF2B5EF4-FFF2-40B4-BE49-F238E27FC236}">
                <a16:creationId xmlns:a16="http://schemas.microsoft.com/office/drawing/2014/main" id="{8CC816CE-581D-45D5-BA8D-C688DC1D0879}"/>
              </a:ext>
            </a:extLst>
          </p:cNvPr>
          <p:cNvSpPr txBox="1"/>
          <p:nvPr/>
        </p:nvSpPr>
        <p:spPr>
          <a:xfrm>
            <a:off x="4430360" y="1850389"/>
            <a:ext cx="3661216" cy="646331"/>
          </a:xfrm>
          <a:prstGeom prst="rect">
            <a:avLst/>
          </a:prstGeom>
          <a:noFill/>
        </p:spPr>
        <p:txBody>
          <a:bodyPr wrap="square" rtlCol="0">
            <a:spAutoFit/>
          </a:bodyPr>
          <a:lstStyle/>
          <a:p>
            <a:r>
              <a:rPr lang="en-US" dirty="0">
                <a:latin typeface="Baskerville Old Face" panose="02020602080505020303" pitchFamily="18" charset="0"/>
                <a:cs typeface="Times New Roman" panose="02020603050405020304" pitchFamily="18" charset="0"/>
              </a:rPr>
              <a:t>Noise traders: hold random beliefs about future dividends</a:t>
            </a:r>
          </a:p>
        </p:txBody>
      </p:sp>
      <p:sp>
        <p:nvSpPr>
          <p:cNvPr id="25" name="TextBox 24">
            <a:extLst>
              <a:ext uri="{FF2B5EF4-FFF2-40B4-BE49-F238E27FC236}">
                <a16:creationId xmlns:a16="http://schemas.microsoft.com/office/drawing/2014/main" id="{50C30EEC-5976-47AE-862F-321D06E102CD}"/>
              </a:ext>
            </a:extLst>
          </p:cNvPr>
          <p:cNvSpPr txBox="1"/>
          <p:nvPr/>
        </p:nvSpPr>
        <p:spPr>
          <a:xfrm>
            <a:off x="4364472" y="3004537"/>
            <a:ext cx="4165419" cy="369332"/>
          </a:xfrm>
          <a:prstGeom prst="rect">
            <a:avLst/>
          </a:prstGeom>
          <a:noFill/>
        </p:spPr>
        <p:txBody>
          <a:bodyPr wrap="square" rtlCol="0">
            <a:spAutoFit/>
          </a:bodyPr>
          <a:lstStyle/>
          <a:p>
            <a:r>
              <a:rPr lang="en-US" dirty="0">
                <a:latin typeface="Baskerville Old Face" panose="02020602080505020303" pitchFamily="18" charset="0"/>
                <a:cs typeface="Times New Roman" panose="02020603050405020304" pitchFamily="18" charset="0"/>
              </a:rPr>
              <a:t>Rational arbitrageurs: hold Bayesian beliefs </a:t>
            </a:r>
          </a:p>
        </p:txBody>
      </p:sp>
      <p:sp>
        <p:nvSpPr>
          <p:cNvPr id="26" name="Isosceles Triangle 25">
            <a:extLst>
              <a:ext uri="{FF2B5EF4-FFF2-40B4-BE49-F238E27FC236}">
                <a16:creationId xmlns:a16="http://schemas.microsoft.com/office/drawing/2014/main" id="{A297E199-F665-4527-BD35-B940BAF69A7D}"/>
              </a:ext>
            </a:extLst>
          </p:cNvPr>
          <p:cNvSpPr/>
          <p:nvPr/>
        </p:nvSpPr>
        <p:spPr>
          <a:xfrm rot="10800000">
            <a:off x="3067303" y="4627281"/>
            <a:ext cx="1974959" cy="211151"/>
          </a:xfrm>
          <a:prstGeom prst="triangle">
            <a:avLst/>
          </a:prstGeom>
          <a:solidFill>
            <a:schemeClr val="bg2"/>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FFFF00"/>
              </a:highlight>
            </a:endParaRPr>
          </a:p>
        </p:txBody>
      </p:sp>
      <p:sp>
        <p:nvSpPr>
          <p:cNvPr id="27" name="TextBox 26">
            <a:extLst>
              <a:ext uri="{FF2B5EF4-FFF2-40B4-BE49-F238E27FC236}">
                <a16:creationId xmlns:a16="http://schemas.microsoft.com/office/drawing/2014/main" id="{F4AEE3F3-F136-4005-A38E-50F2F3C633F3}"/>
              </a:ext>
            </a:extLst>
          </p:cNvPr>
          <p:cNvSpPr txBox="1"/>
          <p:nvPr/>
        </p:nvSpPr>
        <p:spPr>
          <a:xfrm>
            <a:off x="943159" y="4877062"/>
            <a:ext cx="6280609" cy="1477328"/>
          </a:xfrm>
          <a:prstGeom prst="rect">
            <a:avLst/>
          </a:prstGeom>
          <a:noFill/>
        </p:spPr>
        <p:txBody>
          <a:bodyPr wrap="square" rtlCol="0">
            <a:spAutoFit/>
          </a:bodyPr>
          <a:lstStyle/>
          <a:p>
            <a:pPr algn="ctr"/>
            <a:r>
              <a:rPr lang="en-US" dirty="0">
                <a:latin typeface="Baskerville Old Face" panose="02020602080505020303" pitchFamily="18" charset="0"/>
                <a:cs typeface="Times New Roman" panose="02020603050405020304" pitchFamily="18" charset="0"/>
              </a:rPr>
              <a:t>An equilibrium: noise traders’ random beliefs about future dividends influence prices. More specifically, noise traders sell stocks to arbitrageurs, increase the volume, and temporarily depress the returns; in the next period, when a new belief comes in, returns rebound. </a:t>
            </a:r>
          </a:p>
        </p:txBody>
      </p:sp>
      <p:sp>
        <p:nvSpPr>
          <p:cNvPr id="28" name="TextBox 27">
            <a:extLst>
              <a:ext uri="{FF2B5EF4-FFF2-40B4-BE49-F238E27FC236}">
                <a16:creationId xmlns:a16="http://schemas.microsoft.com/office/drawing/2014/main" id="{12A8A211-499F-4D51-BD22-C915DF389310}"/>
              </a:ext>
            </a:extLst>
          </p:cNvPr>
          <p:cNvSpPr txBox="1"/>
          <p:nvPr/>
        </p:nvSpPr>
        <p:spPr>
          <a:xfrm>
            <a:off x="5062517" y="2556791"/>
            <a:ext cx="3212541" cy="369332"/>
          </a:xfrm>
          <a:prstGeom prst="rect">
            <a:avLst/>
          </a:prstGeom>
          <a:noFill/>
        </p:spPr>
        <p:txBody>
          <a:bodyPr wrap="square" rtlCol="0">
            <a:spAutoFit/>
          </a:bodyPr>
          <a:lstStyle/>
          <a:p>
            <a:pPr algn="ctr"/>
            <a:r>
              <a:rPr lang="en-US" dirty="0">
                <a:solidFill>
                  <a:srgbClr val="7030A0"/>
                </a:solidFill>
                <a:latin typeface="Baskerville Old Face" panose="02020602080505020303" pitchFamily="18" charset="0"/>
                <a:cs typeface="Times New Roman" panose="02020603050405020304" pitchFamily="18" charset="0"/>
              </a:rPr>
              <a:t>Define Pessimism</a:t>
            </a:r>
          </a:p>
        </p:txBody>
      </p:sp>
    </p:spTree>
    <p:extLst>
      <p:ext uri="{BB962C8B-B14F-4D97-AF65-F5344CB8AC3E}">
        <p14:creationId xmlns:p14="http://schemas.microsoft.com/office/powerpoint/2010/main" val="421901182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0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smtClean="0">
            <a:latin typeface="Baskerville Old Face" panose="02020602080505020303"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5599</TotalTime>
  <Words>2048</Words>
  <Application>Microsoft Office PowerPoint</Application>
  <PresentationFormat>On-screen Show (4:3)</PresentationFormat>
  <Paragraphs>298</Paragraphs>
  <Slides>40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等线 Light</vt:lpstr>
      <vt:lpstr>Arial</vt:lpstr>
      <vt:lpstr>Baskerville Old Face</vt:lpstr>
      <vt:lpstr>Calibri</vt:lpstr>
      <vt:lpstr>Calibri Light</vt:lpstr>
      <vt:lpstr>Times New Roman</vt:lpstr>
      <vt:lpstr>Wingdings</vt:lpstr>
      <vt:lpstr>Office Theme</vt:lpstr>
      <vt:lpstr>think-cell Slide</vt:lpstr>
      <vt:lpstr>Review “Giving Content to Investor Sentiment: The Role of Media in the Stock Market”  ---Paul C. Tetlock  </vt:lpstr>
      <vt:lpstr>Executive Summary</vt:lpstr>
      <vt:lpstr>Irrelevance</vt:lpstr>
      <vt:lpstr>Introduction</vt:lpstr>
      <vt:lpstr>Introduction (cont.)</vt:lpstr>
      <vt:lpstr>Introduction (cont.)</vt:lpstr>
      <vt:lpstr>Comments</vt:lpstr>
      <vt:lpstr>Previous Theories on the Effects of Sentiment on Stock Market</vt:lpstr>
      <vt:lpstr>Previous Theories (cont.)</vt:lpstr>
      <vt:lpstr>Previous Theories (cont.): what this paper is about</vt:lpstr>
      <vt:lpstr>Previous Theories (cont.): the most likely scenario</vt:lpstr>
      <vt:lpstr>Comments</vt:lpstr>
      <vt:lpstr>Methods and Reasonings: generating the pessimism media factor</vt:lpstr>
      <vt:lpstr>Methods and Reasonings: generating the pessimism media factor</vt:lpstr>
      <vt:lpstr>Comments?</vt:lpstr>
      <vt:lpstr>Methods and Reasonings: market activity and pessimism</vt:lpstr>
      <vt:lpstr>Methods and Reasonings: VAR estimates</vt:lpstr>
      <vt:lpstr>Methods and Reasonings: VAR estimates - returns</vt:lpstr>
      <vt:lpstr>Methods and Reasonings: VAR estimates - sentiment</vt:lpstr>
      <vt:lpstr>Methods and Reasonings: VAR estimates - volume</vt:lpstr>
      <vt:lpstr>Methods and Reasonings: VAR estimates - SMB</vt:lpstr>
      <vt:lpstr>Methods and Reasonings: VAR estimates - conclusions</vt:lpstr>
      <vt:lpstr>Why to Test Robustness?</vt:lpstr>
      <vt:lpstr>Methods and Reasonings: robustness and sensitivity analysis</vt:lpstr>
      <vt:lpstr>Methods and Reasonings: robustness and sensitivity analysis</vt:lpstr>
      <vt:lpstr>Methods and Reasonings: robustness and sensitivity analysis</vt:lpstr>
      <vt:lpstr>Methods and Reasonings: robustness and sensitivity analysis</vt:lpstr>
      <vt:lpstr>Methods and Reasonings: robustness and sensitivity analysis</vt:lpstr>
      <vt:lpstr>Methods and Reasonings: robustness and sensitivity analysis</vt:lpstr>
      <vt:lpstr>Methods and Reasonings: robustness and sensitivity analysis</vt:lpstr>
      <vt:lpstr>PowerPoint Presentation</vt:lpstr>
      <vt:lpstr>Methods and Reasonings: economic important of the results</vt:lpstr>
      <vt:lpstr>Methods and Reasonings: economic important of the results</vt:lpstr>
      <vt:lpstr>Whether pessimism factor relates to investor sentiment? </vt:lpstr>
      <vt:lpstr>Conclusions</vt:lpstr>
      <vt:lpstr>Additional Findings</vt:lpstr>
      <vt:lpstr>Next Steps</vt:lpstr>
      <vt:lpstr>Larger takeaways</vt:lpstr>
      <vt:lpstr>Questions?</vt:lpstr>
      <vt:lpstr>PowerPoint Presentation</vt:lpstr>
    </vt:vector>
  </TitlesOfParts>
  <Manager>XLP Capital</Manager>
  <Company>XLP Capital</Company>
  <LinksUpToDate>false</LinksUpToDate>
  <SharedDoc>false</SharedDoc>
  <HyperlinkBase>www.xlpcapital.com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XLP</dc:title>
  <dc:subject>XLP</dc:subject>
  <dc:creator>XLP</dc:creator>
  <cp:keywords>XLP</cp:keywords>
  <dc:description>XLP Capital Technology Strategy</dc:description>
  <cp:lastModifiedBy>yichuanyan</cp:lastModifiedBy>
  <cp:revision>328</cp:revision>
  <dcterms:created xsi:type="dcterms:W3CDTF">2014-02-24T19:33:33Z</dcterms:created>
  <dcterms:modified xsi:type="dcterms:W3CDTF">2018-09-25T01:26:47Z</dcterms:modified>
  <cp:category>XLP, Technology, Strategy</cp:category>
</cp:coreProperties>
</file>