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53" r:id="rId1"/>
    <p:sldMasterId id="2147484045" r:id="rId2"/>
  </p:sldMasterIdLst>
  <p:sldIdLst>
    <p:sldId id="256" r:id="rId3"/>
    <p:sldId id="262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9" r:id="rId12"/>
    <p:sldId id="271" r:id="rId13"/>
    <p:sldId id="272" r:id="rId14"/>
    <p:sldId id="273" r:id="rId15"/>
    <p:sldId id="274" r:id="rId16"/>
    <p:sldId id="276" r:id="rId17"/>
    <p:sldId id="278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718"/>
    <p:restoredTop sz="94655"/>
  </p:normalViewPr>
  <p:slideViewPr>
    <p:cSldViewPr snapToGrid="0" snapToObjects="1">
      <p:cViewPr varScale="1">
        <p:scale>
          <a:sx n="93" d="100"/>
          <a:sy n="93" d="100"/>
        </p:scale>
        <p:origin x="216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32508-603C-B944-99DE-F0C4178493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94EEC8-DEFA-4B46-B6A7-9A85D249AF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579CFF-8954-5540-A26B-BD9D14ABF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A561C-B182-1C4B-A827-1FEC238460E1}" type="datetimeFigureOut">
              <a:rPr lang="en-US" smtClean="0"/>
              <a:t>9/10/19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B8F5B2-C390-B649-8DC0-BBD9A423A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DF6572-FA02-9A44-87F8-2DDBB9004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C5947-B03A-2141-8256-5EB7840F6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110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9B681-0978-BB4C-8D24-5593C22C9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9B3EF1-4146-A343-B1FE-55C4F2B660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C08574-7B9B-644C-AD81-A2AC7B489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A561C-B182-1C4B-A827-1FEC238460E1}" type="datetimeFigureOut">
              <a:rPr lang="en-US" smtClean="0"/>
              <a:t>9/10/19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06B476-FBBD-054D-B09E-BFBF3BEE7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7C7614-A052-A24C-A7E1-570EC158D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C5947-B03A-2141-8256-5EB7840F6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719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D21850A-A1CE-7C41-AE9C-7564268B9E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DCC758-26A0-7F4F-BE73-495F9D9A18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3D9F67-9AA0-8D43-AA22-B8AD67541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A561C-B182-1C4B-A827-1FEC238460E1}" type="datetimeFigureOut">
              <a:rPr lang="en-US" smtClean="0"/>
              <a:t>9/10/19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5864FF-D4E0-2846-9CDB-6DFDE8B1D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5A1D43-7EFE-E042-9C3D-1D232F60A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C5947-B03A-2141-8256-5EB7840F6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9762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A561C-B182-1C4B-A827-1FEC238460E1}" type="datetimeFigureOut">
              <a:rPr lang="en-US" smtClean="0"/>
              <a:t>9/10/19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C5947-B03A-2141-8256-5EB7840F6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7129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A561C-B182-1C4B-A827-1FEC238460E1}" type="datetimeFigureOut">
              <a:rPr lang="en-US" smtClean="0"/>
              <a:t>9/10/19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C5947-B03A-2141-8256-5EB7840F6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236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A561C-B182-1C4B-A827-1FEC238460E1}" type="datetimeFigureOut">
              <a:rPr lang="en-US" smtClean="0"/>
              <a:t>9/10/19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C5947-B03A-2141-8256-5EB7840F6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5431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A561C-B182-1C4B-A827-1FEC238460E1}" type="datetimeFigureOut">
              <a:rPr lang="en-US" smtClean="0"/>
              <a:t>9/10/19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C5947-B03A-2141-8256-5EB7840F6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3750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A561C-B182-1C4B-A827-1FEC238460E1}" type="datetimeFigureOut">
              <a:rPr lang="en-US" smtClean="0"/>
              <a:t>9/10/19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C5947-B03A-2141-8256-5EB7840F634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779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A561C-B182-1C4B-A827-1FEC238460E1}" type="datetimeFigureOut">
              <a:rPr lang="en-US" smtClean="0"/>
              <a:t>9/10/19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C5947-B03A-2141-8256-5EB7840F6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7170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A561C-B182-1C4B-A827-1FEC238460E1}" type="datetimeFigureOut">
              <a:rPr lang="en-US" smtClean="0"/>
              <a:t>9/10/19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C5947-B03A-2141-8256-5EB7840F6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567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A561C-B182-1C4B-A827-1FEC238460E1}" type="datetimeFigureOut">
              <a:rPr lang="en-US" smtClean="0"/>
              <a:t>9/10/19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C5947-B03A-2141-8256-5EB7840F6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144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CCA04-DAFD-1745-BBE2-C7BDCCDC0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245C65-6A80-204F-9C94-A5268A638F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D58113-5989-6144-8096-6C5651779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A561C-B182-1C4B-A827-1FEC238460E1}" type="datetimeFigureOut">
              <a:rPr lang="en-US" smtClean="0"/>
              <a:t>9/10/19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31A583-9FD5-874C-BF4C-8CD812D63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652178-A494-0942-B05F-91B1A59B6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C5947-B03A-2141-8256-5EB7840F6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1420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2CBA561C-B182-1C4B-A827-1FEC238460E1}" type="datetimeFigureOut">
              <a:rPr lang="en-US" smtClean="0"/>
              <a:t>9/10/19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C5947-B03A-2141-8256-5EB7840F6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1038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A561C-B182-1C4B-A827-1FEC238460E1}" type="datetimeFigureOut">
              <a:rPr lang="en-US" smtClean="0"/>
              <a:t>9/10/19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C5947-B03A-2141-8256-5EB7840F6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9600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A561C-B182-1C4B-A827-1FEC238460E1}" type="datetimeFigureOut">
              <a:rPr lang="en-US" smtClean="0"/>
              <a:t>9/10/19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C5947-B03A-2141-8256-5EB7840F6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260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072F4-899F-BC48-8E34-3AB7B13BA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B3F560-95F9-664A-8BF8-2742F2DEC2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2A2C18-0D20-104B-AD0C-B6B3C7D3D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A561C-B182-1C4B-A827-1FEC238460E1}" type="datetimeFigureOut">
              <a:rPr lang="en-US" smtClean="0"/>
              <a:t>9/10/19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A8744F-3105-B84C-8F8F-197482649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F2147D-F4B4-7D44-805C-9AFDF8CC4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C5947-B03A-2141-8256-5EB7840F6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47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97C56-958B-5141-B313-14C2AF9667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CEC5CB-6446-D444-B281-00C6DC12E1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5EF990-48BC-2D41-B78C-BDBEC098A4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28FDBC-35D3-CC49-8FB6-9FC614FA9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A561C-B182-1C4B-A827-1FEC238460E1}" type="datetimeFigureOut">
              <a:rPr lang="en-US" smtClean="0"/>
              <a:t>9/10/19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C54DA6-F92B-1B43-8462-4139B79AD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A0EAAD-54EC-834C-8851-1FC0E1CB1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C5947-B03A-2141-8256-5EB7840F6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979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59CD9B-B9AA-8E4F-B637-2F6107F23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3AE2BA-1900-8845-9E6E-017F3B2B02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59F768-6DD2-7546-BAE4-A23A4D7C31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C8C6D0-5960-1B44-BB2E-9DCE2517A4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01D229-E719-8A44-B776-4FC9C5A6A3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BB0369-A7AF-AF45-8526-D15E5F7F9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A561C-B182-1C4B-A827-1FEC238460E1}" type="datetimeFigureOut">
              <a:rPr lang="en-US" smtClean="0"/>
              <a:t>9/10/19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B90A354-E1A3-3F48-8199-2707D8C13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935B24-7DF6-EB47-B44B-7FC948172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C5947-B03A-2141-8256-5EB7840F6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404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32C3E-086E-554E-A878-207EFE143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79961B-C936-2C42-8081-9980C03DB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A561C-B182-1C4B-A827-1FEC238460E1}" type="datetimeFigureOut">
              <a:rPr lang="en-US" smtClean="0"/>
              <a:t>9/10/19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7ED63A-E6F5-FC4D-A4BC-7EB4792EB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0F9EDB-CF3E-3E4C-837D-99F6B6F99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C5947-B03A-2141-8256-5EB7840F6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689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47244B7-A0E9-E943-B925-8E863B916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A561C-B182-1C4B-A827-1FEC238460E1}" type="datetimeFigureOut">
              <a:rPr lang="en-US" smtClean="0"/>
              <a:t>9/10/19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F19B20-CC36-4840-802C-AB722801A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E1435F-2892-7F40-88DE-A0EFB771A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C5947-B03A-2141-8256-5EB7840F6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853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4C8DA-DCCD-F54F-87B1-CA790D8A3A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380ADC-27AC-2F4D-968D-1A7C7B2633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A1C9CC-534B-FE41-9E77-A362CF6E52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B3917E-2F93-D44C-9EAB-F69A2439B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A561C-B182-1C4B-A827-1FEC238460E1}" type="datetimeFigureOut">
              <a:rPr lang="en-US" smtClean="0"/>
              <a:t>9/10/19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7819E7-A7E3-AE4F-A607-EAC3BC4AE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774B22-1B1F-A84F-8F1E-EF8D7F329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C5947-B03A-2141-8256-5EB7840F6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856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90144-EB67-104F-8B29-5B20FC851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E33CBA2-B9B2-6D40-A698-88390D803E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E7D8F2-753E-5C4A-A1D5-F521116EA2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952DC1-DA70-8845-9A76-F5DCCCF8E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A561C-B182-1C4B-A827-1FEC238460E1}" type="datetimeFigureOut">
              <a:rPr lang="en-US" smtClean="0"/>
              <a:t>9/10/19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5E7628-F98B-CF43-90C8-84DB2F4F2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C8FAAD-5F26-F84E-BE44-D9B7FACA0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C5947-B03A-2141-8256-5EB7840F6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25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8FB80B-E51D-C944-95B1-48C70010D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892A16-5F92-AC4D-AD67-38C4A5D62E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ED37F5-C3D9-9649-AE5E-8E8A9641F3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BA561C-B182-1C4B-A827-1FEC238460E1}" type="datetimeFigureOut">
              <a:rPr lang="en-US" smtClean="0"/>
              <a:t>9/10/19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433AED-6920-5E4D-B034-595839837C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40BCEC-D1B5-8446-9783-CEF0030238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C5947-B03A-2141-8256-5EB7840F6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29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4" r:id="rId1"/>
    <p:sldLayoutId id="2147483855" r:id="rId2"/>
    <p:sldLayoutId id="2147483856" r:id="rId3"/>
    <p:sldLayoutId id="2147483857" r:id="rId4"/>
    <p:sldLayoutId id="2147483858" r:id="rId5"/>
    <p:sldLayoutId id="2147483859" r:id="rId6"/>
    <p:sldLayoutId id="2147483860" r:id="rId7"/>
    <p:sldLayoutId id="2147483861" r:id="rId8"/>
    <p:sldLayoutId id="2147483862" r:id="rId9"/>
    <p:sldLayoutId id="2147483863" r:id="rId10"/>
    <p:sldLayoutId id="214748386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2CBA561C-B182-1C4B-A827-1FEC238460E1}" type="datetimeFigureOut">
              <a:rPr lang="en-US" smtClean="0"/>
              <a:t>9/10/19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916C5947-B03A-2141-8256-5EB7840F6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255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6" r:id="rId1"/>
    <p:sldLayoutId id="2147484047" r:id="rId2"/>
    <p:sldLayoutId id="2147484048" r:id="rId3"/>
    <p:sldLayoutId id="2147484049" r:id="rId4"/>
    <p:sldLayoutId id="2147484050" r:id="rId5"/>
    <p:sldLayoutId id="2147484051" r:id="rId6"/>
    <p:sldLayoutId id="2147484052" r:id="rId7"/>
    <p:sldLayoutId id="2147484053" r:id="rId8"/>
    <p:sldLayoutId id="2147484054" r:id="rId9"/>
    <p:sldLayoutId id="2147484055" r:id="rId10"/>
    <p:sldLayoutId id="2147484056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A0F0958-13A1-427D-9420-E7365450B1F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" r="-1" b="13610"/>
          <a:stretch/>
        </p:blipFill>
        <p:spPr>
          <a:xfrm>
            <a:off x="-8041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C2383CF-3CEA-2D4D-A3CE-7DA8D5FE44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39592" y="2075504"/>
            <a:ext cx="5496715" cy="1748729"/>
          </a:xfrm>
        </p:spPr>
        <p:txBody>
          <a:bodyPr>
            <a:normAutofit fontScale="90000"/>
          </a:bodyPr>
          <a:lstStyle/>
          <a:p>
            <a:r>
              <a:rPr lang="en-US" sz="3800" dirty="0"/>
              <a:t>Dollarization in </a:t>
            </a:r>
            <a:br>
              <a:rPr lang="en-US" sz="3800" dirty="0"/>
            </a:br>
            <a:r>
              <a:rPr lang="en-US" sz="3800" dirty="0"/>
              <a:t>Emerging Market</a:t>
            </a:r>
            <a:br>
              <a:rPr lang="en-US" sz="3800" dirty="0"/>
            </a:br>
            <a:r>
              <a:rPr lang="en-US" sz="3800" dirty="0"/>
              <a:t>Economies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DCEF70-8538-5649-890A-ED1F90B3A1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47642" y="5535403"/>
            <a:ext cx="5496716" cy="132258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Diego Herrera</a:t>
            </a:r>
          </a:p>
        </p:txBody>
      </p:sp>
    </p:spTree>
    <p:extLst>
      <p:ext uri="{BB962C8B-B14F-4D97-AF65-F5344CB8AC3E}">
        <p14:creationId xmlns:p14="http://schemas.microsoft.com/office/powerpoint/2010/main" val="7516313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40CDE-83BA-854E-9A78-36854BF8C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834640"/>
            <a:ext cx="7729728" cy="1188720"/>
          </a:xfrm>
        </p:spPr>
        <p:txBody>
          <a:bodyPr/>
          <a:lstStyle/>
          <a:p>
            <a:r>
              <a:rPr lang="en-US" dirty="0"/>
              <a:t>The key issues</a:t>
            </a:r>
          </a:p>
        </p:txBody>
      </p:sp>
    </p:spTree>
    <p:extLst>
      <p:ext uri="{BB962C8B-B14F-4D97-AF65-F5344CB8AC3E}">
        <p14:creationId xmlns:p14="http://schemas.microsoft.com/office/powerpoint/2010/main" val="27492290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94119-5FFA-714D-87BD-72A1062D9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Seignorage</a:t>
            </a:r>
            <a:r>
              <a:rPr lang="en-US" dirty="0"/>
              <a:t> revenue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BB4BC9-FC03-C249-BDFD-4DFB3A6EC7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Dollarization entails losing </a:t>
            </a:r>
            <a:r>
              <a:rPr lang="en-US" dirty="0" err="1"/>
              <a:t>seignorage</a:t>
            </a:r>
            <a:r>
              <a:rPr lang="en-US" dirty="0"/>
              <a:t> revenue that comes with the power to print fiat currency.</a:t>
            </a:r>
          </a:p>
          <a:p>
            <a:r>
              <a:rPr lang="en-US" dirty="0"/>
              <a:t>A dollarized economy has to buy back its domestic monetary base using foreign reserves, therefore loosing the interest on its reserves.</a:t>
            </a:r>
          </a:p>
          <a:p>
            <a:r>
              <a:rPr lang="en-US" dirty="0"/>
              <a:t>Chang and Velasco argue that the benefits of lower inflation outweigh the value of the revenue that higher inflation brings through </a:t>
            </a:r>
            <a:r>
              <a:rPr lang="en-US" dirty="0" err="1"/>
              <a:t>seignorage</a:t>
            </a:r>
            <a:r>
              <a:rPr lang="en-US" dirty="0"/>
              <a:t> revenue.</a:t>
            </a:r>
          </a:p>
          <a:p>
            <a:r>
              <a:rPr lang="en-US" dirty="0"/>
              <a:t>Loss of </a:t>
            </a:r>
            <a:r>
              <a:rPr lang="en-US" dirty="0" err="1"/>
              <a:t>seignorage</a:t>
            </a:r>
            <a:r>
              <a:rPr lang="en-US" dirty="0"/>
              <a:t> revenue can be offset in two ways:</a:t>
            </a:r>
          </a:p>
          <a:p>
            <a:pPr marL="571500" lvl="1" indent="-342900">
              <a:buFont typeface="+mj-lt"/>
              <a:buAutoNum type="arabicPeriod"/>
            </a:pPr>
            <a:r>
              <a:rPr lang="en-US" dirty="0"/>
              <a:t>Negotiate a deal with the US under which the country receives some of the increased US </a:t>
            </a:r>
            <a:r>
              <a:rPr lang="en-US" dirty="0" err="1"/>
              <a:t>seignorage</a:t>
            </a:r>
            <a:r>
              <a:rPr lang="en-US" dirty="0"/>
              <a:t> revenue.</a:t>
            </a:r>
          </a:p>
          <a:p>
            <a:pPr marL="571500" lvl="1" indent="-342900">
              <a:buFont typeface="+mj-lt"/>
              <a:buAutoNum type="arabicPeriod"/>
            </a:pPr>
            <a:r>
              <a:rPr lang="en-US" dirty="0"/>
              <a:t>Increased tax revenues from increased economic activity caused by economic stability.</a:t>
            </a:r>
          </a:p>
        </p:txBody>
      </p:sp>
    </p:spTree>
    <p:extLst>
      <p:ext uri="{BB962C8B-B14F-4D97-AF65-F5344CB8AC3E}">
        <p14:creationId xmlns:p14="http://schemas.microsoft.com/office/powerpoint/2010/main" val="27286978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94119-5FFA-714D-87BD-72A1062D9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Fiscal consequences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BB4BC9-FC03-C249-BDFD-4DFB3A6EC7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Due to loss of </a:t>
            </a:r>
            <a:r>
              <a:rPr lang="en-US" dirty="0" err="1"/>
              <a:t>seignorage</a:t>
            </a:r>
            <a:r>
              <a:rPr lang="en-US" dirty="0"/>
              <a:t> revenue and independent monetary policy, dollarization has important consequences on fiscal policy.</a:t>
            </a:r>
          </a:p>
          <a:p>
            <a:r>
              <a:rPr lang="en-US" dirty="0"/>
              <a:t>Dollarization may be used as a tool to solve anticipated inflation caused by fiscal policy.</a:t>
            </a:r>
          </a:p>
          <a:p>
            <a:r>
              <a:rPr lang="en-US" dirty="0"/>
              <a:t>Dollarization might decrease incentives for fiscal discipline by allowing costs of present fiscal looseness to be shifted to the future.</a:t>
            </a:r>
          </a:p>
          <a:p>
            <a:r>
              <a:rPr lang="en-US" dirty="0"/>
              <a:t>Dollarization might decrease incentives for fiscal discipline by increasing capital inflows and increasing political pressure caused by domestic interest rates.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0014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94119-5FFA-714D-87BD-72A1062D9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Economic Integration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BB4BC9-FC03-C249-BDFD-4DFB3A6EC7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Potential benefit of dollarization is that it could increase the level of integration of the dollarizing economy with the US economy.</a:t>
            </a:r>
          </a:p>
          <a:p>
            <a:r>
              <a:rPr lang="en-US" dirty="0"/>
              <a:t>Higher trade is caused by reduced transaction costs and the elimination of exchange rate uncertainty.</a:t>
            </a:r>
          </a:p>
          <a:p>
            <a:r>
              <a:rPr lang="en-US" dirty="0"/>
              <a:t>Financial integration with the US in terms of supervisory and regulatory policies.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5390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94119-5FFA-714D-87BD-72A1062D9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Lender of last resort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BB4BC9-FC03-C249-BDFD-4DFB3A6EC7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Common argument against dollarization is that it would limit the ability of the CB to act as a lender of last resort.</a:t>
            </a:r>
          </a:p>
          <a:p>
            <a:r>
              <a:rPr lang="en-US" dirty="0"/>
              <a:t>However, literature shows this is overstated because:</a:t>
            </a:r>
          </a:p>
          <a:p>
            <a:pPr marL="571500" lvl="1" indent="-342900">
              <a:buFont typeface="+mj-lt"/>
              <a:buAutoNum type="arabicPeriod"/>
            </a:pPr>
            <a:r>
              <a:rPr lang="en-US" dirty="0"/>
              <a:t>The ability of a CB to act as a lender of last resort is equally limited under fixed exchange rates and currency boards.</a:t>
            </a:r>
          </a:p>
          <a:p>
            <a:pPr marL="571500" lvl="1" indent="-342900">
              <a:buFont typeface="+mj-lt"/>
              <a:buAutoNum type="arabicPeriod"/>
            </a:pPr>
            <a:r>
              <a:rPr lang="en-US" dirty="0"/>
              <a:t>CBs in industrialized economies do not generally perform this function by printing currency; they borrow instead.</a:t>
            </a:r>
          </a:p>
          <a:p>
            <a:pPr marL="571500" lvl="1" indent="-342900">
              <a:buFont typeface="+mj-lt"/>
              <a:buAutoNum type="arabicPeriod"/>
            </a:pPr>
            <a:r>
              <a:rPr lang="en-US" dirty="0"/>
              <a:t>There can be an international lender of last resort.</a:t>
            </a:r>
          </a:p>
          <a:p>
            <a:pPr marL="571500" lvl="1" indent="-342900">
              <a:buFont typeface="+mj-lt"/>
              <a:buAutoNum type="arabicPeriod"/>
            </a:pPr>
            <a:r>
              <a:rPr lang="en-US" dirty="0"/>
              <a:t>CB might not take right action due to political pressures.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7828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94119-5FFA-714D-87BD-72A1062D9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Effects from the perspective of the united sates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BB4BC9-FC03-C249-BDFD-4DFB3A6EC7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Two areas where a large dollarization could have a significant impact on the US:</a:t>
            </a:r>
          </a:p>
          <a:p>
            <a:pPr marL="571500" lvl="1" indent="-342900">
              <a:buFont typeface="+mj-lt"/>
              <a:buAutoNum type="arabicPeriod"/>
            </a:pPr>
            <a:r>
              <a:rPr lang="en-US" dirty="0" err="1"/>
              <a:t>Seignorage</a:t>
            </a:r>
            <a:r>
              <a:rPr lang="en-US" dirty="0"/>
              <a:t> revenue</a:t>
            </a:r>
          </a:p>
          <a:p>
            <a:pPr marL="571500" lvl="1" indent="-342900">
              <a:buFont typeface="+mj-lt"/>
              <a:buAutoNum type="arabicPeriod"/>
            </a:pPr>
            <a:r>
              <a:rPr lang="en-US" dirty="0"/>
              <a:t>Conduct of monetary policy</a:t>
            </a:r>
          </a:p>
          <a:p>
            <a:r>
              <a:rPr lang="en-US" dirty="0"/>
              <a:t>US receives </a:t>
            </a:r>
            <a:r>
              <a:rPr lang="en-US" dirty="0" err="1"/>
              <a:t>seignorage</a:t>
            </a:r>
            <a:r>
              <a:rPr lang="en-US" dirty="0"/>
              <a:t> revenue from the dollarizing economy.</a:t>
            </a:r>
          </a:p>
          <a:p>
            <a:pPr lvl="1"/>
            <a:r>
              <a:rPr lang="en-US" dirty="0"/>
              <a:t>Money can be set in a lender of last resort fund.</a:t>
            </a:r>
          </a:p>
          <a:p>
            <a:r>
              <a:rPr lang="en-US" dirty="0"/>
              <a:t>Financial integration may be beneficial for the US as well.</a:t>
            </a:r>
          </a:p>
          <a:p>
            <a:r>
              <a:rPr lang="en-US" dirty="0"/>
              <a:t>The US might loose monetary independence as well (Mexico example).</a:t>
            </a:r>
          </a:p>
          <a:p>
            <a:pPr marL="0" indent="0">
              <a:buNone/>
            </a:pPr>
            <a:endParaRPr lang="en-US" dirty="0"/>
          </a:p>
          <a:p>
            <a:pPr marL="571500" lvl="1" indent="-3429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740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53C6E5-DC6A-7E4B-8D4B-DCACCBB5A7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1302328"/>
            <a:ext cx="7729728" cy="4437700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US" sz="2800" dirty="0">
                <a:latin typeface="Gill Sans MT" panose="020B0502020104020203" pitchFamily="34" charset="77"/>
              </a:rPr>
              <a:t>“Use of a foreign money also implies that the domestic government is relying on the foreign government to maintain better control over the inflation rate than it does itself – an admission that most governments would be reluctant to make. And besides, who is to guard the guardians?”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83299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0CBCB-4A01-214D-9D6E-BC48E9BE3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Dollarization as a monetary arrangement for emerging market economies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D17F3F-1F9C-EE46-B404-ED473DEB9C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Authors:</a:t>
            </a:r>
          </a:p>
          <a:p>
            <a:pPr lvl="1"/>
            <a:r>
              <a:rPr lang="en-US" dirty="0"/>
              <a:t>Gaetano </a:t>
            </a:r>
            <a:r>
              <a:rPr lang="en-US" dirty="0" err="1"/>
              <a:t>Antinolfi</a:t>
            </a:r>
            <a:r>
              <a:rPr lang="en-US" dirty="0"/>
              <a:t> and Todd Keister</a:t>
            </a:r>
          </a:p>
          <a:p>
            <a:r>
              <a:rPr lang="en-US" dirty="0"/>
              <a:t>Overview of emerging literature on dollarization that points out issues that require further research.</a:t>
            </a:r>
          </a:p>
          <a:p>
            <a:r>
              <a:rPr lang="en-US" dirty="0"/>
              <a:t>Discusses the causes of the late 1990’s surge of interest in official dollarization and the potential costs and benefits of dollarizing.</a:t>
            </a:r>
          </a:p>
        </p:txBody>
      </p:sp>
    </p:spTree>
    <p:extLst>
      <p:ext uri="{BB962C8B-B14F-4D97-AF65-F5344CB8AC3E}">
        <p14:creationId xmlns:p14="http://schemas.microsoft.com/office/powerpoint/2010/main" val="1113006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1C3E3-2624-154C-B759-8498D5C45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964692"/>
            <a:ext cx="5894832" cy="1188720"/>
          </a:xfrm>
        </p:spPr>
        <p:txBody>
          <a:bodyPr>
            <a:normAutofit/>
          </a:bodyPr>
          <a:lstStyle/>
          <a:p>
            <a:r>
              <a:rPr lang="en-US" dirty="0"/>
              <a:t>Gaetano </a:t>
            </a:r>
            <a:r>
              <a:rPr lang="en-US" dirty="0" err="1"/>
              <a:t>Antinolfi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8ADEA4-0CBD-5D4A-BDEB-4B576154D0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243" y="2638044"/>
            <a:ext cx="5963317" cy="3263206"/>
          </a:xfrm>
        </p:spPr>
        <p:txBody>
          <a:bodyPr>
            <a:normAutofit/>
          </a:bodyPr>
          <a:lstStyle/>
          <a:p>
            <a:r>
              <a:rPr lang="en-US" dirty="0"/>
              <a:t>Professor of economics at Washington University.</a:t>
            </a:r>
          </a:p>
          <a:p>
            <a:r>
              <a:rPr lang="en-US" dirty="0"/>
              <a:t>Visiting scholar at the Federal Reserve Bank of St. Louis.</a:t>
            </a:r>
          </a:p>
          <a:p>
            <a:r>
              <a:rPr lang="en-US" dirty="0"/>
              <a:t>Research Specialization: Macroeconomics; monetary and international economics.</a:t>
            </a:r>
          </a:p>
          <a:p>
            <a:r>
              <a:rPr lang="en-US" dirty="0"/>
              <a:t>Ph.D. from Cornell University.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D1F1633-D47C-5444-A552-B9F06B4C8A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5890" y="1596178"/>
            <a:ext cx="3328416" cy="3673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970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1C3E3-2624-154C-B759-8498D5C45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964692"/>
            <a:ext cx="5894832" cy="1188720"/>
          </a:xfrm>
        </p:spPr>
        <p:txBody>
          <a:bodyPr>
            <a:normAutofit/>
          </a:bodyPr>
          <a:lstStyle/>
          <a:p>
            <a:r>
              <a:rPr lang="en-US" dirty="0"/>
              <a:t>Todd Keister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8ADEA4-0CBD-5D4A-BDEB-4B576154D0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243" y="2638044"/>
            <a:ext cx="5963317" cy="3263206"/>
          </a:xfrm>
        </p:spPr>
        <p:txBody>
          <a:bodyPr>
            <a:normAutofit/>
          </a:bodyPr>
          <a:lstStyle/>
          <a:p>
            <a:r>
              <a:rPr lang="en-US" dirty="0"/>
              <a:t>Professor of economics at Rutgers University.</a:t>
            </a:r>
          </a:p>
          <a:p>
            <a:r>
              <a:rPr lang="en-US" dirty="0"/>
              <a:t>Former professor at ITAM (Mexico), University of Texas in Austin, New York University, and the Paris School of Economics.</a:t>
            </a:r>
          </a:p>
          <a:p>
            <a:r>
              <a:rPr lang="en-US" dirty="0"/>
              <a:t>Research Specialization: Macroeconomics; Banking and Financial Stability</a:t>
            </a:r>
          </a:p>
          <a:p>
            <a:r>
              <a:rPr lang="en-US" dirty="0"/>
              <a:t>Ph.D. from Cornell University.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7A0BBA4-0794-CA46-93C1-3B8769C635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5890" y="1928954"/>
            <a:ext cx="3328416" cy="3008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691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40CDE-83BA-854E-9A78-36854BF8C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834640"/>
            <a:ext cx="7729728" cy="1188720"/>
          </a:xfrm>
        </p:spPr>
        <p:txBody>
          <a:bodyPr/>
          <a:lstStyle/>
          <a:p>
            <a:r>
              <a:rPr lang="en-US" dirty="0"/>
              <a:t>Why Consider dollarization?</a:t>
            </a:r>
          </a:p>
        </p:txBody>
      </p:sp>
    </p:spTree>
    <p:extLst>
      <p:ext uri="{BB962C8B-B14F-4D97-AF65-F5344CB8AC3E}">
        <p14:creationId xmlns:p14="http://schemas.microsoft.com/office/powerpoint/2010/main" val="217727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24317E-24EB-7146-88B7-CFA4F1688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Financial Crises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85135C-7F51-C84E-B3A8-D7F9B61D27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Interest in official dollarization is largely a reaction to recent string of currency crisis.</a:t>
            </a:r>
          </a:p>
          <a:p>
            <a:r>
              <a:rPr lang="en-US" dirty="0"/>
              <a:t>Currency crisis are not costly in terms of lost output for industrialized economies but they are extremely costly for emerging economies.</a:t>
            </a:r>
          </a:p>
          <a:p>
            <a:pPr lvl="1"/>
            <a:r>
              <a:rPr lang="en-US" dirty="0"/>
              <a:t>Ex: In 1995 Mexican real GDP declined by 7% .</a:t>
            </a:r>
          </a:p>
          <a:p>
            <a:r>
              <a:rPr lang="en-US" dirty="0"/>
              <a:t>When an EM economy suffers a crisis, others are often hit by interest rate increments and a recession, this know as contagion. </a:t>
            </a:r>
          </a:p>
          <a:p>
            <a:pPr lvl="1"/>
            <a:r>
              <a:rPr lang="en-US" dirty="0"/>
              <a:t>Ex: Argentina followed the Mexican crisis.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654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94119-5FFA-714D-87BD-72A1062D9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Anatomy of </a:t>
            </a:r>
            <a:r>
              <a:rPr lang="en-US" dirty="0" err="1"/>
              <a:t>aN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cRISIS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BB4BC9-FC03-C249-BDFD-4DFB3A6EC7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dirty="0"/>
              <a:t>Incipient capital inflow and a current account deficit.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Sudden capital outflow.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Large devaluation of the exchange rate.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Crisis in the banking system.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Result is a sharp and painful fall in output.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186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94119-5FFA-714D-87BD-72A1062D9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FEAR OF FLOATING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BB4BC9-FC03-C249-BDFD-4DFB3A6EC7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Flexible exchange rate: price of a currency is determined by the market without any central bank intervention.</a:t>
            </a:r>
          </a:p>
          <a:p>
            <a:r>
              <a:rPr lang="en-US" dirty="0"/>
              <a:t>In this case a current account deficit has to be financed entirely by capital inflows without any change in official reserves.</a:t>
            </a:r>
          </a:p>
          <a:p>
            <a:r>
              <a:rPr lang="en-US" dirty="0"/>
              <a:t>Few countries have purely flexible exchange rates.</a:t>
            </a:r>
          </a:p>
          <a:p>
            <a:r>
              <a:rPr lang="en-US" dirty="0"/>
              <a:t>Capital flow volatility causes volatility in exchange rate, which means volatile prices that disrupt real economic activity.</a:t>
            </a:r>
          </a:p>
          <a:p>
            <a:r>
              <a:rPr lang="en-US" dirty="0"/>
              <a:t>EM economies are averse to floating exchange rates due to:</a:t>
            </a:r>
          </a:p>
          <a:p>
            <a:pPr lvl="1"/>
            <a:r>
              <a:rPr lang="en-US" dirty="0"/>
              <a:t>High levels of dollar-denominated debt.</a:t>
            </a:r>
          </a:p>
          <a:p>
            <a:pPr lvl="1"/>
            <a:r>
              <a:rPr lang="en-US" dirty="0"/>
              <a:t>High exchange rate pass through (reflected in inflation).</a:t>
            </a:r>
          </a:p>
          <a:p>
            <a:pPr lvl="1"/>
            <a:r>
              <a:rPr lang="en-US" dirty="0"/>
              <a:t>Adverse effect of currency instability on credit market access.</a:t>
            </a:r>
          </a:p>
          <a:p>
            <a:endParaRPr lang="en-US" dirty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7745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94119-5FFA-714D-87BD-72A1062D9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Costs of capital control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BB4BC9-FC03-C249-BDFD-4DFB3A6EC7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Capital controls avoid capital market volatility.</a:t>
            </a:r>
          </a:p>
          <a:p>
            <a:r>
              <a:rPr lang="en-US" dirty="0"/>
              <a:t>Capital controls such as taxes and reserve requirements can change the composition of capital inflows in favor of long-term investments.</a:t>
            </a:r>
          </a:p>
          <a:p>
            <a:r>
              <a:rPr lang="en-US" dirty="0"/>
              <a:t>CC are considered weak economic policy because:</a:t>
            </a:r>
          </a:p>
          <a:p>
            <a:pPr lvl="1"/>
            <a:r>
              <a:rPr lang="en-US" dirty="0"/>
              <a:t>Limit the ability of a country to borrow and invest.</a:t>
            </a:r>
          </a:p>
          <a:p>
            <a:pPr lvl="1"/>
            <a:r>
              <a:rPr lang="en-US" dirty="0"/>
              <a:t>Complicate international risk sharing and technology transfer.</a:t>
            </a:r>
          </a:p>
          <a:p>
            <a:pPr lvl="1"/>
            <a:r>
              <a:rPr lang="en-US" dirty="0"/>
              <a:t>Prolong the survival of unsustainable domestic policies.</a:t>
            </a:r>
          </a:p>
          <a:p>
            <a:pPr lvl="1"/>
            <a:r>
              <a:rPr lang="en-US" dirty="0"/>
              <a:t>Create incentive for tax evasion and require a costly enforcement apparatus.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223448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71C241A9-A460-4AD1-916F-25308628A5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1590</TotalTime>
  <Words>932</Words>
  <Application>Microsoft Macintosh PowerPoint</Application>
  <PresentationFormat>Widescreen</PresentationFormat>
  <Paragraphs>80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Gill Sans MT</vt:lpstr>
      <vt:lpstr>Custom Design</vt:lpstr>
      <vt:lpstr>Parcel</vt:lpstr>
      <vt:lpstr>Dollarization in  Emerging Market Economies</vt:lpstr>
      <vt:lpstr>Dollarization as a monetary arrangement for emerging market economies</vt:lpstr>
      <vt:lpstr>Gaetano Antinolfi</vt:lpstr>
      <vt:lpstr>Todd Keister</vt:lpstr>
      <vt:lpstr>Why Consider dollarization?</vt:lpstr>
      <vt:lpstr>Financial Crises</vt:lpstr>
      <vt:lpstr>Anatomy of aN em cRISIS</vt:lpstr>
      <vt:lpstr>The FEAR OF FLOATING</vt:lpstr>
      <vt:lpstr>The Costs of capital control</vt:lpstr>
      <vt:lpstr>The key issues</vt:lpstr>
      <vt:lpstr>Seignorage revenue</vt:lpstr>
      <vt:lpstr>Fiscal consequences</vt:lpstr>
      <vt:lpstr>Economic Integration</vt:lpstr>
      <vt:lpstr>The Lender of last resort function</vt:lpstr>
      <vt:lpstr>The Effects from the perspective of the united sates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Dollarization in  Emerging Market Economies</dc:title>
  <dc:creator>Herrera, Diego</dc:creator>
  <cp:lastModifiedBy>Herrera, Diego</cp:lastModifiedBy>
  <cp:revision>81</cp:revision>
  <dcterms:created xsi:type="dcterms:W3CDTF">2019-09-03T17:34:54Z</dcterms:created>
  <dcterms:modified xsi:type="dcterms:W3CDTF">2019-09-11T15:04:53Z</dcterms:modified>
</cp:coreProperties>
</file>